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10.xml" ContentType="application/vnd.openxmlformats-officedocument.presentationml.notesSlide+xml"/>
  <Override PartName="/ppt/tags/tag55.xml" ContentType="application/vnd.openxmlformats-officedocument.presentationml.tags+xml"/>
  <Override PartName="/ppt/notesSlides/notesSlide11.xml" ContentType="application/vnd.openxmlformats-officedocument.presentationml.notesSlide+xml"/>
  <Override PartName="/ppt/tags/tag56.xml" ContentType="application/vnd.openxmlformats-officedocument.presentationml.tags+xml"/>
  <Override PartName="/ppt/notesSlides/notesSlide1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15.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16.xml" ContentType="application/vnd.openxmlformats-officedocument.presentationml.notesSlide+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notesSlides/notesSlide18.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9.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0.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21.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22.xml" ContentType="application/vnd.openxmlformats-officedocument.presentationml.notesSlide+xml"/>
  <Override PartName="/ppt/tags/tag127.xml" ContentType="application/vnd.openxmlformats-officedocument.presentationml.tags+xml"/>
  <Override PartName="/ppt/notesSlides/notesSlide23.xml" ContentType="application/vnd.openxmlformats-officedocument.presentationml.notesSlide+xml"/>
  <Override PartName="/ppt/tags/tag128.xml" ContentType="application/vnd.openxmlformats-officedocument.presentationml.tags+xml"/>
  <Override PartName="/ppt/notesSlides/notesSlide2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25.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notesSlides/notesSlide26.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27.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8.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30.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31.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notesSlides/notesSlide32.xml" ContentType="application/vnd.openxmlformats-officedocument.presentationml.notesSlide+xml"/>
  <Override PartName="/ppt/tags/tag220.xml" ContentType="application/vnd.openxmlformats-officedocument.presentationml.tags+xml"/>
  <Override PartName="/ppt/notesSlides/notesSlide33.xml" ContentType="application/vnd.openxmlformats-officedocument.presentationml.notesSlide+xml"/>
  <Override PartName="/ppt/tags/tag221.xml" ContentType="application/vnd.openxmlformats-officedocument.presentationml.tags+xml"/>
  <Override PartName="/ppt/notesSlides/notesSlide34.xml" ContentType="application/vnd.openxmlformats-officedocument.presentationml.notesSlide+xml"/>
  <Override PartName="/ppt/tags/tag222.xml" ContentType="application/vnd.openxmlformats-officedocument.presentationml.tags+xml"/>
  <Override PartName="/ppt/notesSlides/notesSlide35.xml" ContentType="application/vnd.openxmlformats-officedocument.presentationml.notesSlide+xml"/>
  <Override PartName="/ppt/tags/tag223.xml" ContentType="application/vnd.openxmlformats-officedocument.presentationml.tags+xml"/>
  <Override PartName="/ppt/notesSlides/notesSlide36.xml" ContentType="application/vnd.openxmlformats-officedocument.presentationml.notesSlide+xml"/>
  <Override PartName="/ppt/tags/tag224.xml" ContentType="application/vnd.openxmlformats-officedocument.presentationml.tags+xml"/>
  <Override PartName="/ppt/notesSlides/notesSlide37.xml" ContentType="application/vnd.openxmlformats-officedocument.presentationml.notesSlide+xml"/>
  <Override PartName="/ppt/tags/tag225.xml" ContentType="application/vnd.openxmlformats-officedocument.presentationml.tags+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61" r:id="rId3"/>
    <p:sldId id="262" r:id="rId4"/>
    <p:sldId id="263" r:id="rId5"/>
    <p:sldId id="265" r:id="rId6"/>
    <p:sldId id="271" r:id="rId7"/>
    <p:sldId id="273" r:id="rId8"/>
    <p:sldId id="405" r:id="rId9"/>
    <p:sldId id="280" r:id="rId10"/>
    <p:sldId id="409" r:id="rId11"/>
    <p:sldId id="411" r:id="rId12"/>
    <p:sldId id="341" r:id="rId13"/>
    <p:sldId id="342" r:id="rId14"/>
    <p:sldId id="406" r:id="rId15"/>
    <p:sldId id="344" r:id="rId16"/>
    <p:sldId id="423" r:id="rId17"/>
    <p:sldId id="424" r:id="rId18"/>
    <p:sldId id="425" r:id="rId19"/>
    <p:sldId id="412" r:id="rId20"/>
    <p:sldId id="432" r:id="rId21"/>
    <p:sldId id="352" r:id="rId22"/>
    <p:sldId id="353" r:id="rId23"/>
    <p:sldId id="362" r:id="rId24"/>
    <p:sldId id="402" r:id="rId25"/>
    <p:sldId id="413" r:id="rId26"/>
    <p:sldId id="433" r:id="rId27"/>
    <p:sldId id="363" r:id="rId28"/>
    <p:sldId id="394" r:id="rId29"/>
    <p:sldId id="456" r:id="rId30"/>
    <p:sldId id="451" r:id="rId31"/>
    <p:sldId id="452" r:id="rId32"/>
    <p:sldId id="453" r:id="rId33"/>
    <p:sldId id="454" r:id="rId34"/>
    <p:sldId id="455" r:id="rId35"/>
    <p:sldId id="414" r:id="rId36"/>
    <p:sldId id="434" r:id="rId37"/>
    <p:sldId id="435" r:id="rId38"/>
    <p:sldId id="415" r:id="rId39"/>
    <p:sldId id="437" r:id="rId40"/>
    <p:sldId id="436" r:id="rId41"/>
    <p:sldId id="416" r:id="rId42"/>
  </p:sldIdLst>
  <p:sldSz cx="9144000" cy="6858000" type="screen4x3"/>
  <p:notesSz cx="7077075" cy="9363075"/>
  <p:custDataLst>
    <p:tags r:id="rId4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ie" initials="J" lastIdx="1" clrIdx="0"/>
  <p:cmAuthor id="1" name="Brandon Knez" initials="BK" lastIdx="1" clrIdx="1">
    <p:extLst>
      <p:ext uri="{19B8F6BF-5375-455C-9EA6-DF929625EA0E}">
        <p15:presenceInfo xmlns:p15="http://schemas.microsoft.com/office/powerpoint/2012/main" userId="S-1-5-21-1485032252-1053319084-924866336-674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C72"/>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897" autoAdjust="0"/>
    <p:restoredTop sz="59048" autoAdjust="0"/>
  </p:normalViewPr>
  <p:slideViewPr>
    <p:cSldViewPr>
      <p:cViewPr varScale="1">
        <p:scale>
          <a:sx n="68" d="100"/>
          <a:sy n="68" d="100"/>
        </p:scale>
        <p:origin x="2648"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72"/>
    </p:cViewPr>
  </p:sorterViewPr>
  <p:notesViewPr>
    <p:cSldViewPr>
      <p:cViewPr varScale="1">
        <p:scale>
          <a:sx n="50" d="100"/>
          <a:sy n="50" d="100"/>
        </p:scale>
        <p:origin x="-1770"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7.8304597701149933E-2"/>
          <c:y val="7.469512195122166E-2"/>
          <c:w val="0.84339080459770865"/>
          <c:h val="0.8302845528455286"/>
        </c:manualLayout>
      </c:layout>
      <c:pie3DChart>
        <c:varyColors val="1"/>
        <c:ser>
          <c:idx val="0"/>
          <c:order val="0"/>
          <c:tx>
            <c:strRef>
              <c:f>Sheet1!$B$1</c:f>
              <c:strCache>
                <c:ptCount val="1"/>
                <c:pt idx="0">
                  <c:v>Sales</c:v>
                </c:pt>
              </c:strCache>
            </c:strRef>
          </c:tx>
          <c:explosion val="10"/>
          <c:dLbls>
            <c:dLbl>
              <c:idx val="0"/>
              <c:tx>
                <c:rich>
                  <a:bodyPr/>
                  <a:lstStyle/>
                  <a:p>
                    <a:r>
                      <a:rPr lang="en-US" sz="1200" baseline="0" dirty="0"/>
                      <a:t>T</a:t>
                    </a:r>
                    <a:r>
                      <a:rPr lang="en-US" dirty="0"/>
                      <a:t>errestrial
3%</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7309-4D85-80A5-5340DC3E4D45}"/>
                </c:ext>
              </c:extLst>
            </c:dLbl>
            <c:dLbl>
              <c:idx val="1"/>
              <c:tx>
                <c:rich>
                  <a:bodyPr/>
                  <a:lstStyle/>
                  <a:p>
                    <a:r>
                      <a:rPr lang="en-US" sz="1200" baseline="0" dirty="0"/>
                      <a:t>C</a:t>
                    </a:r>
                    <a:r>
                      <a:rPr lang="en-US" dirty="0"/>
                      <a:t>omputed Tomography
23%</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7309-4D85-80A5-5340DC3E4D45}"/>
                </c:ext>
              </c:extLst>
            </c:dLbl>
            <c:dLbl>
              <c:idx val="2"/>
              <c:tx>
                <c:rich>
                  <a:bodyPr/>
                  <a:lstStyle/>
                  <a:p>
                    <a:r>
                      <a:rPr lang="en-US" sz="1200" baseline="0" dirty="0"/>
                      <a:t>N</a:t>
                    </a:r>
                    <a:r>
                      <a:rPr lang="en-US" dirty="0"/>
                      <a:t>uclear Medicine
12%</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2-7309-4D85-80A5-5340DC3E4D45}"/>
                </c:ext>
              </c:extLst>
            </c:dLbl>
            <c:dLbl>
              <c:idx val="3"/>
              <c:layout>
                <c:manualLayout>
                  <c:x val="3.2252353154131612E-3"/>
                  <c:y val="9.866365789642173E-3"/>
                </c:manualLayout>
              </c:layout>
              <c:tx>
                <c:rich>
                  <a:bodyPr/>
                  <a:lstStyle/>
                  <a:p>
                    <a:r>
                      <a:rPr lang="en-US" sz="1200" baseline="0" dirty="0"/>
                      <a:t>I</a:t>
                    </a:r>
                    <a:r>
                      <a:rPr lang="en-US" dirty="0"/>
                      <a:t>nterventional Fluoroscopy
7%</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7309-4D85-80A5-5340DC3E4D45}"/>
                </c:ext>
              </c:extLst>
            </c:dLbl>
            <c:dLbl>
              <c:idx val="4"/>
              <c:tx>
                <c:rich>
                  <a:bodyPr/>
                  <a:lstStyle/>
                  <a:p>
                    <a:r>
                      <a:rPr lang="en-US" sz="1200" baseline="0" dirty="0"/>
                      <a:t>C</a:t>
                    </a:r>
                    <a:r>
                      <a:rPr lang="en-US" dirty="0"/>
                      <a:t>onventional Radiography/ Fluoroscopy
5%</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7309-4D85-80A5-5340DC3E4D45}"/>
                </c:ext>
              </c:extLst>
            </c:dLbl>
            <c:dLbl>
              <c:idx val="5"/>
              <c:layout>
                <c:manualLayout>
                  <c:x val="4.5044178206172257E-2"/>
                  <c:y val="4.3250752192561276E-2"/>
                </c:manualLayout>
              </c:layout>
              <c:tx>
                <c:rich>
                  <a:bodyPr/>
                  <a:lstStyle/>
                  <a:p>
                    <a:r>
                      <a:rPr lang="en-US" sz="1200" baseline="0" dirty="0"/>
                      <a:t>C</a:t>
                    </a:r>
                    <a:r>
                      <a:rPr lang="en-US" dirty="0"/>
                      <a:t>onsumer
2%</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7309-4D85-80A5-5340DC3E4D45}"/>
                </c:ext>
              </c:extLst>
            </c:dLbl>
            <c:dLbl>
              <c:idx val="6"/>
              <c:layout>
                <c:manualLayout>
                  <c:x val="-2.7085822246357402E-2"/>
                  <c:y val="8.9184751296331813E-2"/>
                </c:manualLayout>
              </c:layout>
              <c:tx>
                <c:rich>
                  <a:bodyPr/>
                  <a:lstStyle/>
                  <a:p>
                    <a:r>
                      <a:rPr lang="en-US" sz="1200" baseline="0" dirty="0"/>
                      <a:t>O</a:t>
                    </a:r>
                    <a:r>
                      <a:rPr lang="en-US" dirty="0"/>
                      <a:t>ccupational
1%</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7309-4D85-80A5-5340DC3E4D45}"/>
                </c:ext>
              </c:extLst>
            </c:dLbl>
            <c:dLbl>
              <c:idx val="7"/>
              <c:layout>
                <c:manualLayout>
                  <c:x val="-7.3413204814917518E-2"/>
                  <c:y val="4.2793355098905434E-3"/>
                </c:manualLayout>
              </c:layout>
              <c:tx>
                <c:rich>
                  <a:bodyPr/>
                  <a:lstStyle/>
                  <a:p>
                    <a:r>
                      <a:rPr lang="en-US" sz="1200" baseline="0" dirty="0"/>
                      <a:t>I</a:t>
                    </a:r>
                    <a:r>
                      <a:rPr lang="en-US" dirty="0"/>
                      <a:t>ndustrial
1%</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7-7309-4D85-80A5-5340DC3E4D45}"/>
                </c:ext>
              </c:extLst>
            </c:dLbl>
            <c:dLbl>
              <c:idx val="8"/>
              <c:layout>
                <c:manualLayout>
                  <c:x val="0.15421953675730549"/>
                  <c:y val="-0.12534188614354239"/>
                </c:manualLayout>
              </c:layout>
              <c:tx>
                <c:rich>
                  <a:bodyPr/>
                  <a:lstStyle/>
                  <a:p>
                    <a:r>
                      <a:rPr lang="en-US" sz="1200" baseline="0" dirty="0"/>
                      <a:t>R</a:t>
                    </a:r>
                    <a:r>
                      <a:rPr lang="en-US" dirty="0"/>
                      <a:t>adon &amp; </a:t>
                    </a:r>
                    <a:r>
                      <a:rPr lang="en-US" dirty="0" err="1"/>
                      <a:t>Thoron</a:t>
                    </a:r>
                    <a:r>
                      <a:rPr lang="en-US"/>
                      <a:t>
36%</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8-7309-4D85-80A5-5340DC3E4D45}"/>
                </c:ext>
              </c:extLst>
            </c:dLbl>
            <c:dLbl>
              <c:idx val="9"/>
              <c:tx>
                <c:rich>
                  <a:bodyPr/>
                  <a:lstStyle/>
                  <a:p>
                    <a:r>
                      <a:rPr lang="en-US" sz="1200" baseline="0"/>
                      <a:t>S</a:t>
                    </a:r>
                    <a:r>
                      <a:rPr lang="en-US"/>
                      <a:t>pace
5%</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7309-4D85-80A5-5340DC3E4D45}"/>
                </c:ext>
              </c:extLst>
            </c:dLbl>
            <c:dLbl>
              <c:idx val="10"/>
              <c:tx>
                <c:rich>
                  <a:bodyPr/>
                  <a:lstStyle/>
                  <a:p>
                    <a:r>
                      <a:rPr lang="en-US" sz="1200" baseline="0"/>
                      <a:t>I</a:t>
                    </a:r>
                    <a:r>
                      <a:rPr lang="en-US"/>
                      <a:t>nternal
5%</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A-7309-4D85-80A5-5340DC3E4D45}"/>
                </c:ext>
              </c:extLst>
            </c:dLbl>
            <c:spPr>
              <a:noFill/>
              <a:ln>
                <a:noFill/>
              </a:ln>
              <a:effectLst/>
            </c:spPr>
            <c:txPr>
              <a:bodyPr/>
              <a:lstStyle/>
              <a:p>
                <a:pPr>
                  <a:defRPr sz="1200" baseline="0"/>
                </a:pPr>
                <a:endParaRPr lang="en-US"/>
              </a:p>
            </c:txPr>
            <c:dLblPos val="bestFit"/>
            <c:showLegendKey val="0"/>
            <c:showVal val="0"/>
            <c:showCatName val="1"/>
            <c:showSerName val="0"/>
            <c:showPercent val="1"/>
            <c:showBubbleSize val="0"/>
            <c:showLeaderLines val="1"/>
            <c:extLst>
              <c:ext xmlns:c15="http://schemas.microsoft.com/office/drawing/2012/chart" uri="{CE6537A1-D6FC-4f65-9D91-7224C49458BB}"/>
            </c:extLst>
          </c:dLbls>
          <c:cat>
            <c:strRef>
              <c:f>Sheet1!$A$2:$A$12</c:f>
              <c:strCache>
                <c:ptCount val="11"/>
                <c:pt idx="0">
                  <c:v>Terrestrial</c:v>
                </c:pt>
                <c:pt idx="1">
                  <c:v>Computed Tomography</c:v>
                </c:pt>
                <c:pt idx="2">
                  <c:v>Nuclear Medicine</c:v>
                </c:pt>
                <c:pt idx="3">
                  <c:v>Interventional Fluoroscopy</c:v>
                </c:pt>
                <c:pt idx="4">
                  <c:v>Conventional Radiography/Fluoroscopy</c:v>
                </c:pt>
                <c:pt idx="5">
                  <c:v>Consumer</c:v>
                </c:pt>
                <c:pt idx="6">
                  <c:v>Occupational</c:v>
                </c:pt>
                <c:pt idx="7">
                  <c:v>Industrial</c:v>
                </c:pt>
                <c:pt idx="8">
                  <c:v>Radon &amp; Thoron</c:v>
                </c:pt>
                <c:pt idx="9">
                  <c:v>Space</c:v>
                </c:pt>
                <c:pt idx="10">
                  <c:v>Internal</c:v>
                </c:pt>
              </c:strCache>
            </c:strRef>
          </c:cat>
          <c:val>
            <c:numRef>
              <c:f>Sheet1!$B$2:$B$12</c:f>
              <c:numCache>
                <c:formatCode>0%</c:formatCode>
                <c:ptCount val="11"/>
                <c:pt idx="0">
                  <c:v>3.0000000000000096E-2</c:v>
                </c:pt>
                <c:pt idx="1">
                  <c:v>0.23</c:v>
                </c:pt>
                <c:pt idx="2">
                  <c:v>0.12000000000000002</c:v>
                </c:pt>
                <c:pt idx="3">
                  <c:v>7.0000000000000034E-2</c:v>
                </c:pt>
                <c:pt idx="4">
                  <c:v>5.0000000000000114E-2</c:v>
                </c:pt>
                <c:pt idx="5">
                  <c:v>2.0000000000000052E-2</c:v>
                </c:pt>
                <c:pt idx="6">
                  <c:v>1.0000000000000045E-2</c:v>
                </c:pt>
                <c:pt idx="7">
                  <c:v>1.0000000000000045E-2</c:v>
                </c:pt>
                <c:pt idx="8">
                  <c:v>0.36000000000000032</c:v>
                </c:pt>
                <c:pt idx="9">
                  <c:v>5.0000000000000114E-2</c:v>
                </c:pt>
                <c:pt idx="10">
                  <c:v>5.0000000000000114E-2</c:v>
                </c:pt>
              </c:numCache>
            </c:numRef>
          </c:val>
          <c:extLst>
            <c:ext xmlns:c16="http://schemas.microsoft.com/office/drawing/2014/chart" uri="{C3380CC4-5D6E-409C-BE32-E72D297353CC}">
              <c16:uniqueId val="{0000000B-7309-4D85-80A5-5340DC3E4D45}"/>
            </c:ext>
          </c:extLst>
        </c:ser>
        <c:dLbls>
          <c:showLegendKey val="0"/>
          <c:showVal val="0"/>
          <c:showCatName val="1"/>
          <c:showSerName val="0"/>
          <c:showPercent val="1"/>
          <c:showBubbleSize val="0"/>
          <c:showLeaderLines val="1"/>
        </c:dLbls>
      </c:pie3DChart>
    </c:plotArea>
    <c:plotVisOnly val="1"/>
    <c:dispBlanksAs val="zero"/>
    <c:showDLblsOverMax val="0"/>
  </c:chart>
  <c:txPr>
    <a:bodyPr/>
    <a:lstStyle/>
    <a:p>
      <a:pPr>
        <a:defRPr sz="1400">
          <a:latin typeface="Verdana"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5B61F86-B9BF-4F97-B165-393568A24DA6}" type="datetimeFigureOut">
              <a:rPr lang="en-US" smtClean="0"/>
              <a:pPr/>
              <a:t>12/21/22</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A1DBA38D-98DC-40C8-8655-83E8539C5E94}" type="slidenum">
              <a:rPr lang="en-US" smtClean="0"/>
              <a:pPr/>
              <a:t>‹#›</a:t>
            </a:fld>
            <a:endParaRPr lang="en-US"/>
          </a:p>
        </p:txBody>
      </p:sp>
    </p:spTree>
    <p:extLst>
      <p:ext uri="{BB962C8B-B14F-4D97-AF65-F5344CB8AC3E}">
        <p14:creationId xmlns:p14="http://schemas.microsoft.com/office/powerpoint/2010/main" val="1840092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77.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84.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09.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23.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29.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34.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3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6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7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7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20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218.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thought of radiation exposure outside of the therapeutic setting can be a frightening one. Many of our perceptions of accidental radiation exposure stem from media coverage as well as Hollywood hype about the potential deadly effects of a large scale incident. The fact is that the controlled, calculated use of radiation saves far more lives on a daily basis than the total of all deaths from accidental exposures ever recorded.</a:t>
            </a:r>
          </a:p>
          <a:p>
            <a:r>
              <a:rPr lang="en-US" dirty="0"/>
              <a:t> </a:t>
            </a:r>
          </a:p>
          <a:p>
            <a:r>
              <a:rPr lang="en-US" dirty="0"/>
              <a:t>Still, even with all the benefits of radiation, there is a real need to understand and prepare for instances of potentially lethal exposure. That’s why this course focuses on ionizing radiation; its dangers and protective measures.</a:t>
            </a:r>
          </a:p>
          <a:p>
            <a:endParaRPr lang="en-US" dirty="0"/>
          </a:p>
          <a:p>
            <a:r>
              <a:rPr lang="en-US" dirty="0"/>
              <a:t>Understanding both the capabilities of radiation as well as its limitations can minimize the anxiety associated with a radiation incident, and help you better prepare to help casualties of a mass radiological catastrophe.</a:t>
            </a:r>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1</a:t>
            </a:fld>
            <a:endParaRPr lang="en-US" dirty="0"/>
          </a:p>
        </p:txBody>
      </p:sp>
    </p:spTree>
    <p:extLst>
      <p:ext uri="{BB962C8B-B14F-4D97-AF65-F5344CB8AC3E}">
        <p14:creationId xmlns:p14="http://schemas.microsoft.com/office/powerpoint/2010/main" val="168874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important to</a:t>
            </a:r>
            <a:r>
              <a:rPr lang="en-US" baseline="0" dirty="0"/>
              <a:t> realize that not all forms of radiation are dangerous. This chart shows ionizing radiation types on the far right side, while the safer types of radiation we experience everyday are listed on the left.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10</a:t>
            </a:fld>
            <a:endParaRPr lang="en-US"/>
          </a:p>
        </p:txBody>
      </p:sp>
    </p:spTree>
    <p:extLst>
      <p:ext uri="{BB962C8B-B14F-4D97-AF65-F5344CB8AC3E}">
        <p14:creationId xmlns:p14="http://schemas.microsoft.com/office/powerpoint/2010/main" val="3418108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A: Alpha Radiation</a:t>
            </a:r>
          </a:p>
          <a:p>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11</a:t>
            </a:fld>
            <a:endParaRPr lang="en-US"/>
          </a:p>
        </p:txBody>
      </p:sp>
    </p:spTree>
    <p:extLst>
      <p:ext uri="{BB962C8B-B14F-4D97-AF65-F5344CB8AC3E}">
        <p14:creationId xmlns:p14="http://schemas.microsoft.com/office/powerpoint/2010/main" val="284724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The biological effects of radiation exposure depend on several key factors.  The type of exposure, level of exposure, and certain biological factors will all play a role in determining the effects it will have on an individual.</a:t>
            </a:r>
          </a:p>
          <a:p>
            <a:r>
              <a:rPr lang="en-US" dirty="0"/>
              <a:t> </a:t>
            </a:r>
          </a:p>
          <a:p>
            <a:r>
              <a:rPr lang="en-US" dirty="0"/>
              <a:t>In this section you will learn to distinguish between acute and chronic exposure and how biological factors can influence its effects.  </a:t>
            </a:r>
          </a:p>
          <a:p>
            <a:pPr defTabSz="939363">
              <a:defRPr/>
            </a:pPr>
            <a:endParaRPr lang="en-US" dirty="0"/>
          </a:p>
          <a:p>
            <a:pPr defTabSz="939363">
              <a:defRPr/>
            </a:pPr>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12</a:t>
            </a:fld>
            <a:endParaRPr lang="en-US"/>
          </a:p>
        </p:txBody>
      </p:sp>
    </p:spTree>
    <p:extLst>
      <p:ext uri="{BB962C8B-B14F-4D97-AF65-F5344CB8AC3E}">
        <p14:creationId xmlns:p14="http://schemas.microsoft.com/office/powerpoint/2010/main" val="8247596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Exposure</a:t>
            </a:r>
            <a:r>
              <a:rPr lang="en-US" baseline="0" dirty="0"/>
              <a:t> to radiation received within a short period of time is known as acute exposure. While this can sometimes occur in large, accidental doses, there are many familiar examples of acute exposure, such as medical bone scans or dental X-rays.</a:t>
            </a:r>
          </a:p>
          <a:p>
            <a:endParaRPr lang="en-US" baseline="0" dirty="0"/>
          </a:p>
          <a:p>
            <a:r>
              <a:rPr lang="en-US" baseline="0" dirty="0"/>
              <a:t>Exposure to radiation on a continuous or repetitive basis is known as chronic exposure. Generally, these are small doses of exposure over a long period of time.  Some examples of chronic exposure would be natural background radiation and occupational radiation.  </a:t>
            </a:r>
          </a:p>
          <a:p>
            <a:endParaRPr lang="en-US" baseline="0" dirty="0"/>
          </a:p>
          <a:p>
            <a:r>
              <a:rPr lang="en-US" baseline="0" dirty="0"/>
              <a:t>It’s important to note that the dose of radiation is not directly linked to the length of exposure.</a:t>
            </a:r>
            <a:endParaRPr lang="en-US" dirty="0"/>
          </a:p>
        </p:txBody>
      </p:sp>
      <p:sp>
        <p:nvSpPr>
          <p:cNvPr id="4" name="Slide Number Placeholder 3"/>
          <p:cNvSpPr>
            <a:spLocks noGrp="1"/>
          </p:cNvSpPr>
          <p:nvPr>
            <p:ph type="sldNum" sz="quarter" idx="10"/>
          </p:nvPr>
        </p:nvSpPr>
        <p:spPr/>
        <p:txBody>
          <a:bodyPr/>
          <a:lstStyle/>
          <a:p>
            <a:fld id="{ECFCAAEC-177B-4129-9A44-34A3519332A7}" type="slidenum">
              <a:rPr lang="en-US" smtClean="0"/>
              <a:pPr/>
              <a:t>13</a:t>
            </a:fld>
            <a:endParaRPr lang="en-US" dirty="0"/>
          </a:p>
        </p:txBody>
      </p:sp>
    </p:spTree>
    <p:extLst>
      <p:ext uri="{BB962C8B-B14F-4D97-AF65-F5344CB8AC3E}">
        <p14:creationId xmlns:p14="http://schemas.microsoft.com/office/powerpoint/2010/main" val="2597725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To understand the types of biological effects resulting from exposure to ionizing radiation</a:t>
            </a:r>
            <a:r>
              <a:rPr lang="en-US" baseline="0" dirty="0"/>
              <a:t>, it is important to understand how radiation interacts with the body.</a:t>
            </a:r>
          </a:p>
          <a:p>
            <a:endParaRPr lang="en-US" baseline="0" dirty="0"/>
          </a:p>
          <a:p>
            <a:r>
              <a:rPr lang="en-US" baseline="0" dirty="0"/>
              <a:t>Remember, radiation is a form of energy in motion. When alpha, beta and gamma radiation enter the body, some or all of their energy is lost in collisions with the body’s atoms. This strips electrons away from atoms in the body in a process called ionization. For this reason, alpha, beta, and gamma radiation is often called ionizing radiation.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Ionization can damage DNA and other structures inside the body’s cells.  In some cases, the damage to the cells can be so great that the cell is incapable of repairing itself, resulting in cell death.  Alternately, damage to DNA may be repaired incorrectly, resulting in mutations that could ultimately result in cancer. Surprisingly though, data has shown that acute radiation exposure only marginally increases cancer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study of 82,000 Japanese atomic bomb survivors, each receiving an average exposure of approximately 28 </a:t>
            </a:r>
            <a:r>
              <a:rPr lang="en-US" baseline="0" dirty="0" err="1"/>
              <a:t>rads</a:t>
            </a:r>
            <a:r>
              <a:rPr lang="en-US" baseline="0" dirty="0"/>
              <a:t>, revealed that only 0.2 percent experienced a radiation-induced cancer.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ECFCAAEC-177B-4129-9A44-34A3519332A7}" type="slidenum">
              <a:rPr lang="en-US" smtClean="0"/>
              <a:pPr/>
              <a:t>14</a:t>
            </a:fld>
            <a:endParaRPr lang="en-US" dirty="0"/>
          </a:p>
        </p:txBody>
      </p:sp>
    </p:spTree>
    <p:extLst>
      <p:ext uri="{BB962C8B-B14F-4D97-AF65-F5344CB8AC3E}">
        <p14:creationId xmlns:p14="http://schemas.microsoft.com/office/powerpoint/2010/main" val="763579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Each person differs</a:t>
            </a:r>
            <a:r>
              <a:rPr lang="en-US" baseline="0" dirty="0"/>
              <a:t> in their biological response to a given dose of radiation. Theses differences can mean that, except at extremely high acute doses, two people exposed to the same amount of ionizing radiation may experience different symptoms. Several factors which may influence the effect of radiation on any given person are his or her age, sex, diet, body temperature and overall medical health. </a:t>
            </a:r>
            <a:endParaRPr lang="en-US" dirty="0"/>
          </a:p>
        </p:txBody>
      </p:sp>
      <p:sp>
        <p:nvSpPr>
          <p:cNvPr id="4" name="Slide Number Placeholder 3"/>
          <p:cNvSpPr>
            <a:spLocks noGrp="1"/>
          </p:cNvSpPr>
          <p:nvPr>
            <p:ph type="sldNum" sz="quarter" idx="10"/>
          </p:nvPr>
        </p:nvSpPr>
        <p:spPr/>
        <p:txBody>
          <a:bodyPr/>
          <a:lstStyle/>
          <a:p>
            <a:fld id="{ECFCAAEC-177B-4129-9A44-34A3519332A7}" type="slidenum">
              <a:rPr lang="en-US" smtClean="0"/>
              <a:pPr/>
              <a:t>15</a:t>
            </a:fld>
            <a:endParaRPr lang="en-US" dirty="0"/>
          </a:p>
        </p:txBody>
      </p:sp>
    </p:spTree>
    <p:extLst>
      <p:ext uri="{BB962C8B-B14F-4D97-AF65-F5344CB8AC3E}">
        <p14:creationId xmlns:p14="http://schemas.microsoft.com/office/powerpoint/2010/main" val="141387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2B2B2B"/>
                </a:solidFill>
                <a:latin typeface="Verdana" panose="020B0604030504040204" pitchFamily="34" charset="0"/>
                <a:ea typeface="Verdana" panose="020B0604030504040204" pitchFamily="34" charset="0"/>
                <a:cs typeface="Verdana" panose="020B0604030504040204" pitchFamily="34" charset="0"/>
              </a:rPr>
              <a:t>B: Amounts of radiation received over a very long period of time</a:t>
            </a:r>
          </a:p>
          <a:p>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19</a:t>
            </a:fld>
            <a:endParaRPr lang="en-US"/>
          </a:p>
        </p:txBody>
      </p:sp>
    </p:spTree>
    <p:extLst>
      <p:ext uri="{BB962C8B-B14F-4D97-AF65-F5344CB8AC3E}">
        <p14:creationId xmlns:p14="http://schemas.microsoft.com/office/powerpoint/2010/main" val="21052713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D: Increased risk of cancer</a:t>
            </a:r>
          </a:p>
          <a:p>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20</a:t>
            </a:fld>
            <a:endParaRPr lang="en-US"/>
          </a:p>
        </p:txBody>
      </p:sp>
    </p:spTree>
    <p:extLst>
      <p:ext uri="{BB962C8B-B14F-4D97-AF65-F5344CB8AC3E}">
        <p14:creationId xmlns:p14="http://schemas.microsoft.com/office/powerpoint/2010/main" val="1849120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There is a distinct difference between radiation exposure and radioactive contamination.  In this section you will learn to distinguish the two and then test your knowledge.  In addition, you will learn how to minimize radiation exposure using three protective factors— time, distance, and shielding.  Let’s get started.</a:t>
            </a:r>
          </a:p>
          <a:p>
            <a:endParaRPr lang="en-US" dirty="0"/>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21</a:t>
            </a:fld>
            <a:endParaRPr lang="en-US"/>
          </a:p>
        </p:txBody>
      </p:sp>
    </p:spTree>
    <p:extLst>
      <p:ext uri="{BB962C8B-B14F-4D97-AF65-F5344CB8AC3E}">
        <p14:creationId xmlns:p14="http://schemas.microsoft.com/office/powerpoint/2010/main" val="2714188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70000" lnSpcReduction="20000"/>
          </a:bodyPr>
          <a:lstStyle/>
          <a:p>
            <a:r>
              <a:rPr lang="en-US" dirty="0"/>
              <a:t>It is important to understand that you can be exposed to</a:t>
            </a:r>
            <a:r>
              <a:rPr lang="en-US" baseline="0" dirty="0"/>
              <a:t> radiation without becoming contaminated. When you are exposed to radiation, the radiation does its damage, expends all its energy, and is gone.  If you carry contamination on your clothes or body, the material continues to emit radiation as long as it is radioactive.</a:t>
            </a:r>
          </a:p>
          <a:p>
            <a:endParaRPr lang="en-US" baseline="0" dirty="0"/>
          </a:p>
          <a:p>
            <a:r>
              <a:rPr lang="en-US" baseline="0" dirty="0"/>
              <a:t>With this in mind, read the following scenarios and select the ‘yes’ or ‘no’ to answer the questions. </a:t>
            </a:r>
          </a:p>
          <a:p>
            <a:endParaRPr lang="en-US" baseline="0" dirty="0"/>
          </a:p>
          <a:p>
            <a:r>
              <a:rPr lang="en-US" baseline="0" dirty="0"/>
              <a:t>Presenter: Answers to ‘Are You Contaminated?’ </a:t>
            </a:r>
          </a:p>
          <a:p>
            <a:endParaRPr lang="en-US" baseline="0" dirty="0"/>
          </a:p>
          <a:p>
            <a:pPr marL="171450" indent="-171450">
              <a:buFont typeface="Arial" panose="020B0604020202020204" pitchFamily="34" charset="0"/>
              <a:buChar char="•"/>
            </a:pPr>
            <a:r>
              <a:rPr lang="en-US" baseline="0" dirty="0"/>
              <a:t>Standing next to spill, you are NOT</a:t>
            </a:r>
          </a:p>
          <a:p>
            <a:pPr marL="628650" lvl="1" indent="-171450">
              <a:buFont typeface="Arial" panose="020B0604020202020204" pitchFamily="34" charset="0"/>
              <a:buChar char="•"/>
            </a:pPr>
            <a:r>
              <a:rPr lang="en-US" baseline="0" dirty="0"/>
              <a:t>If you stand next to contamination, you will be exposed to radiation. However, while the floor is contaminated, you are not. As long as you don't get the contamination on your body or clothes, or in your lungs, you can walk away and leave the source of radiation behind.</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Pathways for radiation contamination include inhalation from air particles, skin contamination, and food, water or milk ingestion.</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If you think you’ve come in contact with radiative materials, follow your hospital’s standard operating procedures.</a:t>
            </a:r>
          </a:p>
          <a:p>
            <a:pPr marL="457200" lvl="1" indent="0">
              <a:buFont typeface="Arial" panose="020B0604020202020204" pitchFamily="34" charset="0"/>
              <a:buNone/>
            </a:pPr>
            <a:endParaRPr lang="en-US" baseline="0" dirty="0"/>
          </a:p>
          <a:p>
            <a:pPr marL="171450" lvl="0" indent="-171450">
              <a:buFont typeface="Arial" panose="020B0604020202020204" pitchFamily="34" charset="0"/>
              <a:buChar char="•"/>
            </a:pPr>
            <a:r>
              <a:rPr lang="en-US" baseline="0" dirty="0"/>
              <a:t>Splashes on clothing, you ARE</a:t>
            </a:r>
          </a:p>
          <a:p>
            <a:pPr marL="628650" lvl="1" indent="-171450">
              <a:buFont typeface="Arial" panose="020B0604020202020204" pitchFamily="34" charset="0"/>
              <a:buChar char="•"/>
            </a:pPr>
            <a:r>
              <a:rPr lang="en-US" baseline="0" dirty="0"/>
              <a:t>If you get contamination on your body or clothes, you will continue to be exposed to radiation until you wash the contamination off. The radioactive material continues to emit radiation, but you are no longer carrying it with you.</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Radioactive contamination on a surface does not make the surface itself radioactive. The particles themselves are radioactive, not the surface they come in contact with.  The surface can usually be cleaned of any contamination.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If you think you’ve come in contact with radiative materials, follow your hospital’s standard operating procedures.</a:t>
            </a:r>
          </a:p>
          <a:p>
            <a:pPr marL="457200" lvl="1" indent="0">
              <a:buFont typeface="Arial" panose="020B0604020202020204" pitchFamily="34" charset="0"/>
              <a:buNone/>
            </a:pPr>
            <a:endParaRPr lang="en-US" baseline="0" dirty="0"/>
          </a:p>
          <a:p>
            <a:pPr marL="171450" lvl="0" indent="-171450">
              <a:buFont typeface="Arial" panose="020B0604020202020204" pitchFamily="34" charset="0"/>
              <a:buChar char="•"/>
            </a:pPr>
            <a:r>
              <a:rPr lang="en-US" baseline="0" dirty="0"/>
              <a:t>Wipes mouth after splash, you are NOT</a:t>
            </a:r>
          </a:p>
          <a:p>
            <a:pPr marL="628650" lvl="1" indent="-171450">
              <a:buFont typeface="Arial" panose="020B0604020202020204" pitchFamily="34" charset="0"/>
              <a:buChar char="•"/>
            </a:pPr>
            <a:r>
              <a:rPr lang="en-US" baseline="0" dirty="0"/>
              <a:t>Airborne radioactive materials may also present an internal exposure hazard if inhaled, ingested or internalized by injury with radioactive shrapnel. Internal material, in addition to directly providing a local dose (e.g. to the lungs after inhalation), contains certain elements that concentrate in particular organs (e.g., lungs, bones, or thyroid) and thus become a special threat to those organs.</a:t>
            </a:r>
          </a:p>
          <a:p>
            <a:pPr marL="457200" lvl="1" indent="0">
              <a:buFont typeface="Arial" panose="020B0604020202020204" pitchFamily="34" charset="0"/>
              <a:buNone/>
            </a:pPr>
            <a:endParaRPr lang="en-US" baseline="0" dirty="0"/>
          </a:p>
          <a:p>
            <a:pPr marL="628650" lvl="1" indent="-171450">
              <a:buFont typeface="Arial" panose="020B0604020202020204" pitchFamily="34" charset="0"/>
              <a:buChar char="•"/>
            </a:pPr>
            <a:r>
              <a:rPr lang="en-US" baseline="0" dirty="0"/>
              <a:t>It is unlikely that enough fallout particles could be inhaled into the lungs to cause significant harm. If it’s very dusty, a folded cloth over the nose and mouth may act as a filter.  This can prevent some ingestion or inhalation of the fallout particles. Ingestion can occur when radioactive particles deposited on the ground may be eaten by grazing cattle whose meat or milk is consumed by man.</a:t>
            </a:r>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22</a:t>
            </a:fld>
            <a:endParaRPr lang="en-US"/>
          </a:p>
        </p:txBody>
      </p:sp>
    </p:spTree>
    <p:extLst>
      <p:ext uri="{BB962C8B-B14F-4D97-AF65-F5344CB8AC3E}">
        <p14:creationId xmlns:p14="http://schemas.microsoft.com/office/powerpoint/2010/main" val="165569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a:t>
            </a:r>
            <a:r>
              <a:rPr lang="en-US" baseline="0" dirty="0"/>
              <a:t> course is designed for the target audiences listed here</a:t>
            </a:r>
            <a:r>
              <a:rPr lang="en-US" strike="sngStrike" baseline="0" dirty="0"/>
              <a:t>. </a:t>
            </a:r>
            <a:endParaRPr lang="en-US" strike="sngStrike"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2</a:t>
            </a:fld>
            <a:endParaRPr lang="en-US" dirty="0"/>
          </a:p>
        </p:txBody>
      </p:sp>
    </p:spTree>
    <p:extLst>
      <p:ext uri="{BB962C8B-B14F-4D97-AF65-F5344CB8AC3E}">
        <p14:creationId xmlns:p14="http://schemas.microsoft.com/office/powerpoint/2010/main" val="2503457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In a radiation</a:t>
            </a:r>
            <a:r>
              <a:rPr lang="en-US" baseline="0" dirty="0"/>
              <a:t> incident, using exposure control techniques can help protect you and minimize your exposure.  There are three important factors in protecting individuals from the effects of radiation: time, distance and shielding.</a:t>
            </a:r>
          </a:p>
          <a:p>
            <a:endParaRPr lang="en-US" baseline="0" dirty="0"/>
          </a:p>
          <a:p>
            <a:r>
              <a:rPr lang="en-US" i="0" baseline="0" dirty="0"/>
              <a:t>The less time an individual remains in a radiation field, the less exposure that individual will receive. Radiation levels naturally decrease due to radioactive decay. </a:t>
            </a:r>
          </a:p>
          <a:p>
            <a:endParaRPr lang="en-US"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0" baseline="0" dirty="0"/>
              <a:t>The further an individual remains from a radiation source, the less exposure that individual will receive. The intensity of a radiation field decreases exponentially as the distance from the source increases.  </a:t>
            </a:r>
            <a:endParaRPr lang="en-US" i="0" dirty="0"/>
          </a:p>
          <a:p>
            <a:endParaRPr lang="en-US" i="0" dirty="0"/>
          </a:p>
          <a:p>
            <a:r>
              <a:rPr lang="en-US" i="0" dirty="0"/>
              <a:t>The more shielding material placed between</a:t>
            </a:r>
            <a:r>
              <a:rPr lang="en-US" i="0" baseline="0" dirty="0"/>
              <a:t> an individual and a radiation source, the less exposure that individual will receive. The intensity of a radiation beam is reduced by absorption and scattering with the material. For gamma radiation, dense material such as lead is most effective as a shield. Beta radiation can be shielded by relatively thin amounts of wood or plastic. Alpha is shielded by virtually any material.</a:t>
            </a:r>
            <a:endParaRPr lang="en-US" i="0"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23</a:t>
            </a:fld>
            <a:endParaRPr lang="en-US"/>
          </a:p>
        </p:txBody>
      </p:sp>
    </p:spTree>
    <p:extLst>
      <p:ext uri="{BB962C8B-B14F-4D97-AF65-F5344CB8AC3E}">
        <p14:creationId xmlns:p14="http://schemas.microsoft.com/office/powerpoint/2010/main" val="1489490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i="0" dirty="0"/>
              <a:t>Not only is it</a:t>
            </a:r>
            <a:r>
              <a:rPr lang="en-US" i="0" baseline="0" dirty="0"/>
              <a:t> important to control one’s exposure to radiation, but also the rate of one’s exposure. As illustrated by this chart, just living in our environment for a year results in enough radiation exposure to be dangerous if it were received all at once, but because it’s spread out over the year, it has far less effect on our health than a single event exposure might. </a:t>
            </a:r>
          </a:p>
          <a:p>
            <a:endParaRPr lang="en-US" i="0" baseline="0" dirty="0"/>
          </a:p>
          <a:p>
            <a:r>
              <a:rPr lang="en-US" i="0" baseline="0" dirty="0"/>
              <a:t>A good analogy is to think of exposure rate like the </a:t>
            </a:r>
            <a:r>
              <a:rPr lang="en-US" dirty="0"/>
              <a:t>flow of water out of a hose. You could stand in front of a steady stream of water from a garden hose for 30 minutes, and it would have far less effect on you than being in front of a fire hose for a few seconds. However, the same fire hose would have little to no effect if you where shielded by a brick wall, or a mile away from the hose. This is an example of the important role that time, distance, and shielding can play on minimizing a potential exposure. </a:t>
            </a:r>
          </a:p>
        </p:txBody>
      </p:sp>
      <p:sp>
        <p:nvSpPr>
          <p:cNvPr id="4" name="Slide Number Placeholder 3"/>
          <p:cNvSpPr>
            <a:spLocks noGrp="1"/>
          </p:cNvSpPr>
          <p:nvPr>
            <p:ph type="sldNum" sz="quarter" idx="10"/>
          </p:nvPr>
        </p:nvSpPr>
        <p:spPr/>
        <p:txBody>
          <a:bodyPr/>
          <a:lstStyle/>
          <a:p>
            <a:fld id="{7FFE6C6E-C4FF-4B84-88F7-7BF85E098A3E}" type="slidenum">
              <a:rPr lang="en-US" smtClean="0"/>
              <a:pPr/>
              <a:t>24</a:t>
            </a:fld>
            <a:endParaRPr lang="en-US"/>
          </a:p>
        </p:txBody>
      </p:sp>
    </p:spTree>
    <p:extLst>
      <p:ext uri="{BB962C8B-B14F-4D97-AF65-F5344CB8AC3E}">
        <p14:creationId xmlns:p14="http://schemas.microsoft.com/office/powerpoint/2010/main" val="957263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Verdana" panose="020B0604030504040204" pitchFamily="34" charset="0"/>
                <a:ea typeface="Verdana" panose="020B0604030504040204" pitchFamily="34" charset="0"/>
                <a:cs typeface="Verdana" panose="020B0604030504040204" pitchFamily="34" charset="0"/>
              </a:rPr>
              <a:t>False</a:t>
            </a:r>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25</a:t>
            </a:fld>
            <a:endParaRPr lang="en-US"/>
          </a:p>
        </p:txBody>
      </p:sp>
    </p:spTree>
    <p:extLst>
      <p:ext uri="{BB962C8B-B14F-4D97-AF65-F5344CB8AC3E}">
        <p14:creationId xmlns:p14="http://schemas.microsoft.com/office/powerpoint/2010/main" val="1811557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Verdana" panose="020B0604030504040204" pitchFamily="34" charset="0"/>
                <a:ea typeface="Verdana" panose="020B0604030504040204" pitchFamily="34" charset="0"/>
                <a:cs typeface="Verdana" panose="020B0604030504040204" pitchFamily="34" charset="0"/>
              </a:rPr>
              <a:t>A: Decay</a:t>
            </a:r>
          </a:p>
          <a:p>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26</a:t>
            </a:fld>
            <a:endParaRPr lang="en-US"/>
          </a:p>
        </p:txBody>
      </p:sp>
    </p:spTree>
    <p:extLst>
      <p:ext uri="{BB962C8B-B14F-4D97-AF65-F5344CB8AC3E}">
        <p14:creationId xmlns:p14="http://schemas.microsoft.com/office/powerpoint/2010/main" val="3907973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So why does this matter to you and your hospital?</a:t>
            </a:r>
          </a:p>
          <a:p>
            <a:pPr defTabSz="939363">
              <a:defRPr/>
            </a:pPr>
            <a:endParaRPr lang="en-US" dirty="0"/>
          </a:p>
          <a:p>
            <a:pPr defTabSz="939363">
              <a:defRPr/>
            </a:pPr>
            <a:r>
              <a:rPr lang="en-US" dirty="0"/>
              <a:t>The number and severity of casualties after a radiologic incident is difficult to predict. Like all disasters, there is a worst case scenario, a best case and many variations in-between.  But we do know that radiation, even at low doses, will affect marrow first.  As a result, your hospital could receive casualties for specialized care following a radiologic incident, even from across the country.</a:t>
            </a:r>
          </a:p>
          <a:p>
            <a:endParaRPr lang="en-US" dirty="0"/>
          </a:p>
          <a:p>
            <a:r>
              <a:rPr lang="en-US" dirty="0"/>
              <a:t>In this section you will learn about the public dangers that could result from radiation disasters and how to</a:t>
            </a:r>
            <a:r>
              <a:rPr lang="en-US" baseline="0" dirty="0"/>
              <a:t> detect radiation. </a:t>
            </a:r>
            <a:endParaRPr lang="en-US" i="1" dirty="0"/>
          </a:p>
          <a:p>
            <a:endParaRPr lang="en-US" dirty="0"/>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27</a:t>
            </a:fld>
            <a:endParaRPr lang="en-US"/>
          </a:p>
        </p:txBody>
      </p:sp>
    </p:spTree>
    <p:extLst>
      <p:ext uri="{BB962C8B-B14F-4D97-AF65-F5344CB8AC3E}">
        <p14:creationId xmlns:p14="http://schemas.microsoft.com/office/powerpoint/2010/main" val="3713724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200" kern="1200" dirty="0">
                <a:solidFill>
                  <a:schemeClr val="tx1"/>
                </a:solidFill>
                <a:effectLst/>
                <a:latin typeface="+mn-lt"/>
                <a:ea typeface="+mn-ea"/>
                <a:cs typeface="+mn-cs"/>
              </a:rPr>
              <a:t>Radiological disasters take many forms</a:t>
            </a:r>
            <a:r>
              <a:rPr lang="en-US" sz="1200" kern="1200" baseline="0" dirty="0">
                <a:solidFill>
                  <a:schemeClr val="tx1"/>
                </a:solidFill>
                <a:effectLst/>
                <a:latin typeface="+mn-lt"/>
                <a:ea typeface="+mn-ea"/>
                <a:cs typeface="+mn-cs"/>
              </a:rPr>
              <a:t> such as an improvised nuclear device</a:t>
            </a:r>
            <a:r>
              <a:rPr lang="en-US" dirty="0"/>
              <a:t>, a radiological dispersal device, or a radiological exposure device. The one you may be more familiar with is the radiological dispersal device, or dirty bomb.</a:t>
            </a:r>
            <a:r>
              <a:rPr lang="en-US" baseline="0" dirty="0"/>
              <a:t> </a:t>
            </a:r>
            <a:r>
              <a:rPr lang="en-US" dirty="0"/>
              <a:t>For more</a:t>
            </a:r>
            <a:r>
              <a:rPr lang="en-US" baseline="0" dirty="0"/>
              <a:t> </a:t>
            </a:r>
            <a:r>
              <a:rPr lang="en-US" dirty="0"/>
              <a:t>information on any of these types of radiological devices,</a:t>
            </a:r>
            <a:r>
              <a:rPr lang="en-US" baseline="0" dirty="0"/>
              <a:t> go to the Radiation Emergency Medical Management website which is listed on this slide.</a:t>
            </a:r>
          </a:p>
          <a:p>
            <a:endParaRPr lang="en-US" baseline="0" dirty="0"/>
          </a:p>
          <a:p>
            <a:r>
              <a:rPr lang="en-US" baseline="0" dirty="0"/>
              <a:t>Dangers resulting from these include:</a:t>
            </a:r>
          </a:p>
          <a:p>
            <a:endParaRPr lang="en-US" baseline="0" dirty="0"/>
          </a:p>
          <a:p>
            <a:pPr marL="171450" indent="-171450">
              <a:buFont typeface="Arial" panose="020B0604020202020204" pitchFamily="34" charset="0"/>
              <a:buChar char="•"/>
            </a:pPr>
            <a:r>
              <a:rPr lang="en-US" dirty="0"/>
              <a:t>Potential to affect hundreds of thousands of people</a:t>
            </a:r>
            <a:r>
              <a:rPr lang="en-US" baseline="0" dirty="0"/>
              <a:t> and exceed communities’ resources</a:t>
            </a:r>
          </a:p>
          <a:p>
            <a:pPr marL="171450" indent="-171450">
              <a:buFont typeface="Arial" panose="020B0604020202020204" pitchFamily="34" charset="0"/>
              <a:buChar char="•"/>
            </a:pPr>
            <a:r>
              <a:rPr lang="en-US" dirty="0"/>
              <a:t>Widespread public panic and mass confusion</a:t>
            </a:r>
          </a:p>
          <a:p>
            <a:pPr marL="171450" indent="-171450">
              <a:buFont typeface="Arial" panose="020B0604020202020204" pitchFamily="34" charset="0"/>
              <a:buChar char="•"/>
            </a:pPr>
            <a:r>
              <a:rPr lang="en-US" dirty="0"/>
              <a:t>Significant</a:t>
            </a:r>
            <a:r>
              <a:rPr lang="en-US" baseline="0" dirty="0"/>
              <a:t> e</a:t>
            </a:r>
            <a:r>
              <a:rPr lang="en-US" dirty="0"/>
              <a:t>conomic impact</a:t>
            </a:r>
          </a:p>
          <a:p>
            <a:pPr marL="171450" indent="-171450">
              <a:buFont typeface="Arial" panose="020B0604020202020204" pitchFamily="34" charset="0"/>
              <a:buChar char="•"/>
            </a:pPr>
            <a:r>
              <a:rPr lang="en-US" dirty="0"/>
              <a:t>May</a:t>
            </a:r>
            <a:r>
              <a:rPr lang="en-US" baseline="0" dirty="0"/>
              <a:t> receive </a:t>
            </a:r>
            <a:r>
              <a:rPr lang="en-US" dirty="0"/>
              <a:t>casualties over extended periods of time </a:t>
            </a:r>
          </a:p>
        </p:txBody>
      </p:sp>
      <p:sp>
        <p:nvSpPr>
          <p:cNvPr id="4" name="Slide Number Placeholder 3"/>
          <p:cNvSpPr>
            <a:spLocks noGrp="1"/>
          </p:cNvSpPr>
          <p:nvPr>
            <p:ph type="sldNum" sz="quarter" idx="10"/>
          </p:nvPr>
        </p:nvSpPr>
        <p:spPr/>
        <p:txBody>
          <a:bodyPr/>
          <a:lstStyle/>
          <a:p>
            <a:fld id="{A1DBA38D-98DC-40C8-8655-83E8539C5E94}" type="slidenum">
              <a:rPr lang="en-US" smtClean="0"/>
              <a:pPr/>
              <a:t>28</a:t>
            </a:fld>
            <a:endParaRPr lang="en-US"/>
          </a:p>
        </p:txBody>
      </p:sp>
    </p:spTree>
    <p:extLst>
      <p:ext uri="{BB962C8B-B14F-4D97-AF65-F5344CB8AC3E}">
        <p14:creationId xmlns:p14="http://schemas.microsoft.com/office/powerpoint/2010/main" val="198690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29</a:t>
            </a:fld>
            <a:endParaRPr lang="en-US"/>
          </a:p>
        </p:txBody>
      </p:sp>
    </p:spTree>
    <p:extLst>
      <p:ext uri="{BB962C8B-B14F-4D97-AF65-F5344CB8AC3E}">
        <p14:creationId xmlns:p14="http://schemas.microsoft.com/office/powerpoint/2010/main" val="3840973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1" dirty="0">
                <a:latin typeface="Verdana" panose="020B0604030504040204" pitchFamily="34" charset="0"/>
              </a:rPr>
              <a:t>Ionizing Radiation</a:t>
            </a:r>
          </a:p>
          <a:p>
            <a:endParaRPr lang="en-US" sz="1200" dirty="0">
              <a:latin typeface="Verdana" panose="020B0604030504040204" pitchFamily="34" charset="0"/>
            </a:endParaRPr>
          </a:p>
          <a:p>
            <a:r>
              <a:rPr lang="en-US" sz="1200" dirty="0">
                <a:latin typeface="Verdana" panose="020B0604030504040204" pitchFamily="34" charset="0"/>
              </a:rPr>
              <a:t>The three types of ionizing radiation are alpha, beta and gamma. Alpha particles are low energy and can be stopped by a piece of paper, where Beta particles are a little higher energy and are stopped by aluminum foil.  Both are dangerous if ingested.  Gamma rays are very high energy and pass through the body.  It takes lead, cement, or a brick wall to stop Gamma rays.</a:t>
            </a:r>
            <a:endParaRPr lang="en-US" sz="120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30</a:t>
            </a:fld>
            <a:endParaRPr lang="en-US"/>
          </a:p>
        </p:txBody>
      </p:sp>
    </p:spTree>
    <p:extLst>
      <p:ext uri="{BB962C8B-B14F-4D97-AF65-F5344CB8AC3E}">
        <p14:creationId xmlns:p14="http://schemas.microsoft.com/office/powerpoint/2010/main" val="312235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400" b="1" dirty="0">
                <a:latin typeface="Verdana" panose="020B0604030504040204" pitchFamily="34" charset="0"/>
              </a:rPr>
              <a:t>Radiation Sources </a:t>
            </a:r>
          </a:p>
          <a:p>
            <a:endParaRPr lang="en-US" dirty="0">
              <a:latin typeface="Verdana" panose="020B0604030504040204" pitchFamily="34" charset="0"/>
            </a:endParaRPr>
          </a:p>
          <a:p>
            <a:r>
              <a:rPr lang="en-US" dirty="0">
                <a:latin typeface="Verdana" panose="020B0604030504040204" pitchFamily="34" charset="0"/>
              </a:rPr>
              <a:t>Natural (cosmic radiation, terrestrial sources, and radioactivity in the body) </a:t>
            </a:r>
          </a:p>
          <a:p>
            <a:endParaRPr lang="en-US" dirty="0">
              <a:latin typeface="Verdana" panose="020B0604030504040204" pitchFamily="34" charset="0"/>
            </a:endParaRPr>
          </a:p>
          <a:p>
            <a:r>
              <a:rPr lang="en-US" dirty="0">
                <a:latin typeface="Verdana" panose="020B0604030504040204" pitchFamily="34" charset="0"/>
              </a:rPr>
              <a:t>Man-made (diagnostic radiology, therapeutic radiology, and other man-made sources)</a:t>
            </a:r>
            <a:endParaRPr lang="en-US" sz="1400" dirty="0">
              <a:latin typeface="Articulate" panose="02000503040000020004" pitchFamily="2" charset="0"/>
            </a:endParaRPr>
          </a:p>
          <a:p>
            <a:r>
              <a:rPr lang="en-US" dirty="0"/>
              <a:t> </a:t>
            </a:r>
          </a:p>
        </p:txBody>
      </p:sp>
      <p:sp>
        <p:nvSpPr>
          <p:cNvPr id="4" name="Slide Number Placeholder 3"/>
          <p:cNvSpPr>
            <a:spLocks noGrp="1"/>
          </p:cNvSpPr>
          <p:nvPr>
            <p:ph type="sldNum" sz="quarter" idx="10"/>
          </p:nvPr>
        </p:nvSpPr>
        <p:spPr/>
        <p:txBody>
          <a:bodyPr/>
          <a:lstStyle/>
          <a:p>
            <a:fld id="{7FFE6C6E-C4FF-4B84-88F7-7BF85E098A3E}" type="slidenum">
              <a:rPr lang="en-US" smtClean="0"/>
              <a:pPr/>
              <a:t>31</a:t>
            </a:fld>
            <a:endParaRPr lang="en-US" dirty="0"/>
          </a:p>
        </p:txBody>
      </p:sp>
    </p:spTree>
    <p:extLst>
      <p:ext uri="{BB962C8B-B14F-4D97-AF65-F5344CB8AC3E}">
        <p14:creationId xmlns:p14="http://schemas.microsoft.com/office/powerpoint/2010/main" val="8643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1" dirty="0">
                <a:latin typeface="Verdana" panose="020B0604030504040204" pitchFamily="34" charset="0"/>
              </a:rPr>
              <a:t>Biological Effects</a:t>
            </a:r>
          </a:p>
          <a:p>
            <a:endParaRPr lang="en-US" dirty="0">
              <a:latin typeface="Verdana" panose="020B0604030504040204" pitchFamily="34" charset="0"/>
            </a:endParaRPr>
          </a:p>
          <a:p>
            <a:r>
              <a:rPr lang="en-US" dirty="0">
                <a:latin typeface="Verdana" panose="020B0604030504040204" pitchFamily="34" charset="0"/>
              </a:rPr>
              <a:t>Although the effects of exposure to large groups can be predicted, each individual's body differs. These differences can mean that two people exposed to the same amount of ionizing radiation may experience different complications. Biological factors that may influence the effect of radiation on an individual include age, sex, diet, and health.</a:t>
            </a:r>
            <a:endParaRPr lang="en-US" dirty="0">
              <a:latin typeface="Articulate" panose="02000503040000020004" pitchFamily="2" charset="0"/>
            </a:endParaRPr>
          </a:p>
          <a:p>
            <a:endParaRPr lang="en-US" dirty="0"/>
          </a:p>
        </p:txBody>
      </p:sp>
      <p:sp>
        <p:nvSpPr>
          <p:cNvPr id="4" name="Slide Number Placeholder 3"/>
          <p:cNvSpPr>
            <a:spLocks noGrp="1"/>
          </p:cNvSpPr>
          <p:nvPr>
            <p:ph type="sldNum" sz="quarter" idx="10"/>
          </p:nvPr>
        </p:nvSpPr>
        <p:spPr/>
        <p:txBody>
          <a:bodyPr/>
          <a:lstStyle/>
          <a:p>
            <a:fld id="{ECFCAAEC-177B-4129-9A44-34A3519332A7}" type="slidenum">
              <a:rPr lang="en-US" smtClean="0"/>
              <a:pPr/>
              <a:t>32</a:t>
            </a:fld>
            <a:endParaRPr lang="en-US" dirty="0"/>
          </a:p>
        </p:txBody>
      </p:sp>
    </p:spTree>
    <p:extLst>
      <p:ext uri="{BB962C8B-B14F-4D97-AF65-F5344CB8AC3E}">
        <p14:creationId xmlns:p14="http://schemas.microsoft.com/office/powerpoint/2010/main" val="3624614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3</a:t>
            </a:fld>
            <a:endParaRPr lang="en-US" dirty="0"/>
          </a:p>
        </p:txBody>
      </p:sp>
    </p:spTree>
    <p:extLst>
      <p:ext uri="{BB962C8B-B14F-4D97-AF65-F5344CB8AC3E}">
        <p14:creationId xmlns:p14="http://schemas.microsoft.com/office/powerpoint/2010/main" val="10215964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1" dirty="0">
                <a:latin typeface="Verdana" panose="020B0604030504040204" pitchFamily="34" charset="0"/>
                <a:ea typeface="Verdana" panose="020B0604030504040204" pitchFamily="34" charset="0"/>
                <a:cs typeface="Verdana" panose="020B0604030504040204" pitchFamily="34" charset="0"/>
              </a:rPr>
              <a:t>Radiation Exposure</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When one is exposed to radiation, the radiation does its damage, expends all its energy, and is gone. If contamination is carried on clothes or the body, the material continues to emit radiation as long as it is radioactive. Internal contamination is inhaled, ingested or internalized by radioactive shrapnel. External contamination can be easily removed.</a:t>
            </a:r>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33</a:t>
            </a:fld>
            <a:endParaRPr lang="en-US"/>
          </a:p>
        </p:txBody>
      </p:sp>
    </p:spTree>
    <p:extLst>
      <p:ext uri="{BB962C8B-B14F-4D97-AF65-F5344CB8AC3E}">
        <p14:creationId xmlns:p14="http://schemas.microsoft.com/office/powerpoint/2010/main" val="31875807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b="1" dirty="0">
                <a:latin typeface="Verdana" panose="020B0604030504040204" pitchFamily="34" charset="0"/>
                <a:ea typeface="Verdana" panose="020B0604030504040204" pitchFamily="34" charset="0"/>
                <a:cs typeface="Verdana" panose="020B0604030504040204" pitchFamily="34" charset="0"/>
              </a:rPr>
              <a:t>Exposure Reduction</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There are three ways to reduce the level of exposure to radiation: Time, Distance, and Shielding.</a:t>
            </a:r>
          </a:p>
          <a:p>
            <a:endParaRPr lang="en-US" dirty="0">
              <a:latin typeface="Verdana" panose="020B0604030504040204" pitchFamily="34" charset="0"/>
              <a:ea typeface="Verdana" panose="020B0604030504040204" pitchFamily="34" charset="0"/>
              <a:cs typeface="Verdana" panose="020B0604030504040204" pitchFamily="34" charset="0"/>
            </a:endParaRPr>
          </a:p>
          <a:p>
            <a:r>
              <a:rPr lang="en-US" dirty="0">
                <a:latin typeface="Verdana" panose="020B0604030504040204" pitchFamily="34" charset="0"/>
                <a:ea typeface="Verdana" panose="020B0604030504040204" pitchFamily="34" charset="0"/>
                <a:cs typeface="Verdana" panose="020B0604030504040204" pitchFamily="34" charset="0"/>
              </a:rPr>
              <a:t>Reducing the amount of time near the radioactive material, increasing the distance between you and the radioactive material or inserting something between you and the radiation (shielding) all reduce the level of exposure.</a:t>
            </a:r>
          </a:p>
        </p:txBody>
      </p:sp>
      <p:sp>
        <p:nvSpPr>
          <p:cNvPr id="4" name="Slide Number Placeholder 3"/>
          <p:cNvSpPr>
            <a:spLocks noGrp="1"/>
          </p:cNvSpPr>
          <p:nvPr>
            <p:ph type="sldNum" sz="quarter" idx="10"/>
          </p:nvPr>
        </p:nvSpPr>
        <p:spPr/>
        <p:txBody>
          <a:bodyPr/>
          <a:lstStyle/>
          <a:p>
            <a:fld id="{7FFE6C6E-C4FF-4B84-88F7-7BF85E098A3E}" type="slidenum">
              <a:rPr lang="en-US" smtClean="0"/>
              <a:pPr/>
              <a:t>34</a:t>
            </a:fld>
            <a:endParaRPr lang="en-US"/>
          </a:p>
        </p:txBody>
      </p:sp>
    </p:spTree>
    <p:extLst>
      <p:ext uri="{BB962C8B-B14F-4D97-AF65-F5344CB8AC3E}">
        <p14:creationId xmlns:p14="http://schemas.microsoft.com/office/powerpoint/2010/main" val="1676510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B2B2B"/>
                </a:solidFill>
                <a:latin typeface="Verdana" panose="020B0604030504040204" pitchFamily="34" charset="0"/>
                <a:ea typeface="Verdana" panose="020B0604030504040204" pitchFamily="34" charset="0"/>
                <a:cs typeface="Verdana" panose="020B0604030504040204" pitchFamily="34" charset="0"/>
              </a:rPr>
              <a:t>D: Alpha, beta, gamma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35</a:t>
            </a:fld>
            <a:endParaRPr lang="en-US"/>
          </a:p>
        </p:txBody>
      </p:sp>
    </p:spTree>
    <p:extLst>
      <p:ext uri="{BB962C8B-B14F-4D97-AF65-F5344CB8AC3E}">
        <p14:creationId xmlns:p14="http://schemas.microsoft.com/office/powerpoint/2010/main" val="1186619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B2B2B"/>
                </a:solidFill>
                <a:latin typeface="Verdana" panose="020B0604030504040204" pitchFamily="34" charset="0"/>
                <a:ea typeface="Verdana" panose="020B0604030504040204" pitchFamily="34" charset="0"/>
                <a:cs typeface="Verdana" panose="020B0604030504040204" pitchFamily="34" charset="0"/>
              </a:rPr>
              <a:t>D: Ionizing radiation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36</a:t>
            </a:fld>
            <a:endParaRPr lang="en-US"/>
          </a:p>
        </p:txBody>
      </p:sp>
    </p:spTree>
    <p:extLst>
      <p:ext uri="{BB962C8B-B14F-4D97-AF65-F5344CB8AC3E}">
        <p14:creationId xmlns:p14="http://schemas.microsoft.com/office/powerpoint/2010/main" val="23690231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B2B2B"/>
                </a:solidFill>
                <a:latin typeface="Verdana" panose="020B0604030504040204" pitchFamily="34" charset="0"/>
                <a:ea typeface="Verdana" panose="020B0604030504040204" pitchFamily="34" charset="0"/>
                <a:cs typeface="Verdana" panose="020B0604030504040204" pitchFamily="34" charset="0"/>
              </a:rPr>
              <a:t>C: Acute exposure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37</a:t>
            </a:fld>
            <a:endParaRPr lang="en-US"/>
          </a:p>
        </p:txBody>
      </p:sp>
    </p:spTree>
    <p:extLst>
      <p:ext uri="{BB962C8B-B14F-4D97-AF65-F5344CB8AC3E}">
        <p14:creationId xmlns:p14="http://schemas.microsoft.com/office/powerpoint/2010/main" val="3379256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B2B2B"/>
                </a:solidFill>
                <a:latin typeface="Verdana" panose="020B0604030504040204" pitchFamily="34" charset="0"/>
                <a:ea typeface="Verdana" panose="020B0604030504040204" pitchFamily="34" charset="0"/>
                <a:cs typeface="Verdana" panose="020B0604030504040204" pitchFamily="34" charset="0"/>
              </a:rPr>
              <a:t>B: Natural</a:t>
            </a:r>
          </a:p>
          <a:p>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38</a:t>
            </a:fld>
            <a:endParaRPr lang="en-US"/>
          </a:p>
        </p:txBody>
      </p:sp>
    </p:spTree>
    <p:extLst>
      <p:ext uri="{BB962C8B-B14F-4D97-AF65-F5344CB8AC3E}">
        <p14:creationId xmlns:p14="http://schemas.microsoft.com/office/powerpoint/2010/main" val="3580115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B2B2B"/>
                </a:solidFill>
                <a:latin typeface="Verdana" panose="020B0604030504040204" pitchFamily="34" charset="0"/>
                <a:ea typeface="Verdana" panose="020B0604030504040204" pitchFamily="34" charset="0"/>
                <a:cs typeface="Verdana" panose="020B0604030504040204" pitchFamily="34" charset="0"/>
              </a:rPr>
              <a:t>A: Radon</a:t>
            </a:r>
          </a:p>
          <a:p>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39</a:t>
            </a:fld>
            <a:endParaRPr lang="en-US"/>
          </a:p>
        </p:txBody>
      </p:sp>
    </p:spTree>
    <p:extLst>
      <p:ext uri="{BB962C8B-B14F-4D97-AF65-F5344CB8AC3E}">
        <p14:creationId xmlns:p14="http://schemas.microsoft.com/office/powerpoint/2010/main" val="11656089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B2B2B"/>
                </a:solidFill>
                <a:latin typeface="Verdana" panose="020B0604030504040204" pitchFamily="34" charset="0"/>
                <a:ea typeface="Verdana" panose="020B0604030504040204" pitchFamily="34" charset="0"/>
                <a:cs typeface="Verdana" panose="020B0604030504040204" pitchFamily="34" charset="0"/>
              </a:rPr>
              <a:t>D: X-ray</a:t>
            </a:r>
            <a:endParaRPr lang="en-US" sz="1200" b="1" dirty="0">
              <a:latin typeface="Verdana" panose="020B0604030504040204" pitchFamily="34" charset="0"/>
              <a:ea typeface="Verdana" panose="020B0604030504040204" pitchFamily="34" charset="0"/>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40</a:t>
            </a:fld>
            <a:endParaRPr lang="en-US"/>
          </a:p>
        </p:txBody>
      </p:sp>
    </p:spTree>
    <p:extLst>
      <p:ext uri="{BB962C8B-B14F-4D97-AF65-F5344CB8AC3E}">
        <p14:creationId xmlns:p14="http://schemas.microsoft.com/office/powerpoint/2010/main" val="33534271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2B2B2B"/>
                </a:solidFill>
                <a:latin typeface="Verdana" panose="020B0604030504040204" pitchFamily="34" charset="0"/>
                <a:ea typeface="Verdana" panose="020B0604030504040204" pitchFamily="34" charset="0"/>
                <a:cs typeface="Verdana" panose="020B0604030504040204" pitchFamily="34" charset="0"/>
              </a:rPr>
              <a:t>C: Is considered contaminated, but does not become radioactive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1DBA38D-98DC-40C8-8655-83E8539C5E94}" type="slidenum">
              <a:rPr lang="en-US" smtClean="0"/>
              <a:pPr/>
              <a:t>41</a:t>
            </a:fld>
            <a:endParaRPr lang="en-US"/>
          </a:p>
        </p:txBody>
      </p:sp>
    </p:spTree>
    <p:extLst>
      <p:ext uri="{BB962C8B-B14F-4D97-AF65-F5344CB8AC3E}">
        <p14:creationId xmlns:p14="http://schemas.microsoft.com/office/powerpoint/2010/main" val="4104127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latin typeface="Verdana" pitchFamily="34" charset="0"/>
              </a:rPr>
              <a:t>There are many sources of radiation that humans are constantly exposed to; some natural and some man-made.   </a:t>
            </a:r>
          </a:p>
          <a:p>
            <a:r>
              <a:rPr lang="en-US" dirty="0">
                <a:latin typeface="Verdana" pitchFamily="34" charset="0"/>
              </a:rPr>
              <a:t> </a:t>
            </a:r>
          </a:p>
          <a:p>
            <a:r>
              <a:rPr lang="en-US" dirty="0">
                <a:latin typeface="Verdana" pitchFamily="34" charset="0"/>
              </a:rPr>
              <a:t>There are three main types of ionizing radiation emitted from radioactive atoms: alpha, beta and gamma.</a:t>
            </a:r>
          </a:p>
          <a:p>
            <a:endParaRPr lang="en-US" sz="1100" dirty="0">
              <a:latin typeface="Verdana" pitchFamily="34" charset="0"/>
            </a:endParaRPr>
          </a:p>
          <a:p>
            <a:r>
              <a:rPr lang="en-US" dirty="0">
                <a:latin typeface="Verdana" pitchFamily="34" charset="0"/>
              </a:rPr>
              <a:t>In this section you will begin to understand ionizing radiation (nuclear radiation) by learning how radioactive atoms emit radiation. </a:t>
            </a:r>
          </a:p>
          <a:p>
            <a:endParaRPr lang="en-US" dirty="0">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4</a:t>
            </a:fld>
            <a:endParaRPr lang="en-US" dirty="0"/>
          </a:p>
        </p:txBody>
      </p:sp>
    </p:spTree>
    <p:extLst>
      <p:ext uri="{BB962C8B-B14F-4D97-AF65-F5344CB8AC3E}">
        <p14:creationId xmlns:p14="http://schemas.microsoft.com/office/powerpoint/2010/main" val="2326057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people are unaware that they are exposed to very low levels of radiation every day from their environment. First</a:t>
            </a:r>
            <a:r>
              <a:rPr lang="en-US" baseline="0" dirty="0"/>
              <a:t>, let’s explore sources of natural radiation.</a:t>
            </a:r>
            <a:endParaRPr lang="en-US" dirty="0"/>
          </a:p>
          <a:p>
            <a:endParaRPr lang="en-US" dirty="0"/>
          </a:p>
          <a:p>
            <a:r>
              <a:rPr lang="en-US" dirty="0"/>
              <a:t>There are three main sources of natural background radiation. The first type we’ll discuss, </a:t>
            </a:r>
            <a:r>
              <a:rPr lang="en-US" b="1" dirty="0"/>
              <a:t>cosmic radiation,</a:t>
            </a:r>
            <a:r>
              <a:rPr lang="en-US" dirty="0"/>
              <a:t> mainly occurs in the form of radiation from our sun, most of which is shielded by the earth’s atmosphere.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the human body naturally contains very small quantities of radioactive substances.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earth also has naturally occurring radioactive material found in the soil. As these materials breakdown, they become radon gas that can seep into buildings in some regions, usually at low levels.  About one third of our exposure to natural radiation comes from radon.</a:t>
            </a:r>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5</a:t>
            </a:fld>
            <a:endParaRPr lang="en-US" dirty="0"/>
          </a:p>
        </p:txBody>
      </p:sp>
    </p:spTree>
    <p:extLst>
      <p:ext uri="{BB962C8B-B14F-4D97-AF65-F5344CB8AC3E}">
        <p14:creationId xmlns:p14="http://schemas.microsoft.com/office/powerpoint/2010/main" val="3769328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Man-made sources of radiation account for a smaller portion of the exposure to humans on a daily basis.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Therapeutic radiology</a:t>
            </a:r>
            <a:r>
              <a:rPr lang="en-US" dirty="0"/>
              <a:t> is radioactive material used to treat a patient’s condition, such as a cancer therapy.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Diagnostic radiology</a:t>
            </a:r>
            <a:r>
              <a:rPr lang="en-US" dirty="0"/>
              <a:t> refers to exposure from medical procedures to determine a patient’s medical condition, such as with X-rays or bone scans.</a:t>
            </a:r>
          </a:p>
          <a:p>
            <a:pPr lvl="0"/>
            <a:endParaRPr lang="en-US" b="1" dirty="0"/>
          </a:p>
          <a:p>
            <a:pPr lvl="0"/>
            <a:r>
              <a:rPr lang="en-US" b="1" dirty="0"/>
              <a:t>Other sources</a:t>
            </a:r>
            <a:r>
              <a:rPr lang="en-US" dirty="0"/>
              <a:t> include fallout from military experiments, occupational exposure, and other miscellaneous sources.</a:t>
            </a:r>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the number of man-made radiation sources, the amounts of exposure are generally very limited, resulting in very little effect on the human body,</a:t>
            </a:r>
            <a:r>
              <a:rPr lang="en-US" baseline="0" dirty="0"/>
              <a:t> most of which comes from X-ray.</a:t>
            </a:r>
            <a:endParaRPr lang="en-US" dirty="0"/>
          </a:p>
          <a:p>
            <a:pPr lvl="0"/>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6</a:t>
            </a:fld>
            <a:endParaRPr lang="en-US" dirty="0"/>
          </a:p>
        </p:txBody>
      </p:sp>
    </p:spTree>
    <p:extLst>
      <p:ext uri="{BB962C8B-B14F-4D97-AF65-F5344CB8AC3E}">
        <p14:creationId xmlns:p14="http://schemas.microsoft.com/office/powerpoint/2010/main" val="1748059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trike="noStrike" baseline="0" dirty="0"/>
              <a:t>This chart outlines the sources of natural and man-made radiation found around us.</a:t>
            </a:r>
          </a:p>
          <a:p>
            <a:endParaRPr lang="en-US" strike="noStrik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trike="noStrike" dirty="0"/>
              <a:t>The typical reaction to any</a:t>
            </a:r>
            <a:r>
              <a:rPr lang="en-US" strike="noStrike" baseline="0" dirty="0"/>
              <a:t> </a:t>
            </a:r>
            <a:r>
              <a:rPr lang="en-US" strike="noStrike" dirty="0"/>
              <a:t>radiation is one of fear. Now that</a:t>
            </a:r>
            <a:r>
              <a:rPr lang="en-US" strike="noStrike" baseline="0" dirty="0"/>
              <a:t> you are</a:t>
            </a:r>
            <a:r>
              <a:rPr lang="en-US" strike="noStrike" dirty="0"/>
              <a:t> becoming more familiar with the many sources of </a:t>
            </a:r>
            <a:r>
              <a:rPr lang="en-US" strike="noStrike" baseline="0" dirty="0"/>
              <a:t>natural and man-made radiation around you, try to </a:t>
            </a:r>
            <a:r>
              <a:rPr lang="en-US" strike="noStrike" dirty="0"/>
              <a:t>keep in mind that not all sources of </a:t>
            </a:r>
            <a:r>
              <a:rPr lang="en-US" strike="noStrike" baseline="0" dirty="0"/>
              <a:t>radiation should be feared. It is always present to some extent in our environment and is used regularly for our benefit in the medical field. </a:t>
            </a:r>
            <a:endParaRPr lang="en-US" strike="sngStrike" baseline="0" dirty="0"/>
          </a:p>
          <a:p>
            <a:endParaRPr lang="en-US" strike="sngStrike"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7</a:t>
            </a:fld>
            <a:endParaRPr lang="en-US"/>
          </a:p>
        </p:txBody>
      </p:sp>
    </p:spTree>
    <p:extLst>
      <p:ext uri="{BB962C8B-B14F-4D97-AF65-F5344CB8AC3E}">
        <p14:creationId xmlns:p14="http://schemas.microsoft.com/office/powerpoint/2010/main" val="298705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a:t>Everything in nature would prefer to be in a</a:t>
            </a:r>
            <a:r>
              <a:rPr lang="en-US" baseline="0" dirty="0"/>
              <a:t> relaxed, stable state.  Unstable atoms undergo nuclear processes that cause them to become more stable. One such process involves emitting excess energy from the atom’s nucleus. This process is called radioactivity or radioactive decay. </a:t>
            </a:r>
          </a:p>
          <a:p>
            <a:endParaRPr lang="en-US" baseline="0" dirty="0"/>
          </a:p>
          <a:p>
            <a:r>
              <a:rPr lang="en-US" baseline="0" dirty="0"/>
              <a:t>The released, excess energy is called ionizing radiation, of which there are three main types; Alpha, Beta and Gamma.</a:t>
            </a:r>
          </a:p>
          <a:p>
            <a:endParaRPr lang="en-US" baseline="0" dirty="0"/>
          </a:p>
          <a:p>
            <a:r>
              <a:rPr lang="en-US" baseline="0" dirty="0"/>
              <a:t>Alpha, Beta, and Gamma particles come from the natural break-down processes that occur as atoms age, releasing one or more of these dangerous forms of radiation.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terms</a:t>
            </a:r>
            <a:r>
              <a:rPr lang="en-US" baseline="0" dirty="0"/>
              <a:t> “radiation” and “radioactive” are often confused. To help, you can keep the following phrase in mind: Radioactive atoms emit radiation.</a:t>
            </a: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7FFE6C6E-C4FF-4B84-88F7-7BF85E098A3E}" type="slidenum">
              <a:rPr lang="en-US" smtClean="0"/>
              <a:pPr/>
              <a:t>8</a:t>
            </a:fld>
            <a:endParaRPr lang="en-US"/>
          </a:p>
        </p:txBody>
      </p:sp>
    </p:spTree>
    <p:extLst>
      <p:ext uri="{BB962C8B-B14F-4D97-AF65-F5344CB8AC3E}">
        <p14:creationId xmlns:p14="http://schemas.microsoft.com/office/powerpoint/2010/main" val="324092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fontScale="47500" lnSpcReduction="20000"/>
          </a:bodyPr>
          <a:lstStyle/>
          <a:p>
            <a:r>
              <a:rPr lang="en-US" dirty="0"/>
              <a:t>Alpha,</a:t>
            </a:r>
            <a:r>
              <a:rPr lang="en-US" baseline="0" dirty="0"/>
              <a:t> beta and gamma radiation can be hazardous if ingested inside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learn about the three types of ionizing radiation, Alpha, Beta, and Gamma rays, in greater detail. </a:t>
            </a:r>
          </a:p>
          <a:p>
            <a:endParaRPr lang="en-US" baseline="0" dirty="0"/>
          </a:p>
          <a:p>
            <a:pPr marL="0" indent="0">
              <a:buFont typeface="Arial" panose="020B0604020202020204" pitchFamily="34" charset="0"/>
              <a:buNone/>
            </a:pPr>
            <a:r>
              <a:rPr lang="en-US" b="1" dirty="0">
                <a:latin typeface="Verdana" panose="020B0604030504040204" pitchFamily="34" charset="0"/>
              </a:rPr>
              <a:t>Alpha particles </a:t>
            </a:r>
            <a:r>
              <a:rPr lang="en-US" dirty="0">
                <a:latin typeface="Verdana" panose="020B0604030504040204" pitchFamily="34" charset="0"/>
              </a:rPr>
              <a:t>are the heaviest and most highly charged of the ionizing radiations. Without additional energy input, these characteristics make alpha particles less penetrating than beta particles and gamma rays. Their energy is used up before they get very far. Alpha particles cannot travel more than four to seven inches (10 to 18 cm) in air and are completely stopped by an ordinary sheet of paper. Their energy is spent interacting with the charged protons and electrons they meet near any surface they strike.</a:t>
            </a:r>
          </a:p>
          <a:p>
            <a:r>
              <a:rPr lang="en-US" dirty="0">
                <a:latin typeface="Verdana" panose="020B0604030504040204" pitchFamily="34" charset="0"/>
              </a:rPr>
              <a:t> </a:t>
            </a:r>
          </a:p>
          <a:p>
            <a:r>
              <a:rPr lang="en-US" dirty="0">
                <a:latin typeface="Verdana" panose="020B0604030504040204" pitchFamily="34" charset="0"/>
              </a:rPr>
              <a:t>Even the most energetic alpha particle from radioactive decay can be stopped by the outermost layer of dead skin that covers the body. Therefore, exposure to most alpha particles originating outside the body is not a serious hazard. </a:t>
            </a:r>
          </a:p>
          <a:p>
            <a:endParaRPr lang="en-US" dirty="0">
              <a:latin typeface="Verdana" panose="020B0604030504040204" pitchFamily="34" charset="0"/>
            </a:endParaRPr>
          </a:p>
          <a:p>
            <a:r>
              <a:rPr lang="en-US" dirty="0">
                <a:latin typeface="Verdana" panose="020B0604030504040204" pitchFamily="34" charset="0"/>
              </a:rPr>
              <a:t>On the other hand, if alpha-emitting radioactive materials are taken </a:t>
            </a:r>
            <a:r>
              <a:rPr lang="en-US" b="1" dirty="0">
                <a:latin typeface="Verdana" panose="020B0604030504040204" pitchFamily="34" charset="0"/>
              </a:rPr>
              <a:t>inside the body</a:t>
            </a:r>
            <a:r>
              <a:rPr lang="en-US" dirty="0">
                <a:latin typeface="Verdana" panose="020B0604030504040204" pitchFamily="34" charset="0"/>
              </a:rPr>
              <a:t>, they can be the most damaging  source of radiation exposure. The short range of the alpha particle causes the damaging effects of the Radiation to be concentrated in a very localized area.</a:t>
            </a:r>
          </a:p>
          <a:p>
            <a:endParaRPr lang="en-US" dirty="0">
              <a:latin typeface="Verdana" panose="020B0604030504040204" pitchFamily="34" charset="0"/>
            </a:endParaRPr>
          </a:p>
          <a:p>
            <a:r>
              <a:rPr lang="en-US" b="1" dirty="0">
                <a:latin typeface="Verdana" panose="020B0604030504040204" pitchFamily="34" charset="0"/>
              </a:rPr>
              <a:t>Beta Particles</a:t>
            </a:r>
          </a:p>
          <a:p>
            <a:r>
              <a:rPr lang="en-US" dirty="0">
                <a:latin typeface="Verdana" panose="020B0604030504040204" pitchFamily="34" charset="0"/>
              </a:rPr>
              <a:t>Beta particles are smaller and travel much faster than alpha particles. They are physically similar to electrons, but they are not in orbit around an atom. Since beta particles travel faster and have less charge than alpha particles, they penetrate further into any material or tissue. Typical beta particles can travel several millimeters through tissue, but they generally do not penetrate far enough to reach the vital inner organs. Beta particles may be a major hazard when emitted by internally-deposited radioactive material or when interacting with the lens of the eye.</a:t>
            </a:r>
          </a:p>
          <a:p>
            <a:br>
              <a:rPr lang="en-US" dirty="0">
                <a:latin typeface="Verdana" panose="020B0604030504040204" pitchFamily="34" charset="0"/>
              </a:rPr>
            </a:br>
            <a:r>
              <a:rPr lang="en-US" dirty="0">
                <a:latin typeface="Verdana" panose="020B0604030504040204" pitchFamily="34" charset="0"/>
              </a:rPr>
              <a:t>Exposure to beta particles from outside the body is normally thought of as a slight hazard. However, if the skin is exposed to large amounts of beta radiation for long periods of time, skin burns similar to heat burns may result. If removed from the skin shortly after exposure, beta-emitting materials will not cause serious burns and will not pose a severe external hazard.</a:t>
            </a:r>
          </a:p>
          <a:p>
            <a:r>
              <a:rPr lang="en-US" dirty="0">
                <a:latin typeface="Verdana" panose="020B0604030504040204" pitchFamily="34" charset="0"/>
              </a:rPr>
              <a:t> </a:t>
            </a:r>
          </a:p>
          <a:p>
            <a:r>
              <a:rPr lang="en-US" dirty="0">
                <a:latin typeface="Verdana" panose="020B0604030504040204" pitchFamily="34" charset="0"/>
              </a:rPr>
              <a:t>Like alpha particles, beta particles are considered to be an Internal hazard if taken into the body by eating food, drinking water, or breathing air containing radioactive material. Beta Emitting contamination can also enter the body through unprotected open wounds</a:t>
            </a:r>
            <a:r>
              <a:rPr lang="en-US" sz="1800" dirty="0">
                <a:latin typeface="Verdana" panose="020B0604030504040204" pitchFamily="34" charset="0"/>
              </a:rPr>
              <a:t>.</a:t>
            </a:r>
          </a:p>
          <a:p>
            <a:endParaRPr lang="en-US" sz="1800" dirty="0">
              <a:latin typeface="Verdana" panose="020B0604030504040204" pitchFamily="34" charset="0"/>
            </a:endParaRPr>
          </a:p>
          <a:p>
            <a:r>
              <a:rPr lang="en-US" b="1" dirty="0">
                <a:latin typeface="Verdana" panose="020B0604030504040204" pitchFamily="34" charset="0"/>
              </a:rPr>
              <a:t>Gamma rays </a:t>
            </a:r>
            <a:r>
              <a:rPr lang="en-US" dirty="0">
                <a:latin typeface="Verdana" panose="020B0604030504040204" pitchFamily="34" charset="0"/>
              </a:rPr>
              <a:t>are similar to medical x-rays. Gamma rays are a type of electromagnetic radiation, with energy transmitted through space in the form of waves. Different types of electromagnetic radiation have unique physical characteristics, which are measured in wavelength and frequency. Short wavelength and high frequency are characteristic of gamma and x-rays.</a:t>
            </a:r>
          </a:p>
          <a:p>
            <a:r>
              <a:rPr lang="en-US" dirty="0">
                <a:latin typeface="Verdana" panose="020B0604030504040204" pitchFamily="34" charset="0"/>
              </a:rPr>
              <a:t> </a:t>
            </a:r>
          </a:p>
          <a:p>
            <a:r>
              <a:rPr lang="en-US" dirty="0">
                <a:latin typeface="Verdana" panose="020B0604030504040204" pitchFamily="34" charset="0"/>
              </a:rPr>
              <a:t>Gamma rays are the most hazardous type of radiation from sources outside the body because they can travel much greater distances through air and all types of material. Gamma rays can travel up to a mile (1.6 km) in open air and may present a significant hazard even at fairly large distances. Since gamma rays penetrate more deeply through the body than alpha or beta particles, all tissues and organs can be damaged by sources outside of the body.</a:t>
            </a:r>
          </a:p>
          <a:p>
            <a:r>
              <a:rPr lang="en-US" dirty="0">
                <a:latin typeface="Verdana" panose="020B0604030504040204" pitchFamily="34" charset="0"/>
              </a:rPr>
              <a:t> </a:t>
            </a:r>
          </a:p>
          <a:p>
            <a:r>
              <a:rPr lang="en-US" dirty="0">
                <a:latin typeface="Verdana" panose="020B0604030504040204" pitchFamily="34" charset="0"/>
              </a:rPr>
              <a:t>In many cases, some type of dense material is needed to reduce the hazard presented by gamma rays. Any material between the radiation source and the receptor (i.e., the person or object receiving the radiation) is called </a:t>
            </a:r>
            <a:r>
              <a:rPr lang="en-US" b="1" dirty="0">
                <a:latin typeface="Verdana" panose="020B0604030504040204" pitchFamily="34" charset="0"/>
              </a:rPr>
              <a:t>shielding</a:t>
            </a:r>
            <a:r>
              <a:rPr lang="en-US" dirty="0">
                <a:latin typeface="Verdana" panose="020B0604030504040204" pitchFamily="34" charset="0"/>
              </a:rPr>
              <a:t>, because it absorbs some of the gamma ray energy before it can penetrate. For example, 2-1/2 inches (6 cm) of dense concrete will absorb approximately 50 percent of typical gamma rays. Five inches (13 cm) of water is just as effective.</a:t>
            </a:r>
          </a:p>
          <a:p>
            <a:endParaRPr lang="en-US" sz="1800" dirty="0">
              <a:latin typeface="Verdana" panose="020B0604030504040204" pitchFamily="34" charset="0"/>
            </a:endParaRPr>
          </a:p>
          <a:p>
            <a:endParaRPr lang="en-US" sz="1800" dirty="0">
              <a:latin typeface="Verdana" panose="020B0604030504040204" pitchFamily="34" charset="0"/>
            </a:endParaRPr>
          </a:p>
          <a:p>
            <a:pPr marL="171450" indent="-171450">
              <a:buFont typeface="Arial" panose="020B0604020202020204" pitchFamily="34" charset="0"/>
              <a:buChar char="•"/>
            </a:pPr>
            <a:endParaRPr lang="en-US" baseline="0" dirty="0"/>
          </a:p>
          <a:p>
            <a:r>
              <a:rPr lang="en-US" baseline="0" dirty="0"/>
              <a:t>the body through eating food, breathing air or drinking water that has been contaminated with radioactive material.  </a:t>
            </a:r>
          </a:p>
        </p:txBody>
      </p:sp>
      <p:sp>
        <p:nvSpPr>
          <p:cNvPr id="4" name="Slide Number Placeholder 3"/>
          <p:cNvSpPr>
            <a:spLocks noGrp="1"/>
          </p:cNvSpPr>
          <p:nvPr>
            <p:ph type="sldNum" sz="quarter" idx="10"/>
          </p:nvPr>
        </p:nvSpPr>
        <p:spPr/>
        <p:txBody>
          <a:bodyPr/>
          <a:lstStyle/>
          <a:p>
            <a:fld id="{7FFE6C6E-C4FF-4B84-88F7-7BF85E098A3E}" type="slidenum">
              <a:rPr lang="en-US" smtClean="0"/>
              <a:pPr/>
              <a:t>9</a:t>
            </a:fld>
            <a:endParaRPr lang="en-US"/>
          </a:p>
        </p:txBody>
      </p:sp>
    </p:spTree>
    <p:extLst>
      <p:ext uri="{BB962C8B-B14F-4D97-AF65-F5344CB8AC3E}">
        <p14:creationId xmlns:p14="http://schemas.microsoft.com/office/powerpoint/2010/main" val="1797928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DBED2C-3DF7-4957-8E9C-7214B4167E7A}" type="datetimeFigureOut">
              <a:rPr lang="en-US" smtClean="0"/>
              <a:pPr/>
              <a:t>12/21/22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197004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BED2C-3DF7-4957-8E9C-7214B4167E7A}" type="datetimeFigureOut">
              <a:rPr lang="en-US" smtClean="0"/>
              <a:pPr/>
              <a:t>12/21/22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24963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BED2C-3DF7-4957-8E9C-7214B4167E7A}" type="datetimeFigureOut">
              <a:rPr lang="en-US" smtClean="0"/>
              <a:pPr/>
              <a:t>12/21/22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303457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BED2C-3DF7-4957-8E9C-7214B4167E7A}" type="datetimeFigureOut">
              <a:rPr lang="en-US" smtClean="0"/>
              <a:pPr/>
              <a:t>12/21/22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132229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DBED2C-3DF7-4957-8E9C-7214B4167E7A}" type="datetimeFigureOut">
              <a:rPr lang="en-US" smtClean="0"/>
              <a:pPr/>
              <a:t>12/21/22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1633727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DBED2C-3DF7-4957-8E9C-7214B4167E7A}" type="datetimeFigureOut">
              <a:rPr lang="en-US" smtClean="0"/>
              <a:pPr/>
              <a:t>12/21/22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43067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DBED2C-3DF7-4957-8E9C-7214B4167E7A}" type="datetimeFigureOut">
              <a:rPr lang="en-US" smtClean="0"/>
              <a:pPr/>
              <a:t>12/21/22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234139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DBED2C-3DF7-4957-8E9C-7214B4167E7A}" type="datetimeFigureOut">
              <a:rPr lang="en-US" smtClean="0"/>
              <a:pPr/>
              <a:t>12/21/22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2553263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DBED2C-3DF7-4957-8E9C-7214B4167E7A}" type="datetimeFigureOut">
              <a:rPr lang="en-US" smtClean="0"/>
              <a:pPr/>
              <a:t>12/21/22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70782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DBED2C-3DF7-4957-8E9C-7214B4167E7A}" type="datetimeFigureOut">
              <a:rPr lang="en-US" smtClean="0"/>
              <a:pPr/>
              <a:t>12/21/22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3337743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DBED2C-3DF7-4957-8E9C-7214B4167E7A}" type="datetimeFigureOut">
              <a:rPr lang="en-US" smtClean="0"/>
              <a:pPr/>
              <a:t>12/21/22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64690-8E5E-4D0A-AC73-E82BCFA7650A}" type="slidenum">
              <a:rPr lang="en-US" smtClean="0"/>
              <a:pPr/>
              <a:t>‹#›</a:t>
            </a:fld>
            <a:endParaRPr lang="en-US"/>
          </a:p>
        </p:txBody>
      </p:sp>
    </p:spTree>
    <p:extLst>
      <p:ext uri="{BB962C8B-B14F-4D97-AF65-F5344CB8AC3E}">
        <p14:creationId xmlns:p14="http://schemas.microsoft.com/office/powerpoint/2010/main" val="1566446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BED2C-3DF7-4957-8E9C-7214B4167E7A}" type="datetimeFigureOut">
              <a:rPr lang="en-US" smtClean="0"/>
              <a:pPr/>
              <a:t>12/21/22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64690-8E5E-4D0A-AC73-E82BCFA7650A}" type="slidenum">
              <a:rPr lang="en-US" smtClean="0"/>
              <a:pPr/>
              <a:t>‹#›</a:t>
            </a:fld>
            <a:endParaRPr lang="en-US"/>
          </a:p>
        </p:txBody>
      </p:sp>
    </p:spTree>
    <p:extLst>
      <p:ext uri="{BB962C8B-B14F-4D97-AF65-F5344CB8AC3E}">
        <p14:creationId xmlns:p14="http://schemas.microsoft.com/office/powerpoint/2010/main" val="922550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oleObject" Target="../embeddings/oleObject1.bin"/><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5.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14.png"/><Relationship Id="rId5" Type="http://schemas.openxmlformats.org/officeDocument/2006/relationships/notesSlide" Target="../notesSlides/notesSlide13.xml"/><Relationship Id="rId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notesSlide" Target="../notesSlides/notesSlide14.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slideLayout" Target="../slideLayouts/slideLayout7.xml"/><Relationship Id="rId2" Type="http://schemas.openxmlformats.org/officeDocument/2006/relationships/tags" Target="../tags/tag63.xml"/><Relationship Id="rId16" Type="http://schemas.openxmlformats.org/officeDocument/2006/relationships/image" Target="../media/image17.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5" Type="http://schemas.openxmlformats.org/officeDocument/2006/relationships/tags" Target="../tags/tag66.xml"/><Relationship Id="rId15" Type="http://schemas.openxmlformats.org/officeDocument/2006/relationships/image" Target="../media/image12.png"/><Relationship Id="rId10" Type="http://schemas.openxmlformats.org/officeDocument/2006/relationships/tags" Target="../tags/tag71.xml"/><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16.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8.png"/><Relationship Id="rId5" Type="http://schemas.openxmlformats.org/officeDocument/2006/relationships/notesSlide" Target="../notesSlides/notesSlide15.xml"/><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79.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tags" Target="../tags/tag8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8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3.xml"/></Relationships>
</file>

<file path=ppt/slides/_rels/slide22.xml.rels><?xml version="1.0" encoding="UTF-8" standalone="yes"?>
<Relationships xmlns="http://schemas.openxmlformats.org/package/2006/relationships"><Relationship Id="rId13" Type="http://schemas.openxmlformats.org/officeDocument/2006/relationships/tags" Target="../tags/tag97.xml"/><Relationship Id="rId18" Type="http://schemas.openxmlformats.org/officeDocument/2006/relationships/tags" Target="../tags/tag102.xml"/><Relationship Id="rId26" Type="http://schemas.openxmlformats.org/officeDocument/2006/relationships/notesSlide" Target="../notesSlides/notesSlide19.xml"/><Relationship Id="rId39" Type="http://schemas.openxmlformats.org/officeDocument/2006/relationships/image" Target="../media/image34.jpeg"/><Relationship Id="rId21" Type="http://schemas.openxmlformats.org/officeDocument/2006/relationships/tags" Target="../tags/tag105.xml"/><Relationship Id="rId34" Type="http://schemas.openxmlformats.org/officeDocument/2006/relationships/image" Target="../media/image29.jpeg"/><Relationship Id="rId42" Type="http://schemas.openxmlformats.org/officeDocument/2006/relationships/slide" Target="slide33.xml"/><Relationship Id="rId7" Type="http://schemas.openxmlformats.org/officeDocument/2006/relationships/tags" Target="../tags/tag91.xml"/><Relationship Id="rId2" Type="http://schemas.openxmlformats.org/officeDocument/2006/relationships/tags" Target="../tags/tag86.xml"/><Relationship Id="rId16" Type="http://schemas.openxmlformats.org/officeDocument/2006/relationships/tags" Target="../tags/tag100.xml"/><Relationship Id="rId29" Type="http://schemas.openxmlformats.org/officeDocument/2006/relationships/image" Target="../media/image24.gif"/><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tags" Target="../tags/tag108.xml"/><Relationship Id="rId32" Type="http://schemas.openxmlformats.org/officeDocument/2006/relationships/image" Target="../media/image27.jpeg"/><Relationship Id="rId37" Type="http://schemas.openxmlformats.org/officeDocument/2006/relationships/image" Target="../media/image32.jpeg"/><Relationship Id="rId40" Type="http://schemas.openxmlformats.org/officeDocument/2006/relationships/image" Target="../media/image35.jpeg"/><Relationship Id="rId45" Type="http://schemas.openxmlformats.org/officeDocument/2006/relationships/slide" Target="slide37.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tags" Target="../tags/tag107.xml"/><Relationship Id="rId28" Type="http://schemas.openxmlformats.org/officeDocument/2006/relationships/image" Target="../media/image23.gif"/><Relationship Id="rId36" Type="http://schemas.openxmlformats.org/officeDocument/2006/relationships/image" Target="../media/image31.jpeg"/><Relationship Id="rId10" Type="http://schemas.openxmlformats.org/officeDocument/2006/relationships/tags" Target="../tags/tag94.xml"/><Relationship Id="rId19" Type="http://schemas.openxmlformats.org/officeDocument/2006/relationships/tags" Target="../tags/tag103.xml"/><Relationship Id="rId31" Type="http://schemas.openxmlformats.org/officeDocument/2006/relationships/image" Target="../media/image26.gif"/><Relationship Id="rId44" Type="http://schemas.openxmlformats.org/officeDocument/2006/relationships/slide" Target="slide35.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 Id="rId27" Type="http://schemas.openxmlformats.org/officeDocument/2006/relationships/image" Target="../media/image22.jpeg"/><Relationship Id="rId30" Type="http://schemas.openxmlformats.org/officeDocument/2006/relationships/image" Target="../media/image25.jpeg"/><Relationship Id="rId35" Type="http://schemas.openxmlformats.org/officeDocument/2006/relationships/image" Target="../media/image30.gif"/><Relationship Id="rId43" Type="http://schemas.openxmlformats.org/officeDocument/2006/relationships/slide" Target="slide26.xml"/><Relationship Id="rId8" Type="http://schemas.openxmlformats.org/officeDocument/2006/relationships/tags" Target="../tags/tag92.xml"/><Relationship Id="rId3" Type="http://schemas.openxmlformats.org/officeDocument/2006/relationships/tags" Target="../tags/tag87.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slideLayout" Target="../slideLayouts/slideLayout7.xml"/><Relationship Id="rId33" Type="http://schemas.openxmlformats.org/officeDocument/2006/relationships/image" Target="../media/image28.jpeg"/><Relationship Id="rId38" Type="http://schemas.openxmlformats.org/officeDocument/2006/relationships/image" Target="../media/image33.jpeg"/><Relationship Id="rId46" Type="http://schemas.openxmlformats.org/officeDocument/2006/relationships/slide" Target="slide27.xml"/><Relationship Id="rId20" Type="http://schemas.openxmlformats.org/officeDocument/2006/relationships/tags" Target="../tags/tag104.xml"/><Relationship Id="rId41" Type="http://schemas.openxmlformats.org/officeDocument/2006/relationships/slide" Target="slide25.xml"/></Relationships>
</file>

<file path=ppt/slides/_rels/slide23.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image" Target="../media/image38.jpeg"/><Relationship Id="rId3" Type="http://schemas.openxmlformats.org/officeDocument/2006/relationships/tags" Target="../tags/tag112.xml"/><Relationship Id="rId21" Type="http://schemas.openxmlformats.org/officeDocument/2006/relationships/image" Target="../media/image41.png"/><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image" Target="../media/image37.jpeg"/><Relationship Id="rId2" Type="http://schemas.openxmlformats.org/officeDocument/2006/relationships/tags" Target="../tags/tag111.xml"/><Relationship Id="rId16" Type="http://schemas.openxmlformats.org/officeDocument/2006/relationships/image" Target="../media/image36.jpeg"/><Relationship Id="rId20" Type="http://schemas.openxmlformats.org/officeDocument/2006/relationships/image" Target="../media/image40.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notesSlide" Target="../notesSlides/notesSlide20.xml"/><Relationship Id="rId10" Type="http://schemas.openxmlformats.org/officeDocument/2006/relationships/tags" Target="../tags/tag119.xml"/><Relationship Id="rId19" Type="http://schemas.openxmlformats.org/officeDocument/2006/relationships/image" Target="../media/image39.jpeg"/><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24.xml"/><Relationship Id="rId5" Type="http://schemas.openxmlformats.org/officeDocument/2006/relationships/hyperlink" Target="http://www.bt.cdc.gov/radiation/pdf/measurement.pdf" TargetMode="External"/><Relationship Id="rId4" Type="http://schemas.openxmlformats.org/officeDocument/2006/relationships/hyperlink" Target="http://www.epa.gov/rpdweb00/understand/perspective.html"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2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32.xml"/><Relationship Id="rId7" Type="http://schemas.openxmlformats.org/officeDocument/2006/relationships/image" Target="../media/image42.gi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notesSlide" Target="../notesSlides/notesSlide25.xml"/><Relationship Id="rId5" Type="http://schemas.openxmlformats.org/officeDocument/2006/relationships/slideLayout" Target="../slideLayouts/slideLayout7.xml"/><Relationship Id="rId10" Type="http://schemas.openxmlformats.org/officeDocument/2006/relationships/hyperlink" Target="http://www.remm.nlm.gov/" TargetMode="External"/><Relationship Id="rId4" Type="http://schemas.openxmlformats.org/officeDocument/2006/relationships/tags" Target="../tags/tag133.xml"/><Relationship Id="rId9"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35.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27.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slide" Target="slide21.xml"/><Relationship Id="rId5" Type="http://schemas.openxmlformats.org/officeDocument/2006/relationships/slide" Target="slide12.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notesSlide" Target="../notesSlides/notesSlide27.xml"/><Relationship Id="rId3" Type="http://schemas.openxmlformats.org/officeDocument/2006/relationships/tags" Target="../tags/tag139.xml"/><Relationship Id="rId21" Type="http://schemas.openxmlformats.org/officeDocument/2006/relationships/tags" Target="../tags/tag157.xml"/><Relationship Id="rId7" Type="http://schemas.openxmlformats.org/officeDocument/2006/relationships/tags" Target="../tags/tag143.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slideLayout" Target="../slideLayouts/slideLayout7.xml"/><Relationship Id="rId2" Type="http://schemas.openxmlformats.org/officeDocument/2006/relationships/tags" Target="../tags/tag138.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image" Target="../media/image10.jpeg"/><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24" Type="http://schemas.openxmlformats.org/officeDocument/2006/relationships/tags" Target="../tags/tag160.xml"/><Relationship Id="rId5" Type="http://schemas.openxmlformats.org/officeDocument/2006/relationships/tags" Target="../tags/tag141.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image" Target="../media/image9.png"/><Relationship Id="rId10" Type="http://schemas.openxmlformats.org/officeDocument/2006/relationships/tags" Target="../tags/tag146.xml"/><Relationship Id="rId19" Type="http://schemas.openxmlformats.org/officeDocument/2006/relationships/tags" Target="../tags/tag155.xml"/><Relationship Id="rId31" Type="http://schemas.openxmlformats.org/officeDocument/2006/relationships/image" Target="../media/image12.png"/><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image" Target="../media/image8.png"/><Relationship Id="rId30" Type="http://schemas.openxmlformats.org/officeDocument/2006/relationships/image" Target="../media/image11.jpeg"/></Relationships>
</file>

<file path=ppt/slides/_rels/slide31.xml.rels><?xml version="1.0" encoding="UTF-8" standalone="yes"?>
<Relationships xmlns="http://schemas.openxmlformats.org/package/2006/relationships"><Relationship Id="rId8" Type="http://schemas.openxmlformats.org/officeDocument/2006/relationships/tags" Target="../tags/tag169.xml"/><Relationship Id="rId13" Type="http://schemas.openxmlformats.org/officeDocument/2006/relationships/tags" Target="../tags/tag174.xml"/><Relationship Id="rId18" Type="http://schemas.openxmlformats.org/officeDocument/2006/relationships/image" Target="../media/image4.jpeg"/><Relationship Id="rId3" Type="http://schemas.openxmlformats.org/officeDocument/2006/relationships/tags" Target="../tags/tag164.xml"/><Relationship Id="rId21" Type="http://schemas.openxmlformats.org/officeDocument/2006/relationships/slide" Target="slide6.xml"/><Relationship Id="rId7" Type="http://schemas.openxmlformats.org/officeDocument/2006/relationships/tags" Target="../tags/tag168.xml"/><Relationship Id="rId12" Type="http://schemas.openxmlformats.org/officeDocument/2006/relationships/tags" Target="../tags/tag173.xml"/><Relationship Id="rId17" Type="http://schemas.openxmlformats.org/officeDocument/2006/relationships/slide" Target="slide7.xml"/><Relationship Id="rId2" Type="http://schemas.openxmlformats.org/officeDocument/2006/relationships/tags" Target="../tags/tag163.xml"/><Relationship Id="rId16" Type="http://schemas.openxmlformats.org/officeDocument/2006/relationships/image" Target="../media/image3.jpeg"/><Relationship Id="rId20" Type="http://schemas.openxmlformats.org/officeDocument/2006/relationships/image" Target="../media/image5.jpeg"/><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tags" Target="../tags/tag172.xml"/><Relationship Id="rId5" Type="http://schemas.openxmlformats.org/officeDocument/2006/relationships/tags" Target="../tags/tag166.xml"/><Relationship Id="rId15" Type="http://schemas.openxmlformats.org/officeDocument/2006/relationships/notesSlide" Target="../notesSlides/notesSlide28.xml"/><Relationship Id="rId10" Type="http://schemas.openxmlformats.org/officeDocument/2006/relationships/tags" Target="../tags/tag171.xml"/><Relationship Id="rId19" Type="http://schemas.openxmlformats.org/officeDocument/2006/relationships/slide" Target="slide8.xml"/><Relationship Id="rId4" Type="http://schemas.openxmlformats.org/officeDocument/2006/relationships/tags" Target="../tags/tag165.xml"/><Relationship Id="rId9" Type="http://schemas.openxmlformats.org/officeDocument/2006/relationships/tags" Target="../tags/tag170.xml"/><Relationship Id="rId14" Type="http://schemas.openxmlformats.org/officeDocument/2006/relationships/slideLayout" Target="../slideLayouts/slideLayout2.xml"/><Relationship Id="rId22" Type="http://schemas.openxmlformats.org/officeDocument/2006/relationships/image" Target="../media/image6.jpeg"/></Relationships>
</file>

<file path=ppt/slides/_rels/slide32.xml.rels><?xml version="1.0" encoding="UTF-8" standalone="yes"?>
<Relationships xmlns="http://schemas.openxmlformats.org/package/2006/relationships"><Relationship Id="rId3" Type="http://schemas.openxmlformats.org/officeDocument/2006/relationships/tags" Target="../tags/tag178.xml"/><Relationship Id="rId7" Type="http://schemas.openxmlformats.org/officeDocument/2006/relationships/image" Target="../media/image16.png"/><Relationship Id="rId2" Type="http://schemas.openxmlformats.org/officeDocument/2006/relationships/tags" Target="../tags/tag177.xml"/><Relationship Id="rId1" Type="http://schemas.openxmlformats.org/officeDocument/2006/relationships/tags" Target="../tags/tag176.xml"/><Relationship Id="rId6" Type="http://schemas.openxmlformats.org/officeDocument/2006/relationships/image" Target="../media/image18.png"/><Relationship Id="rId5" Type="http://schemas.openxmlformats.org/officeDocument/2006/relationships/notesSlide" Target="../notesSlides/notesSlide29.xml"/><Relationship Id="rId4"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notesSlide" Target="../notesSlides/notesSlide30.xml"/><Relationship Id="rId39" Type="http://schemas.openxmlformats.org/officeDocument/2006/relationships/image" Target="../media/image34.jpeg"/><Relationship Id="rId21" Type="http://schemas.openxmlformats.org/officeDocument/2006/relationships/tags" Target="../tags/tag200.xml"/><Relationship Id="rId34" Type="http://schemas.openxmlformats.org/officeDocument/2006/relationships/image" Target="../media/image31.jpeg"/><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slideLayout" Target="../slideLayouts/slideLayout7.xml"/><Relationship Id="rId33" Type="http://schemas.openxmlformats.org/officeDocument/2006/relationships/image" Target="../media/image30.gif"/><Relationship Id="rId38" Type="http://schemas.openxmlformats.org/officeDocument/2006/relationships/image" Target="../media/image33.jpeg"/><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tags" Target="../tags/tag199.xml"/><Relationship Id="rId29" Type="http://schemas.openxmlformats.org/officeDocument/2006/relationships/image" Target="../media/image25.jpeg"/><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image" Target="../media/image29.jpeg"/><Relationship Id="rId37" Type="http://schemas.openxmlformats.org/officeDocument/2006/relationships/image" Target="../media/image28.jpeg"/><Relationship Id="rId40" Type="http://schemas.openxmlformats.org/officeDocument/2006/relationships/image" Target="../media/image35.jpeg"/><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image" Target="../media/image23.gif"/><Relationship Id="rId36" Type="http://schemas.openxmlformats.org/officeDocument/2006/relationships/image" Target="../media/image24.gif"/><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image" Target="../media/image27.jpeg"/><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image" Target="../media/image22.jpeg"/><Relationship Id="rId30" Type="http://schemas.openxmlformats.org/officeDocument/2006/relationships/image" Target="../media/image26.gif"/><Relationship Id="rId35" Type="http://schemas.openxmlformats.org/officeDocument/2006/relationships/image" Target="../media/image32.jpeg"/><Relationship Id="rId8" Type="http://schemas.openxmlformats.org/officeDocument/2006/relationships/tags" Target="../tags/tag187.xml"/><Relationship Id="rId3" Type="http://schemas.openxmlformats.org/officeDocument/2006/relationships/tags" Target="../tags/tag182.xml"/></Relationships>
</file>

<file path=ppt/slides/_rels/slide34.xml.rels><?xml version="1.0" encoding="UTF-8" standalone="yes"?>
<Relationships xmlns="http://schemas.openxmlformats.org/package/2006/relationships"><Relationship Id="rId8" Type="http://schemas.openxmlformats.org/officeDocument/2006/relationships/tags" Target="../tags/tag212.xml"/><Relationship Id="rId13" Type="http://schemas.openxmlformats.org/officeDocument/2006/relationships/tags" Target="../tags/tag217.xml"/><Relationship Id="rId18" Type="http://schemas.openxmlformats.org/officeDocument/2006/relationships/image" Target="../media/image38.jpeg"/><Relationship Id="rId3" Type="http://schemas.openxmlformats.org/officeDocument/2006/relationships/tags" Target="../tags/tag207.xml"/><Relationship Id="rId21" Type="http://schemas.openxmlformats.org/officeDocument/2006/relationships/image" Target="../media/image46.png"/><Relationship Id="rId7" Type="http://schemas.openxmlformats.org/officeDocument/2006/relationships/tags" Target="../tags/tag211.xml"/><Relationship Id="rId12" Type="http://schemas.openxmlformats.org/officeDocument/2006/relationships/tags" Target="../tags/tag216.xml"/><Relationship Id="rId17" Type="http://schemas.openxmlformats.org/officeDocument/2006/relationships/image" Target="../media/image37.jpeg"/><Relationship Id="rId2" Type="http://schemas.openxmlformats.org/officeDocument/2006/relationships/tags" Target="../tags/tag206.xml"/><Relationship Id="rId16" Type="http://schemas.openxmlformats.org/officeDocument/2006/relationships/image" Target="../media/image36.jpeg"/><Relationship Id="rId20" Type="http://schemas.openxmlformats.org/officeDocument/2006/relationships/image" Target="../media/image41.png"/><Relationship Id="rId1" Type="http://schemas.openxmlformats.org/officeDocument/2006/relationships/tags" Target="../tags/tag205.xml"/><Relationship Id="rId6" Type="http://schemas.openxmlformats.org/officeDocument/2006/relationships/tags" Target="../tags/tag210.xml"/><Relationship Id="rId11" Type="http://schemas.openxmlformats.org/officeDocument/2006/relationships/tags" Target="../tags/tag215.xml"/><Relationship Id="rId5" Type="http://schemas.openxmlformats.org/officeDocument/2006/relationships/tags" Target="../tags/tag209.xml"/><Relationship Id="rId15" Type="http://schemas.openxmlformats.org/officeDocument/2006/relationships/notesSlide" Target="../notesSlides/notesSlide31.xml"/><Relationship Id="rId10" Type="http://schemas.openxmlformats.org/officeDocument/2006/relationships/tags" Target="../tags/tag214.xml"/><Relationship Id="rId19" Type="http://schemas.openxmlformats.org/officeDocument/2006/relationships/image" Target="../media/image40.png"/><Relationship Id="rId4" Type="http://schemas.openxmlformats.org/officeDocument/2006/relationships/tags" Target="../tags/tag208.xml"/><Relationship Id="rId9" Type="http://schemas.openxmlformats.org/officeDocument/2006/relationships/tags" Target="../tags/tag213.xml"/><Relationship Id="rId14" Type="http://schemas.openxmlformats.org/officeDocument/2006/relationships/slideLayout" Target="../slideLayouts/slideLayout7.xml"/><Relationship Id="rId22" Type="http://schemas.openxmlformats.org/officeDocument/2006/relationships/image" Target="../media/image39.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2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22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22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22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22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225.xml"/></Relationships>
</file>

<file path=ppt/slides/_rels/slide5.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image" Target="../media/image3.jpeg"/><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notesSlide" Target="../notesSlides/notesSlide5.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slideLayout" Target="../slideLayouts/slideLayout2.xml"/><Relationship Id="rId5" Type="http://schemas.openxmlformats.org/officeDocument/2006/relationships/tags" Target="../tags/tag12.xml"/><Relationship Id="rId10" Type="http://schemas.openxmlformats.org/officeDocument/2006/relationships/tags" Target="../tags/tag17.xml"/><Relationship Id="rId4" Type="http://schemas.openxmlformats.org/officeDocument/2006/relationships/tags" Target="../tags/tag11.xml"/><Relationship Id="rId9" Type="http://schemas.openxmlformats.org/officeDocument/2006/relationships/tags" Target="../tags/tag16.xml"/></Relationships>
</file>

<file path=ppt/slides/_rels/slide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21.xml"/><Relationship Id="rId7" Type="http://schemas.openxmlformats.org/officeDocument/2006/relationships/image" Target="../media/image4.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2.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7.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tags" Target="../tags/tag36.xml"/><Relationship Id="rId13" Type="http://schemas.openxmlformats.org/officeDocument/2006/relationships/tags" Target="../tags/tag41.xml"/><Relationship Id="rId18" Type="http://schemas.openxmlformats.org/officeDocument/2006/relationships/tags" Target="../tags/tag46.xml"/><Relationship Id="rId26" Type="http://schemas.openxmlformats.org/officeDocument/2006/relationships/notesSlide" Target="../notesSlides/notesSlide9.xml"/><Relationship Id="rId3" Type="http://schemas.openxmlformats.org/officeDocument/2006/relationships/tags" Target="../tags/tag31.xml"/><Relationship Id="rId21" Type="http://schemas.openxmlformats.org/officeDocument/2006/relationships/tags" Target="../tags/tag49.xml"/><Relationship Id="rId7" Type="http://schemas.openxmlformats.org/officeDocument/2006/relationships/tags" Target="../tags/tag35.xml"/><Relationship Id="rId12" Type="http://schemas.openxmlformats.org/officeDocument/2006/relationships/tags" Target="../tags/tag40.xml"/><Relationship Id="rId17" Type="http://schemas.openxmlformats.org/officeDocument/2006/relationships/tags" Target="../tags/tag45.xml"/><Relationship Id="rId25" Type="http://schemas.openxmlformats.org/officeDocument/2006/relationships/slideLayout" Target="../slideLayouts/slideLayout7.xml"/><Relationship Id="rId2" Type="http://schemas.openxmlformats.org/officeDocument/2006/relationships/tags" Target="../tags/tag30.xml"/><Relationship Id="rId16" Type="http://schemas.openxmlformats.org/officeDocument/2006/relationships/tags" Target="../tags/tag44.xml"/><Relationship Id="rId20" Type="http://schemas.openxmlformats.org/officeDocument/2006/relationships/tags" Target="../tags/tag48.xml"/><Relationship Id="rId29" Type="http://schemas.openxmlformats.org/officeDocument/2006/relationships/image" Target="../media/image10.jpeg"/><Relationship Id="rId1" Type="http://schemas.openxmlformats.org/officeDocument/2006/relationships/tags" Target="../tags/tag29.xml"/><Relationship Id="rId6" Type="http://schemas.openxmlformats.org/officeDocument/2006/relationships/tags" Target="../tags/tag34.xml"/><Relationship Id="rId11" Type="http://schemas.openxmlformats.org/officeDocument/2006/relationships/tags" Target="../tags/tag39.xml"/><Relationship Id="rId24" Type="http://schemas.openxmlformats.org/officeDocument/2006/relationships/tags" Target="../tags/tag52.xml"/><Relationship Id="rId5" Type="http://schemas.openxmlformats.org/officeDocument/2006/relationships/tags" Target="../tags/tag33.xml"/><Relationship Id="rId15" Type="http://schemas.openxmlformats.org/officeDocument/2006/relationships/tags" Target="../tags/tag43.xml"/><Relationship Id="rId23" Type="http://schemas.openxmlformats.org/officeDocument/2006/relationships/tags" Target="../tags/tag51.xml"/><Relationship Id="rId28" Type="http://schemas.openxmlformats.org/officeDocument/2006/relationships/image" Target="../media/image9.png"/><Relationship Id="rId10" Type="http://schemas.openxmlformats.org/officeDocument/2006/relationships/tags" Target="../tags/tag38.xml"/><Relationship Id="rId19" Type="http://schemas.openxmlformats.org/officeDocument/2006/relationships/tags" Target="../tags/tag47.xml"/><Relationship Id="rId31" Type="http://schemas.openxmlformats.org/officeDocument/2006/relationships/image" Target="../media/image12.png"/><Relationship Id="rId4" Type="http://schemas.openxmlformats.org/officeDocument/2006/relationships/tags" Target="../tags/tag32.xml"/><Relationship Id="rId9" Type="http://schemas.openxmlformats.org/officeDocument/2006/relationships/tags" Target="../tags/tag37.xml"/><Relationship Id="rId14" Type="http://schemas.openxmlformats.org/officeDocument/2006/relationships/tags" Target="../tags/tag42.xml"/><Relationship Id="rId22" Type="http://schemas.openxmlformats.org/officeDocument/2006/relationships/tags" Target="../tags/tag50.xml"/><Relationship Id="rId27" Type="http://schemas.openxmlformats.org/officeDocument/2006/relationships/image" Target="../media/image8.png"/><Relationship Id="rId30"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3886200"/>
            <a:ext cx="9144000" cy="2971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1981200"/>
            <a:ext cx="7772400" cy="1470025"/>
          </a:xfrm>
        </p:spPr>
        <p:txBody>
          <a:bodyPr>
            <a:normAutofit fontScale="90000"/>
          </a:bodyPr>
          <a:lstStyle/>
          <a:p>
            <a:r>
              <a:rPr lang="en-US" b="1" dirty="0">
                <a:latin typeface="Verdana" pitchFamily="34" charset="0"/>
              </a:rPr>
              <a:t>Non-Medical Personnel Radiation Awareness Training</a:t>
            </a:r>
          </a:p>
        </p:txBody>
      </p:sp>
      <p:pic>
        <p:nvPicPr>
          <p:cNvPr id="1026" name="Picture 2" descr="RITN logo-color horizontal2"/>
          <p:cNvPicPr>
            <a:picLocks noChangeAspect="1" noChangeArrowheads="1"/>
          </p:cNvPicPr>
          <p:nvPr>
            <p:custDataLst>
              <p:tags r:id="rId2"/>
            </p:custDataLst>
          </p:nvPr>
        </p:nvPicPr>
        <p:blipFill>
          <a:blip r:embed="rId5" cstate="print"/>
          <a:srcRect/>
          <a:stretch>
            <a:fillRect/>
          </a:stretch>
        </p:blipFill>
        <p:spPr bwMode="auto">
          <a:xfrm>
            <a:off x="2407381" y="609600"/>
            <a:ext cx="4298219" cy="1143000"/>
          </a:xfrm>
          <a:prstGeom prst="rect">
            <a:avLst/>
          </a:prstGeom>
          <a:noFill/>
          <a:ln w="9525">
            <a:noFill/>
            <a:miter lim="800000"/>
            <a:headEnd/>
            <a:tailEnd/>
          </a:ln>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027" name="Object 3"/>
          <p:cNvGraphicFramePr>
            <a:graphicFrameLocks noChangeAspect="1"/>
          </p:cNvGraphicFramePr>
          <p:nvPr>
            <p:extLst>
              <p:ext uri="{D42A27DB-BD31-4B8C-83A1-F6EECF244321}">
                <p14:modId xmlns:p14="http://schemas.microsoft.com/office/powerpoint/2010/main" val="998969161"/>
              </p:ext>
            </p:extLst>
          </p:nvPr>
        </p:nvGraphicFramePr>
        <p:xfrm>
          <a:off x="3401704" y="4100857"/>
          <a:ext cx="2541896" cy="3138143"/>
        </p:xfrm>
        <a:graphic>
          <a:graphicData uri="http://schemas.openxmlformats.org/presentationml/2006/ole">
            <mc:AlternateContent xmlns:mc="http://schemas.openxmlformats.org/markup-compatibility/2006">
              <mc:Choice xmlns:v="urn:schemas-microsoft-com:vml" Requires="v">
                <p:oleObj name="Visio" r:id="rId6" imgW="1418336" imgH="1752193" progId="">
                  <p:embed/>
                </p:oleObj>
              </mc:Choice>
              <mc:Fallback>
                <p:oleObj name="Visio" r:id="rId6" imgW="1418336" imgH="1752193" progId="">
                  <p:embed/>
                  <p:pic>
                    <p:nvPicPr>
                      <p:cNvPr id="102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1704" y="4100857"/>
                        <a:ext cx="2541896" cy="313814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1"/>
    </p:custDataLst>
    <p:extLst>
      <p:ext uri="{BB962C8B-B14F-4D97-AF65-F5344CB8AC3E}">
        <p14:creationId xmlns:p14="http://schemas.microsoft.com/office/powerpoint/2010/main" val="17491527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05400" y="5880556"/>
            <a:ext cx="3505200" cy="215444"/>
          </a:xfrm>
          <a:prstGeom prst="rect">
            <a:avLst/>
          </a:prstGeom>
        </p:spPr>
        <p:txBody>
          <a:bodyPr wrap="square">
            <a:spAutoFit/>
          </a:bodyPr>
          <a:lstStyle/>
          <a:p>
            <a:r>
              <a:rPr lang="en-US" sz="800" dirty="0"/>
              <a:t>Source: https://www.wikihow.com/Understand-the-Electromagnetic-Spectrum</a:t>
            </a:r>
          </a:p>
        </p:txBody>
      </p:sp>
      <p:sp>
        <p:nvSpPr>
          <p:cNvPr id="7" name="Rectangle 6"/>
          <p:cNvSpPr/>
          <p:nvPr/>
        </p:nvSpPr>
        <p:spPr>
          <a:xfrm>
            <a:off x="0" y="0"/>
            <a:ext cx="91440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Alpha, Beta, Gamma</a:t>
            </a:r>
          </a:p>
          <a:p>
            <a:pPr algn="ctr"/>
            <a:r>
              <a:rPr lang="en-US" sz="1600" dirty="0">
                <a:solidFill>
                  <a:schemeClr val="bg1"/>
                </a:solidFill>
                <a:latin typeface="Verdana" pitchFamily="34" charset="0"/>
              </a:rPr>
              <a:t>Ionizing radiation can be a hazard if ingested inside the body through eating food, breathing air or drinking water with radioactive material in it.</a:t>
            </a:r>
          </a:p>
        </p:txBody>
      </p:sp>
      <p:sp>
        <p:nvSpPr>
          <p:cNvPr id="8" name="Rectangle 7"/>
          <p:cNvSpPr/>
          <p:nvPr/>
        </p:nvSpPr>
        <p:spPr>
          <a:xfrm>
            <a:off x="580880" y="1643294"/>
            <a:ext cx="7982240" cy="108506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Verdana" pitchFamily="34" charset="0"/>
              </a:rPr>
              <a:t>There are many forms of radiation, most of which are not dangerous. Alpha, Beta, and Gamma rays are on the ionizing end of the chart below.  </a:t>
            </a:r>
            <a:endParaRPr lang="en-US" strike="sngStrike" dirty="0">
              <a:solidFill>
                <a:schemeClr val="bg1"/>
              </a:solidFill>
              <a:latin typeface="Verdana" pitchFamily="34" charset="0"/>
            </a:endParaRPr>
          </a:p>
        </p:txBody>
      </p:sp>
      <p:sp>
        <p:nvSpPr>
          <p:cNvPr id="29" name="Rectangle 28"/>
          <p:cNvSpPr/>
          <p:nvPr/>
        </p:nvSpPr>
        <p:spPr>
          <a:xfrm>
            <a:off x="580880" y="1643294"/>
            <a:ext cx="7982240" cy="449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525594" y="2814377"/>
            <a:ext cx="4092812" cy="3069609"/>
          </a:xfrm>
        </p:spPr>
      </p:pic>
    </p:spTree>
    <p:custDataLst>
      <p:tags r:id="rId1"/>
    </p:custDataLst>
    <p:extLst>
      <p:ext uri="{BB962C8B-B14F-4D97-AF65-F5344CB8AC3E}">
        <p14:creationId xmlns:p14="http://schemas.microsoft.com/office/powerpoint/2010/main" val="18706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838200"/>
            <a:ext cx="8763000" cy="1200329"/>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Because of its low penetrating ability, the type of radiation which is usually only a hazard when inhaled or ingested is:</a:t>
            </a:r>
          </a:p>
        </p:txBody>
      </p:sp>
      <p:sp>
        <p:nvSpPr>
          <p:cNvPr id="4" name="TextBox 3"/>
          <p:cNvSpPr txBox="1"/>
          <p:nvPr/>
        </p:nvSpPr>
        <p:spPr>
          <a:xfrm>
            <a:off x="685800" y="2209800"/>
            <a:ext cx="3469604" cy="1569660"/>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A: Alpha Radiation</a:t>
            </a:r>
          </a:p>
          <a:p>
            <a:r>
              <a:rPr lang="en-US" sz="2400" dirty="0">
                <a:latin typeface="Verdana" panose="020B0604030504040204" pitchFamily="34" charset="0"/>
                <a:ea typeface="Verdana" panose="020B0604030504040204" pitchFamily="34" charset="0"/>
                <a:cs typeface="Verdana" panose="020B0604030504040204" pitchFamily="34" charset="0"/>
              </a:rPr>
              <a:t>B: Beta Radiation</a:t>
            </a:r>
          </a:p>
          <a:p>
            <a:r>
              <a:rPr lang="en-US" sz="2400" dirty="0">
                <a:latin typeface="Verdana" panose="020B0604030504040204" pitchFamily="34" charset="0"/>
                <a:ea typeface="Verdana" panose="020B0604030504040204" pitchFamily="34" charset="0"/>
                <a:cs typeface="Verdana" panose="020B0604030504040204" pitchFamily="34" charset="0"/>
              </a:rPr>
              <a:t>C: Gamma Radiation</a:t>
            </a:r>
          </a:p>
          <a:p>
            <a:r>
              <a:rPr lang="en-US" sz="2400" dirty="0">
                <a:latin typeface="Verdana" panose="020B0604030504040204" pitchFamily="34" charset="0"/>
                <a:ea typeface="Verdana" panose="020B0604030504040204" pitchFamily="34" charset="0"/>
                <a:cs typeface="Verdana" panose="020B0604030504040204" pitchFamily="34" charset="0"/>
              </a:rPr>
              <a:t>D: Neutron Radiation</a:t>
            </a:r>
          </a:p>
        </p:txBody>
      </p:sp>
      <p:sp>
        <p:nvSpPr>
          <p:cNvPr id="5" name="Rectangle 4"/>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1</a:t>
            </a:r>
          </a:p>
        </p:txBody>
      </p:sp>
    </p:spTree>
    <p:custDataLst>
      <p:tags r:id="rId1"/>
    </p:custDataLst>
    <p:extLst>
      <p:ext uri="{BB962C8B-B14F-4D97-AF65-F5344CB8AC3E}">
        <p14:creationId xmlns:p14="http://schemas.microsoft.com/office/powerpoint/2010/main" val="316270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990600" y="981048"/>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Radiation Basics</a:t>
            </a:r>
          </a:p>
        </p:txBody>
      </p:sp>
      <p:sp>
        <p:nvSpPr>
          <p:cNvPr id="21" name="Rounded Rectangle 20"/>
          <p:cNvSpPr/>
          <p:nvPr/>
        </p:nvSpPr>
        <p:spPr>
          <a:xfrm>
            <a:off x="990600" y="2456145"/>
            <a:ext cx="7696200" cy="914400"/>
          </a:xfrm>
          <a:prstGeom prst="roundRect">
            <a:avLst/>
          </a:prstGeom>
          <a:noFill/>
          <a:ln w="3810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Biological Effects of Radiation</a:t>
            </a:r>
          </a:p>
        </p:txBody>
      </p:sp>
      <p:sp>
        <p:nvSpPr>
          <p:cNvPr id="22" name="Rounded Rectangle 21"/>
          <p:cNvSpPr/>
          <p:nvPr/>
        </p:nvSpPr>
        <p:spPr>
          <a:xfrm>
            <a:off x="990600" y="3847080"/>
            <a:ext cx="7696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Exposure Versus Contamination &amp; Shielding</a:t>
            </a:r>
          </a:p>
        </p:txBody>
      </p:sp>
      <p:sp>
        <p:nvSpPr>
          <p:cNvPr id="23" name="Oval 22">
            <a:hlinkClick r:id="" action="ppaction://noaction"/>
          </p:cNvPr>
          <p:cNvSpPr/>
          <p:nvPr/>
        </p:nvSpPr>
        <p:spPr>
          <a:xfrm>
            <a:off x="382135" y="82296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1</a:t>
            </a:r>
          </a:p>
        </p:txBody>
      </p:sp>
      <p:sp>
        <p:nvSpPr>
          <p:cNvPr id="24" name="Rounded Rectangle 23"/>
          <p:cNvSpPr/>
          <p:nvPr/>
        </p:nvSpPr>
        <p:spPr>
          <a:xfrm>
            <a:off x="976952" y="5290784"/>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Implications for Hematopoietic Stem Cell Transplant and the RITN</a:t>
            </a:r>
          </a:p>
        </p:txBody>
      </p:sp>
      <p:sp>
        <p:nvSpPr>
          <p:cNvPr id="25" name="Oval 24"/>
          <p:cNvSpPr/>
          <p:nvPr/>
        </p:nvSpPr>
        <p:spPr>
          <a:xfrm>
            <a:off x="367351" y="2270760"/>
            <a:ext cx="1234440" cy="1234440"/>
          </a:xfrm>
          <a:prstGeom prst="ellipse">
            <a:avLst/>
          </a:prstGeom>
          <a:solidFill>
            <a:srgbClr val="FFF200"/>
          </a:solidFill>
          <a:ln>
            <a:solidFill>
              <a:srgbClr val="EAE4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2</a:t>
            </a:r>
          </a:p>
        </p:txBody>
      </p:sp>
      <p:sp>
        <p:nvSpPr>
          <p:cNvPr id="26" name="Oval 25"/>
          <p:cNvSpPr/>
          <p:nvPr/>
        </p:nvSpPr>
        <p:spPr>
          <a:xfrm>
            <a:off x="367352" y="3667385"/>
            <a:ext cx="1234440" cy="1234440"/>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Verdana" pitchFamily="34" charset="0"/>
              </a:rPr>
              <a:t>Section</a:t>
            </a:r>
            <a:r>
              <a:rPr lang="en-US" sz="1300" b="1" dirty="0">
                <a:solidFill>
                  <a:schemeClr val="tx1"/>
                </a:solidFill>
                <a:latin typeface="Verdana" pitchFamily="34" charset="0"/>
              </a:rPr>
              <a:t> </a:t>
            </a:r>
            <a:r>
              <a:rPr lang="en-US" sz="1300" b="1" dirty="0">
                <a:solidFill>
                  <a:schemeClr val="bg1"/>
                </a:solidFill>
                <a:latin typeface="Verdana" pitchFamily="34" charset="0"/>
              </a:rPr>
              <a:t>3</a:t>
            </a:r>
          </a:p>
        </p:txBody>
      </p:sp>
      <p:sp>
        <p:nvSpPr>
          <p:cNvPr id="27" name="Oval 26"/>
          <p:cNvSpPr/>
          <p:nvPr/>
        </p:nvSpPr>
        <p:spPr>
          <a:xfrm>
            <a:off x="367352" y="510540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4</a:t>
            </a:r>
          </a:p>
        </p:txBody>
      </p:sp>
      <p:sp>
        <p:nvSpPr>
          <p:cNvPr id="5" name="Rectangle 4"/>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Course Sections</a:t>
            </a:r>
            <a:endParaRPr lang="en-US" sz="2400" b="1" strike="sngStrike" dirty="0">
              <a:latin typeface="Verdana" pitchFamily="34" charset="0"/>
            </a:endParaRPr>
          </a:p>
        </p:txBody>
      </p:sp>
      <p:sp>
        <p:nvSpPr>
          <p:cNvPr id="20" name="Rounded Rectangle 19"/>
          <p:cNvSpPr/>
          <p:nvPr/>
        </p:nvSpPr>
        <p:spPr>
          <a:xfrm>
            <a:off x="2057400" y="1356961"/>
            <a:ext cx="6781800" cy="5272439"/>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r>
              <a:rPr lang="en-US" sz="2000" dirty="0">
                <a:solidFill>
                  <a:srgbClr val="FF00FF"/>
                </a:solidFill>
              </a:rPr>
              <a:t>	</a:t>
            </a:r>
          </a:p>
          <a:p>
            <a:pPr marL="0" lvl="2" algn="ctr"/>
            <a:endParaRPr lang="en-US" sz="2000" b="1" dirty="0">
              <a:solidFill>
                <a:schemeClr val="tx1"/>
              </a:solidFill>
              <a:latin typeface="Verdana" pitchFamily="34" charset="0"/>
            </a:endParaRPr>
          </a:p>
          <a:p>
            <a:pPr marL="0" lvl="2" algn="ctr"/>
            <a:endParaRPr lang="en-US" sz="2000" b="1" dirty="0">
              <a:solidFill>
                <a:schemeClr val="tx1"/>
              </a:solidFill>
              <a:latin typeface="Verdana" pitchFamily="34" charset="0"/>
            </a:endParaRPr>
          </a:p>
          <a:p>
            <a:pPr marL="0" lvl="2" algn="ctr"/>
            <a:r>
              <a:rPr lang="en-US" sz="2400" b="1" dirty="0">
                <a:solidFill>
                  <a:schemeClr val="tx1"/>
                </a:solidFill>
                <a:latin typeface="Verdana" pitchFamily="34" charset="0"/>
              </a:rPr>
              <a:t>Biological Effects of Radiation</a:t>
            </a:r>
          </a:p>
          <a:p>
            <a:endParaRPr lang="en-US" sz="3200" b="1" dirty="0">
              <a:solidFill>
                <a:schemeClr val="tx1"/>
              </a:solidFill>
            </a:endParaRPr>
          </a:p>
          <a:p>
            <a:endParaRPr lang="en-US" sz="800" dirty="0">
              <a:solidFill>
                <a:schemeClr val="tx1"/>
              </a:solidFill>
              <a:latin typeface="Verdana" pitchFamily="34" charset="0"/>
            </a:endParaRPr>
          </a:p>
          <a:p>
            <a:pPr marL="515938" indent="341313">
              <a:buFont typeface="Wingdings" pitchFamily="2" charset="2"/>
              <a:buChar char="ü"/>
            </a:pPr>
            <a:r>
              <a:rPr lang="en-US" sz="2000" dirty="0">
                <a:solidFill>
                  <a:schemeClr val="tx1"/>
                </a:solidFill>
                <a:latin typeface="Verdana" pitchFamily="34" charset="0"/>
              </a:rPr>
              <a:t>Acute vs. chronic exposure</a:t>
            </a:r>
          </a:p>
          <a:p>
            <a:pPr marL="515938" indent="341313">
              <a:buFont typeface="Wingdings" pitchFamily="2" charset="2"/>
              <a:buChar char="ü"/>
            </a:pPr>
            <a:endParaRPr lang="en-US" sz="2000" dirty="0">
              <a:solidFill>
                <a:schemeClr val="tx1"/>
              </a:solidFill>
              <a:latin typeface="Verdana" pitchFamily="34" charset="0"/>
            </a:endParaRPr>
          </a:p>
          <a:p>
            <a:pPr marL="515938" indent="341313">
              <a:buFont typeface="Wingdings" pitchFamily="2" charset="2"/>
              <a:buChar char="ü"/>
            </a:pPr>
            <a:r>
              <a:rPr lang="en-US" sz="2000" dirty="0">
                <a:solidFill>
                  <a:schemeClr val="tx1"/>
                </a:solidFill>
                <a:latin typeface="Verdana" pitchFamily="34" charset="0"/>
              </a:rPr>
              <a:t>Biological factors</a:t>
            </a:r>
          </a:p>
          <a:p>
            <a:pPr marL="515938" indent="341313">
              <a:buFont typeface="Wingdings" pitchFamily="2" charset="2"/>
              <a:buChar char="ü"/>
            </a:pPr>
            <a:endParaRPr lang="en-US" sz="2000" dirty="0">
              <a:solidFill>
                <a:schemeClr val="tx1"/>
              </a:solidFill>
              <a:latin typeface="Verdana" pitchFamily="34" charset="0"/>
            </a:endParaRPr>
          </a:p>
          <a:p>
            <a:pPr marL="515938" indent="341313">
              <a:buFont typeface="Wingdings" pitchFamily="2" charset="2"/>
              <a:buChar char="ü"/>
            </a:pPr>
            <a:r>
              <a:rPr lang="en-US" sz="2000" dirty="0">
                <a:solidFill>
                  <a:schemeClr val="tx1"/>
                </a:solidFill>
                <a:latin typeface="Verdana" pitchFamily="34" charset="0"/>
              </a:rPr>
              <a:t>Long-term effects of radiation</a:t>
            </a:r>
          </a:p>
          <a:p>
            <a:endParaRPr lang="en-US" sz="2800" dirty="0">
              <a:solidFill>
                <a:schemeClr val="tx1"/>
              </a:solidFill>
            </a:endParaRPr>
          </a:p>
        </p:txBody>
      </p:sp>
      <p:sp>
        <p:nvSpPr>
          <p:cNvPr id="14" name="Oval 13"/>
          <p:cNvSpPr/>
          <p:nvPr/>
        </p:nvSpPr>
        <p:spPr>
          <a:xfrm>
            <a:off x="1524000" y="838200"/>
            <a:ext cx="2057400" cy="1995839"/>
          </a:xfrm>
          <a:prstGeom prst="ellipse">
            <a:avLst/>
          </a:prstGeom>
          <a:solidFill>
            <a:srgbClr val="FFFF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Verdana" pitchFamily="34" charset="0"/>
              </a:rPr>
              <a:t>Section 2</a:t>
            </a:r>
          </a:p>
        </p:txBody>
      </p:sp>
    </p:spTree>
    <p:custDataLst>
      <p:tags r:id="rId1"/>
    </p:custDataLst>
    <p:extLst>
      <p:ext uri="{BB962C8B-B14F-4D97-AF65-F5344CB8AC3E}">
        <p14:creationId xmlns:p14="http://schemas.microsoft.com/office/powerpoint/2010/main" val="187558988"/>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85800" y="1066799"/>
            <a:ext cx="3429000" cy="4852857"/>
          </a:xfrm>
          <a:prstGeom prst="roundRect">
            <a:avLst/>
          </a:prstGeom>
          <a:solidFill>
            <a:schemeClr val="bg1"/>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a:p>
            <a:endParaRPr lang="en-US" sz="2800" dirty="0">
              <a:solidFill>
                <a:schemeClr val="tx1"/>
              </a:solidFill>
            </a:endParaRPr>
          </a:p>
        </p:txBody>
      </p:sp>
      <p:sp>
        <p:nvSpPr>
          <p:cNvPr id="5" name="Rounded Rectangle 4"/>
          <p:cNvSpPr/>
          <p:nvPr/>
        </p:nvSpPr>
        <p:spPr>
          <a:xfrm>
            <a:off x="4953000" y="1066799"/>
            <a:ext cx="3429000" cy="4852857"/>
          </a:xfrm>
          <a:prstGeom prst="roundRect">
            <a:avLst/>
          </a:prstGeom>
          <a:solidFill>
            <a:schemeClr val="bg1"/>
          </a:solidFill>
          <a:ln w="762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tx1"/>
              </a:solidFill>
            </a:endParaRPr>
          </a:p>
        </p:txBody>
      </p:sp>
      <p:sp>
        <p:nvSpPr>
          <p:cNvPr id="6" name="Rectangle 5"/>
          <p:cNvSpPr/>
          <p:nvPr/>
        </p:nvSpPr>
        <p:spPr>
          <a:xfrm>
            <a:off x="0" y="-1"/>
            <a:ext cx="9144000" cy="838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Acute vs. Chronic Exposure</a:t>
            </a:r>
            <a:endParaRPr lang="en-US" sz="2400" spc="-50" dirty="0">
              <a:latin typeface="Verdana" pitchFamily="34" charset="0"/>
            </a:endParaRPr>
          </a:p>
        </p:txBody>
      </p:sp>
      <p:sp>
        <p:nvSpPr>
          <p:cNvPr id="8" name="TextBox 7"/>
          <p:cNvSpPr txBox="1"/>
          <p:nvPr/>
        </p:nvSpPr>
        <p:spPr>
          <a:xfrm>
            <a:off x="5181600" y="1143000"/>
            <a:ext cx="3124200" cy="3077766"/>
          </a:xfrm>
          <a:prstGeom prst="rect">
            <a:avLst/>
          </a:prstGeom>
          <a:noFill/>
        </p:spPr>
        <p:txBody>
          <a:bodyPr wrap="square" rtlCol="0">
            <a:spAutoFit/>
          </a:bodyPr>
          <a:lstStyle/>
          <a:p>
            <a:pPr algn="ctr"/>
            <a:r>
              <a:rPr lang="en-US" sz="2400" dirty="0">
                <a:latin typeface="Verdana" pitchFamily="34" charset="0"/>
              </a:rPr>
              <a:t>Chronic</a:t>
            </a:r>
          </a:p>
          <a:p>
            <a:endParaRPr lang="en-US" dirty="0">
              <a:latin typeface="Verdana" pitchFamily="34" charset="0"/>
            </a:endParaRPr>
          </a:p>
          <a:p>
            <a:pPr indent="228600">
              <a:buFont typeface="Arial" pitchFamily="34" charset="0"/>
              <a:buChar char="•"/>
            </a:pPr>
            <a:r>
              <a:rPr lang="en-US" dirty="0">
                <a:latin typeface="Verdana" pitchFamily="34" charset="0"/>
              </a:rPr>
              <a:t>Occurs over a long </a:t>
            </a:r>
          </a:p>
          <a:p>
            <a:pPr indent="228600"/>
            <a:r>
              <a:rPr lang="en-US" dirty="0">
                <a:latin typeface="Verdana" pitchFamily="34" charset="0"/>
              </a:rPr>
              <a:t>period of time.</a:t>
            </a:r>
          </a:p>
          <a:p>
            <a:pPr indent="228600">
              <a:buFont typeface="Arial" pitchFamily="34" charset="0"/>
              <a:buChar char="•"/>
            </a:pPr>
            <a:r>
              <a:rPr lang="en-US" dirty="0">
                <a:latin typeface="Verdana" pitchFamily="34" charset="0"/>
              </a:rPr>
              <a:t>Usually small doses</a:t>
            </a:r>
          </a:p>
          <a:p>
            <a:endParaRPr lang="en-US" sz="800" dirty="0">
              <a:latin typeface="Verdana" pitchFamily="34" charset="0"/>
            </a:endParaRPr>
          </a:p>
          <a:p>
            <a:r>
              <a:rPr lang="en-US" dirty="0">
                <a:latin typeface="Verdana" pitchFamily="34" charset="0"/>
              </a:rPr>
              <a:t>Examples:</a:t>
            </a:r>
          </a:p>
          <a:p>
            <a:pPr>
              <a:buFont typeface="Arial" pitchFamily="34" charset="0"/>
              <a:buChar char="•"/>
            </a:pPr>
            <a:r>
              <a:rPr lang="en-US" dirty="0">
                <a:latin typeface="Verdana" pitchFamily="34" charset="0"/>
              </a:rPr>
              <a:t>  Natural Background </a:t>
            </a:r>
          </a:p>
          <a:p>
            <a:r>
              <a:rPr lang="en-US" dirty="0">
                <a:latin typeface="Verdana" pitchFamily="34" charset="0"/>
              </a:rPr>
              <a:t>   Radiation</a:t>
            </a:r>
          </a:p>
          <a:p>
            <a:pPr>
              <a:buFont typeface="Arial" pitchFamily="34" charset="0"/>
              <a:buChar char="•"/>
            </a:pPr>
            <a:r>
              <a:rPr lang="en-US" dirty="0">
                <a:latin typeface="Verdana" pitchFamily="34" charset="0"/>
              </a:rPr>
              <a:t>  Occupational Radiation</a:t>
            </a:r>
          </a:p>
          <a:p>
            <a:endParaRPr lang="en-US" dirty="0"/>
          </a:p>
        </p:txBody>
      </p:sp>
      <p:pic>
        <p:nvPicPr>
          <p:cNvPr id="9" name="Picture 8" descr="Acute.png"/>
          <p:cNvPicPr>
            <a:picLocks noChangeAspect="1"/>
          </p:cNvPicPr>
          <p:nvPr>
            <p:custDataLst>
              <p:tags r:id="rId2"/>
            </p:custDataLst>
          </p:nvPr>
        </p:nvPicPr>
        <p:blipFill>
          <a:blip r:embed="rId6" cstate="print"/>
          <a:stretch>
            <a:fillRect/>
          </a:stretch>
        </p:blipFill>
        <p:spPr>
          <a:xfrm>
            <a:off x="1015305" y="4038078"/>
            <a:ext cx="2337495" cy="1753121"/>
          </a:xfrm>
          <a:prstGeom prst="rect">
            <a:avLst/>
          </a:prstGeom>
        </p:spPr>
      </p:pic>
      <p:pic>
        <p:nvPicPr>
          <p:cNvPr id="10" name="Picture 9" descr="Chronic.png"/>
          <p:cNvPicPr>
            <a:picLocks noChangeAspect="1"/>
          </p:cNvPicPr>
          <p:nvPr>
            <p:custDataLst>
              <p:tags r:id="rId3"/>
            </p:custDataLst>
          </p:nvPr>
        </p:nvPicPr>
        <p:blipFill>
          <a:blip r:embed="rId7" cstate="print"/>
          <a:stretch>
            <a:fillRect/>
          </a:stretch>
        </p:blipFill>
        <p:spPr>
          <a:xfrm>
            <a:off x="5486399" y="3852989"/>
            <a:ext cx="2528719" cy="1938983"/>
          </a:xfrm>
          <a:prstGeom prst="rect">
            <a:avLst/>
          </a:prstGeom>
        </p:spPr>
      </p:pic>
      <p:sp>
        <p:nvSpPr>
          <p:cNvPr id="11" name="Rounded Rectangle 10"/>
          <p:cNvSpPr/>
          <p:nvPr/>
        </p:nvSpPr>
        <p:spPr>
          <a:xfrm>
            <a:off x="427489" y="5993359"/>
            <a:ext cx="8289022" cy="83819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The dose of radiation is not directly linked to the length of exposure</a:t>
            </a:r>
            <a:r>
              <a:rPr lang="en-US" sz="1600" b="1" dirty="0">
                <a:latin typeface="Verdana" pitchFamily="34" charset="0"/>
              </a:rPr>
              <a:t>.</a:t>
            </a:r>
            <a:endParaRPr lang="en-US" sz="1400" b="1" dirty="0">
              <a:latin typeface="Verdana" pitchFamily="34" charset="0"/>
            </a:endParaRPr>
          </a:p>
        </p:txBody>
      </p:sp>
      <p:sp>
        <p:nvSpPr>
          <p:cNvPr id="7" name="TextBox 6"/>
          <p:cNvSpPr txBox="1"/>
          <p:nvPr/>
        </p:nvSpPr>
        <p:spPr>
          <a:xfrm>
            <a:off x="762000" y="1143000"/>
            <a:ext cx="3276600" cy="3354765"/>
          </a:xfrm>
          <a:prstGeom prst="rect">
            <a:avLst/>
          </a:prstGeom>
          <a:noFill/>
        </p:spPr>
        <p:txBody>
          <a:bodyPr wrap="square" rtlCol="0">
            <a:spAutoFit/>
          </a:bodyPr>
          <a:lstStyle/>
          <a:p>
            <a:pPr algn="ctr"/>
            <a:r>
              <a:rPr lang="en-US" sz="2400" dirty="0">
                <a:latin typeface="Verdana" pitchFamily="34" charset="0"/>
              </a:rPr>
              <a:t>Acute</a:t>
            </a:r>
          </a:p>
          <a:p>
            <a:endParaRPr lang="en-US" dirty="0">
              <a:latin typeface="Verdana" pitchFamily="34" charset="0"/>
            </a:endParaRPr>
          </a:p>
          <a:p>
            <a:pPr indent="228600">
              <a:buFont typeface="Arial" pitchFamily="34" charset="0"/>
              <a:buChar char="•"/>
            </a:pPr>
            <a:r>
              <a:rPr lang="en-US" dirty="0">
                <a:latin typeface="Verdana" pitchFamily="34" charset="0"/>
              </a:rPr>
              <a:t>Occurs in a short period </a:t>
            </a:r>
          </a:p>
          <a:p>
            <a:pPr indent="228600"/>
            <a:r>
              <a:rPr lang="en-US" dirty="0">
                <a:latin typeface="Verdana" pitchFamily="34" charset="0"/>
              </a:rPr>
              <a:t>of time</a:t>
            </a:r>
          </a:p>
          <a:p>
            <a:pPr indent="228600">
              <a:buFont typeface="Arial" pitchFamily="34" charset="0"/>
              <a:buChar char="•"/>
            </a:pPr>
            <a:r>
              <a:rPr lang="en-US" dirty="0">
                <a:latin typeface="Verdana" pitchFamily="34" charset="0"/>
              </a:rPr>
              <a:t>Can result in a large </a:t>
            </a:r>
          </a:p>
          <a:p>
            <a:pPr indent="228600"/>
            <a:r>
              <a:rPr lang="en-US" dirty="0">
                <a:latin typeface="Verdana" pitchFamily="34" charset="0"/>
              </a:rPr>
              <a:t>Dose</a:t>
            </a:r>
          </a:p>
          <a:p>
            <a:endParaRPr lang="en-US" sz="800" dirty="0">
              <a:latin typeface="Verdana" pitchFamily="34" charset="0"/>
            </a:endParaRPr>
          </a:p>
          <a:p>
            <a:r>
              <a:rPr lang="en-US" dirty="0">
                <a:latin typeface="Verdana" pitchFamily="34" charset="0"/>
              </a:rPr>
              <a:t>Examples:</a:t>
            </a:r>
          </a:p>
          <a:p>
            <a:pPr>
              <a:buFont typeface="Arial" pitchFamily="34" charset="0"/>
              <a:buChar char="•"/>
            </a:pPr>
            <a:r>
              <a:rPr lang="en-US" dirty="0">
                <a:latin typeface="Verdana" pitchFamily="34" charset="0"/>
              </a:rPr>
              <a:t>  Bone Scans</a:t>
            </a:r>
          </a:p>
          <a:p>
            <a:pPr>
              <a:buFont typeface="Arial" pitchFamily="34" charset="0"/>
              <a:buChar char="•"/>
            </a:pPr>
            <a:r>
              <a:rPr lang="en-US" dirty="0">
                <a:latin typeface="Verdana" pitchFamily="34" charset="0"/>
              </a:rPr>
              <a:t>  Nuclear power plant accident</a:t>
            </a:r>
            <a:endParaRPr lang="en-US" strike="sngStrike" dirty="0">
              <a:latin typeface="Verdana" pitchFamily="34" charset="0"/>
            </a:endParaRPr>
          </a:p>
          <a:p>
            <a:endParaRPr lang="en-US" dirty="0"/>
          </a:p>
        </p:txBody>
      </p:sp>
    </p:spTree>
    <p:custDataLst>
      <p:tags r:id="rId1"/>
    </p:custDataLst>
    <p:extLst>
      <p:ext uri="{BB962C8B-B14F-4D97-AF65-F5344CB8AC3E}">
        <p14:creationId xmlns:p14="http://schemas.microsoft.com/office/powerpoint/2010/main" val="91020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838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Biological Effects</a:t>
            </a:r>
          </a:p>
        </p:txBody>
      </p:sp>
      <p:sp>
        <p:nvSpPr>
          <p:cNvPr id="25" name="Rectangle 24"/>
          <p:cNvSpPr/>
          <p:nvPr/>
        </p:nvSpPr>
        <p:spPr>
          <a:xfrm>
            <a:off x="2743200" y="1295400"/>
            <a:ext cx="37338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erdana" pitchFamily="34" charset="0"/>
              </a:rPr>
              <a:t>Ionization</a:t>
            </a:r>
            <a:endParaRPr lang="en-US" sz="2800" spc="-50" dirty="0">
              <a:latin typeface="Verdana" pitchFamily="34" charset="0"/>
            </a:endParaRPr>
          </a:p>
        </p:txBody>
      </p:sp>
      <p:grpSp>
        <p:nvGrpSpPr>
          <p:cNvPr id="4" name="Group 3"/>
          <p:cNvGrpSpPr/>
          <p:nvPr/>
        </p:nvGrpSpPr>
        <p:grpSpPr>
          <a:xfrm>
            <a:off x="305756" y="2819400"/>
            <a:ext cx="8466769" cy="2514600"/>
            <a:chOff x="305756" y="2819400"/>
            <a:chExt cx="8466769" cy="2514600"/>
          </a:xfrm>
        </p:grpSpPr>
        <p:sp>
          <p:nvSpPr>
            <p:cNvPr id="9" name="Freeform 8"/>
            <p:cNvSpPr/>
            <p:nvPr/>
          </p:nvSpPr>
          <p:spPr>
            <a:xfrm rot="10867635">
              <a:off x="305756" y="4008690"/>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Freeform 13"/>
            <p:cNvSpPr/>
            <p:nvPr/>
          </p:nvSpPr>
          <p:spPr>
            <a:xfrm rot="10867635">
              <a:off x="1524957" y="4881255"/>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3" name="Group 2"/>
            <p:cNvGrpSpPr/>
            <p:nvPr/>
          </p:nvGrpSpPr>
          <p:grpSpPr>
            <a:xfrm>
              <a:off x="305757" y="2819400"/>
              <a:ext cx="8466768" cy="2514600"/>
              <a:chOff x="305757" y="914401"/>
              <a:chExt cx="8466768" cy="2514600"/>
            </a:xfrm>
          </p:grpSpPr>
          <p:pic>
            <p:nvPicPr>
              <p:cNvPr id="5" name="Picture 6"/>
              <p:cNvPicPr>
                <a:picLocks noChangeAspect="1" noChangeArrowheads="1"/>
              </p:cNvPicPr>
              <p:nvPr>
                <p:custDataLst>
                  <p:tags r:id="rId2"/>
                </p:custDataLst>
              </p:nvPr>
            </p:nvPicPr>
            <p:blipFill>
              <a:blip r:embed="rId14" cstate="print"/>
              <a:srcRect/>
              <a:stretch>
                <a:fillRect/>
              </a:stretch>
            </p:blipFill>
            <p:spPr bwMode="auto">
              <a:xfrm>
                <a:off x="4191000" y="1371600"/>
                <a:ext cx="791661" cy="1918081"/>
              </a:xfrm>
              <a:prstGeom prst="rect">
                <a:avLst/>
              </a:prstGeom>
              <a:noFill/>
              <a:ln w="9525">
                <a:noFill/>
                <a:miter lim="800000"/>
                <a:headEnd/>
                <a:tailEnd/>
              </a:ln>
            </p:spPr>
          </p:pic>
          <p:pic>
            <p:nvPicPr>
              <p:cNvPr id="6" name="PPTShape_5"/>
              <p:cNvPicPr>
                <a:picLocks noChangeAspect="1" noChangeArrowheads="1"/>
              </p:cNvPicPr>
              <p:nvPr>
                <p:custDataLst>
                  <p:tags r:id="rId3"/>
                </p:custDataLst>
              </p:nvPr>
            </p:nvPicPr>
            <p:blipFill>
              <a:blip r:embed="rId15" cstate="print"/>
              <a:srcRect/>
              <a:stretch>
                <a:fillRect/>
              </a:stretch>
            </p:blipFill>
            <p:spPr bwMode="auto">
              <a:xfrm>
                <a:off x="381000" y="2743201"/>
                <a:ext cx="685800" cy="685800"/>
              </a:xfrm>
              <a:prstGeom prst="rect">
                <a:avLst/>
              </a:prstGeom>
              <a:noFill/>
              <a:ln w="9525">
                <a:noFill/>
                <a:miter lim="800000"/>
                <a:headEnd/>
                <a:tailEnd/>
              </a:ln>
            </p:spPr>
          </p:pic>
          <p:sp>
            <p:nvSpPr>
              <p:cNvPr id="7" name="Freeform 6"/>
              <p:cNvSpPr/>
              <p:nvPr/>
            </p:nvSpPr>
            <p:spPr>
              <a:xfrm rot="10867635">
                <a:off x="307150" y="2214256"/>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Freeform 7"/>
              <p:cNvSpPr/>
              <p:nvPr/>
            </p:nvSpPr>
            <p:spPr>
              <a:xfrm rot="10867635">
                <a:off x="305757" y="1985655"/>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PPTShape_0"/>
              <p:cNvSpPr>
                <a:spLocks/>
              </p:cNvSpPr>
              <p:nvPr/>
            </p:nvSpPr>
            <p:spPr bwMode="auto">
              <a:xfrm>
                <a:off x="685800" y="1249136"/>
                <a:ext cx="340425" cy="351064"/>
              </a:xfrm>
              <a:custGeom>
                <a:avLst/>
                <a:gdLst/>
                <a:ahLst/>
                <a:cxnLst>
                  <a:cxn ang="0">
                    <a:pos x="425" y="763"/>
                  </a:cxn>
                  <a:cxn ang="0">
                    <a:pos x="512" y="755"/>
                  </a:cxn>
                  <a:cxn ang="0">
                    <a:pos x="590" y="734"/>
                  </a:cxn>
                  <a:cxn ang="0">
                    <a:pos x="663" y="697"/>
                  </a:cxn>
                  <a:cxn ang="0">
                    <a:pos x="723" y="652"/>
                  </a:cxn>
                  <a:cxn ang="0">
                    <a:pos x="773" y="595"/>
                  </a:cxn>
                  <a:cxn ang="0">
                    <a:pos x="814" y="529"/>
                  </a:cxn>
                  <a:cxn ang="0">
                    <a:pos x="837" y="459"/>
                  </a:cxn>
                  <a:cxn ang="0">
                    <a:pos x="846" y="381"/>
                  </a:cxn>
                  <a:cxn ang="0">
                    <a:pos x="837" y="303"/>
                  </a:cxn>
                  <a:cxn ang="0">
                    <a:pos x="814" y="234"/>
                  </a:cxn>
                  <a:cxn ang="0">
                    <a:pos x="773" y="168"/>
                  </a:cxn>
                  <a:cxn ang="0">
                    <a:pos x="723" y="111"/>
                  </a:cxn>
                  <a:cxn ang="0">
                    <a:pos x="663" y="66"/>
                  </a:cxn>
                  <a:cxn ang="0">
                    <a:pos x="590" y="29"/>
                  </a:cxn>
                  <a:cxn ang="0">
                    <a:pos x="512" y="8"/>
                  </a:cxn>
                  <a:cxn ang="0">
                    <a:pos x="425" y="0"/>
                  </a:cxn>
                  <a:cxn ang="0">
                    <a:pos x="338" y="8"/>
                  </a:cxn>
                  <a:cxn ang="0">
                    <a:pos x="261" y="29"/>
                  </a:cxn>
                  <a:cxn ang="0">
                    <a:pos x="187" y="66"/>
                  </a:cxn>
                  <a:cxn ang="0">
                    <a:pos x="123" y="111"/>
                  </a:cxn>
                  <a:cxn ang="0">
                    <a:pos x="73" y="168"/>
                  </a:cxn>
                  <a:cxn ang="0">
                    <a:pos x="32" y="234"/>
                  </a:cxn>
                  <a:cxn ang="0">
                    <a:pos x="9" y="303"/>
                  </a:cxn>
                  <a:cxn ang="0">
                    <a:pos x="0" y="381"/>
                  </a:cxn>
                  <a:cxn ang="0">
                    <a:pos x="9" y="459"/>
                  </a:cxn>
                  <a:cxn ang="0">
                    <a:pos x="32" y="529"/>
                  </a:cxn>
                  <a:cxn ang="0">
                    <a:pos x="73" y="595"/>
                  </a:cxn>
                  <a:cxn ang="0">
                    <a:pos x="123" y="652"/>
                  </a:cxn>
                  <a:cxn ang="0">
                    <a:pos x="187" y="697"/>
                  </a:cxn>
                  <a:cxn ang="0">
                    <a:pos x="261" y="734"/>
                  </a:cxn>
                  <a:cxn ang="0">
                    <a:pos x="338" y="755"/>
                  </a:cxn>
                  <a:cxn ang="0">
                    <a:pos x="425" y="763"/>
                  </a:cxn>
                </a:cxnLst>
                <a:rect l="0" t="0" r="r" b="b"/>
                <a:pathLst>
                  <a:path w="846" h="763">
                    <a:moveTo>
                      <a:pt x="425" y="763"/>
                    </a:moveTo>
                    <a:lnTo>
                      <a:pt x="512" y="755"/>
                    </a:lnTo>
                    <a:lnTo>
                      <a:pt x="590" y="734"/>
                    </a:lnTo>
                    <a:lnTo>
                      <a:pt x="663" y="697"/>
                    </a:lnTo>
                    <a:lnTo>
                      <a:pt x="723" y="652"/>
                    </a:lnTo>
                    <a:lnTo>
                      <a:pt x="773" y="595"/>
                    </a:lnTo>
                    <a:lnTo>
                      <a:pt x="814" y="529"/>
                    </a:lnTo>
                    <a:lnTo>
                      <a:pt x="837" y="459"/>
                    </a:lnTo>
                    <a:lnTo>
                      <a:pt x="846" y="381"/>
                    </a:lnTo>
                    <a:lnTo>
                      <a:pt x="837" y="303"/>
                    </a:lnTo>
                    <a:lnTo>
                      <a:pt x="814" y="234"/>
                    </a:lnTo>
                    <a:lnTo>
                      <a:pt x="773" y="168"/>
                    </a:lnTo>
                    <a:lnTo>
                      <a:pt x="723" y="111"/>
                    </a:lnTo>
                    <a:lnTo>
                      <a:pt x="663" y="66"/>
                    </a:lnTo>
                    <a:lnTo>
                      <a:pt x="590" y="29"/>
                    </a:lnTo>
                    <a:lnTo>
                      <a:pt x="512" y="8"/>
                    </a:lnTo>
                    <a:lnTo>
                      <a:pt x="425" y="0"/>
                    </a:lnTo>
                    <a:lnTo>
                      <a:pt x="338" y="8"/>
                    </a:lnTo>
                    <a:lnTo>
                      <a:pt x="261" y="29"/>
                    </a:lnTo>
                    <a:lnTo>
                      <a:pt x="187" y="66"/>
                    </a:lnTo>
                    <a:lnTo>
                      <a:pt x="123" y="111"/>
                    </a:lnTo>
                    <a:lnTo>
                      <a:pt x="73" y="168"/>
                    </a:lnTo>
                    <a:lnTo>
                      <a:pt x="32" y="234"/>
                    </a:lnTo>
                    <a:lnTo>
                      <a:pt x="9" y="303"/>
                    </a:lnTo>
                    <a:lnTo>
                      <a:pt x="0" y="381"/>
                    </a:lnTo>
                    <a:lnTo>
                      <a:pt x="9" y="459"/>
                    </a:lnTo>
                    <a:lnTo>
                      <a:pt x="32" y="529"/>
                    </a:lnTo>
                    <a:lnTo>
                      <a:pt x="73" y="595"/>
                    </a:lnTo>
                    <a:lnTo>
                      <a:pt x="123" y="652"/>
                    </a:lnTo>
                    <a:lnTo>
                      <a:pt x="187" y="697"/>
                    </a:lnTo>
                    <a:lnTo>
                      <a:pt x="261" y="734"/>
                    </a:lnTo>
                    <a:lnTo>
                      <a:pt x="338" y="755"/>
                    </a:lnTo>
                    <a:lnTo>
                      <a:pt x="425" y="763"/>
                    </a:lnTo>
                    <a:close/>
                  </a:path>
                </a:pathLst>
              </a:custGeom>
              <a:solidFill>
                <a:schemeClr val="tx1"/>
              </a:solidFill>
              <a:ln w="9525">
                <a:noFill/>
                <a:round/>
                <a:headEnd/>
                <a:tailEnd/>
              </a:ln>
            </p:spPr>
            <p:txBody>
              <a:bodyPr vert="horz" wrap="square" lIns="91440" tIns="45720" rIns="91440" bIns="45720" numCol="1" anchor="b" anchorCtr="0" compatLnSpc="1">
                <a:prstTxWarp prst="textNoShape">
                  <a:avLst/>
                </a:prstTxWarp>
              </a:bodyPr>
              <a:lstStyle/>
              <a:p>
                <a:endParaRPr lang="en-US" sz="2000" b="1" dirty="0">
                  <a:solidFill>
                    <a:srgbClr val="FFF200"/>
                  </a:solidFill>
                </a:endParaRPr>
              </a:p>
            </p:txBody>
          </p:sp>
          <p:pic>
            <p:nvPicPr>
              <p:cNvPr id="12" name="PPTShape_1"/>
              <p:cNvPicPr>
                <a:picLocks noChangeAspect="1" noChangeArrowheads="1"/>
              </p:cNvPicPr>
              <p:nvPr>
                <p:custDataLst>
                  <p:tags r:id="rId4"/>
                </p:custDataLst>
              </p:nvPr>
            </p:nvPicPr>
            <p:blipFill>
              <a:blip r:embed="rId15" cstate="print"/>
              <a:srcRect/>
              <a:stretch>
                <a:fillRect/>
              </a:stretch>
            </p:blipFill>
            <p:spPr bwMode="auto">
              <a:xfrm>
                <a:off x="1600201" y="914401"/>
                <a:ext cx="685800" cy="685800"/>
              </a:xfrm>
              <a:prstGeom prst="rect">
                <a:avLst/>
              </a:prstGeom>
              <a:noFill/>
              <a:ln w="9525">
                <a:noFill/>
                <a:miter lim="800000"/>
                <a:headEnd/>
                <a:tailEnd/>
              </a:ln>
            </p:spPr>
          </p:pic>
          <p:sp>
            <p:nvSpPr>
              <p:cNvPr id="13" name="Freeform 12"/>
              <p:cNvSpPr/>
              <p:nvPr/>
            </p:nvSpPr>
            <p:spPr>
              <a:xfrm rot="10867635">
                <a:off x="1526350" y="2865690"/>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Freeform 14"/>
              <p:cNvSpPr/>
              <p:nvPr/>
            </p:nvSpPr>
            <p:spPr>
              <a:xfrm rot="10867635">
                <a:off x="1524957" y="3094290"/>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PPTShape_2"/>
              <p:cNvSpPr>
                <a:spLocks/>
              </p:cNvSpPr>
              <p:nvPr/>
            </p:nvSpPr>
            <p:spPr bwMode="auto">
              <a:xfrm>
                <a:off x="1371600" y="2087336"/>
                <a:ext cx="340425" cy="351064"/>
              </a:xfrm>
              <a:custGeom>
                <a:avLst/>
                <a:gdLst/>
                <a:ahLst/>
                <a:cxnLst>
                  <a:cxn ang="0">
                    <a:pos x="425" y="763"/>
                  </a:cxn>
                  <a:cxn ang="0">
                    <a:pos x="512" y="755"/>
                  </a:cxn>
                  <a:cxn ang="0">
                    <a:pos x="590" y="734"/>
                  </a:cxn>
                  <a:cxn ang="0">
                    <a:pos x="663" y="697"/>
                  </a:cxn>
                  <a:cxn ang="0">
                    <a:pos x="723" y="652"/>
                  </a:cxn>
                  <a:cxn ang="0">
                    <a:pos x="773" y="595"/>
                  </a:cxn>
                  <a:cxn ang="0">
                    <a:pos x="814" y="529"/>
                  </a:cxn>
                  <a:cxn ang="0">
                    <a:pos x="837" y="459"/>
                  </a:cxn>
                  <a:cxn ang="0">
                    <a:pos x="846" y="381"/>
                  </a:cxn>
                  <a:cxn ang="0">
                    <a:pos x="837" y="303"/>
                  </a:cxn>
                  <a:cxn ang="0">
                    <a:pos x="814" y="234"/>
                  </a:cxn>
                  <a:cxn ang="0">
                    <a:pos x="773" y="168"/>
                  </a:cxn>
                  <a:cxn ang="0">
                    <a:pos x="723" y="111"/>
                  </a:cxn>
                  <a:cxn ang="0">
                    <a:pos x="663" y="66"/>
                  </a:cxn>
                  <a:cxn ang="0">
                    <a:pos x="590" y="29"/>
                  </a:cxn>
                  <a:cxn ang="0">
                    <a:pos x="512" y="8"/>
                  </a:cxn>
                  <a:cxn ang="0">
                    <a:pos x="425" y="0"/>
                  </a:cxn>
                  <a:cxn ang="0">
                    <a:pos x="338" y="8"/>
                  </a:cxn>
                  <a:cxn ang="0">
                    <a:pos x="261" y="29"/>
                  </a:cxn>
                  <a:cxn ang="0">
                    <a:pos x="187" y="66"/>
                  </a:cxn>
                  <a:cxn ang="0">
                    <a:pos x="123" y="111"/>
                  </a:cxn>
                  <a:cxn ang="0">
                    <a:pos x="73" y="168"/>
                  </a:cxn>
                  <a:cxn ang="0">
                    <a:pos x="32" y="234"/>
                  </a:cxn>
                  <a:cxn ang="0">
                    <a:pos x="9" y="303"/>
                  </a:cxn>
                  <a:cxn ang="0">
                    <a:pos x="0" y="381"/>
                  </a:cxn>
                  <a:cxn ang="0">
                    <a:pos x="9" y="459"/>
                  </a:cxn>
                  <a:cxn ang="0">
                    <a:pos x="32" y="529"/>
                  </a:cxn>
                  <a:cxn ang="0">
                    <a:pos x="73" y="595"/>
                  </a:cxn>
                  <a:cxn ang="0">
                    <a:pos x="123" y="652"/>
                  </a:cxn>
                  <a:cxn ang="0">
                    <a:pos x="187" y="697"/>
                  </a:cxn>
                  <a:cxn ang="0">
                    <a:pos x="261" y="734"/>
                  </a:cxn>
                  <a:cxn ang="0">
                    <a:pos x="338" y="755"/>
                  </a:cxn>
                  <a:cxn ang="0">
                    <a:pos x="425" y="763"/>
                  </a:cxn>
                </a:cxnLst>
                <a:rect l="0" t="0" r="r" b="b"/>
                <a:pathLst>
                  <a:path w="846" h="763">
                    <a:moveTo>
                      <a:pt x="425" y="763"/>
                    </a:moveTo>
                    <a:lnTo>
                      <a:pt x="512" y="755"/>
                    </a:lnTo>
                    <a:lnTo>
                      <a:pt x="590" y="734"/>
                    </a:lnTo>
                    <a:lnTo>
                      <a:pt x="663" y="697"/>
                    </a:lnTo>
                    <a:lnTo>
                      <a:pt x="723" y="652"/>
                    </a:lnTo>
                    <a:lnTo>
                      <a:pt x="773" y="595"/>
                    </a:lnTo>
                    <a:lnTo>
                      <a:pt x="814" y="529"/>
                    </a:lnTo>
                    <a:lnTo>
                      <a:pt x="837" y="459"/>
                    </a:lnTo>
                    <a:lnTo>
                      <a:pt x="846" y="381"/>
                    </a:lnTo>
                    <a:lnTo>
                      <a:pt x="837" y="303"/>
                    </a:lnTo>
                    <a:lnTo>
                      <a:pt x="814" y="234"/>
                    </a:lnTo>
                    <a:lnTo>
                      <a:pt x="773" y="168"/>
                    </a:lnTo>
                    <a:lnTo>
                      <a:pt x="723" y="111"/>
                    </a:lnTo>
                    <a:lnTo>
                      <a:pt x="663" y="66"/>
                    </a:lnTo>
                    <a:lnTo>
                      <a:pt x="590" y="29"/>
                    </a:lnTo>
                    <a:lnTo>
                      <a:pt x="512" y="8"/>
                    </a:lnTo>
                    <a:lnTo>
                      <a:pt x="425" y="0"/>
                    </a:lnTo>
                    <a:lnTo>
                      <a:pt x="338" y="8"/>
                    </a:lnTo>
                    <a:lnTo>
                      <a:pt x="261" y="29"/>
                    </a:lnTo>
                    <a:lnTo>
                      <a:pt x="187" y="66"/>
                    </a:lnTo>
                    <a:lnTo>
                      <a:pt x="123" y="111"/>
                    </a:lnTo>
                    <a:lnTo>
                      <a:pt x="73" y="168"/>
                    </a:lnTo>
                    <a:lnTo>
                      <a:pt x="32" y="234"/>
                    </a:lnTo>
                    <a:lnTo>
                      <a:pt x="9" y="303"/>
                    </a:lnTo>
                    <a:lnTo>
                      <a:pt x="0" y="381"/>
                    </a:lnTo>
                    <a:lnTo>
                      <a:pt x="9" y="459"/>
                    </a:lnTo>
                    <a:lnTo>
                      <a:pt x="32" y="529"/>
                    </a:lnTo>
                    <a:lnTo>
                      <a:pt x="73" y="595"/>
                    </a:lnTo>
                    <a:lnTo>
                      <a:pt x="123" y="652"/>
                    </a:lnTo>
                    <a:lnTo>
                      <a:pt x="187" y="697"/>
                    </a:lnTo>
                    <a:lnTo>
                      <a:pt x="261" y="734"/>
                    </a:lnTo>
                    <a:lnTo>
                      <a:pt x="338" y="755"/>
                    </a:lnTo>
                    <a:lnTo>
                      <a:pt x="425" y="763"/>
                    </a:lnTo>
                    <a:close/>
                  </a:path>
                </a:pathLst>
              </a:custGeom>
              <a:solidFill>
                <a:schemeClr val="tx1"/>
              </a:solidFill>
              <a:ln w="9525">
                <a:noFill/>
                <a:round/>
                <a:headEnd/>
                <a:tailEnd/>
              </a:ln>
            </p:spPr>
            <p:txBody>
              <a:bodyPr vert="horz" wrap="square" lIns="91440" tIns="45720" rIns="91440" bIns="45720" numCol="1" anchor="b" anchorCtr="0" compatLnSpc="1">
                <a:prstTxWarp prst="textNoShape">
                  <a:avLst/>
                </a:prstTxWarp>
              </a:bodyPr>
              <a:lstStyle/>
              <a:p>
                <a:endParaRPr lang="en-US" sz="2000" b="1" dirty="0">
                  <a:solidFill>
                    <a:srgbClr val="FFF200"/>
                  </a:solidFill>
                </a:endParaRPr>
              </a:p>
            </p:txBody>
          </p:sp>
          <p:cxnSp>
            <p:nvCxnSpPr>
              <p:cNvPr id="11" name="Straight Connector 10"/>
              <p:cNvCxnSpPr/>
              <p:nvPr/>
            </p:nvCxnSpPr>
            <p:spPr>
              <a:xfrm>
                <a:off x="1447800" y="2286000"/>
                <a:ext cx="176337" cy="0"/>
              </a:xfrm>
              <a:prstGeom prst="line">
                <a:avLst/>
              </a:prstGeom>
              <a:ln w="2857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62000" y="1447800"/>
                <a:ext cx="176337" cy="0"/>
              </a:xfrm>
              <a:prstGeom prst="line">
                <a:avLst/>
              </a:prstGeom>
              <a:ln w="28575">
                <a:solidFill>
                  <a:srgbClr val="FFF200"/>
                </a:solidFill>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a:off x="2514600" y="1524000"/>
                <a:ext cx="1524000" cy="228600"/>
              </a:xfrm>
              <a:prstGeom prst="rightArrow">
                <a:avLst/>
              </a:prstGeom>
              <a:solidFill>
                <a:srgbClr val="A6CE39"/>
              </a:solidFill>
              <a:ln>
                <a:solidFill>
                  <a:srgbClr val="A6CE3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p:cNvSpPr/>
              <p:nvPr/>
            </p:nvSpPr>
            <p:spPr>
              <a:xfrm>
                <a:off x="2514600" y="2209800"/>
                <a:ext cx="1524000" cy="228600"/>
              </a:xfrm>
              <a:prstGeom prst="rightArrow">
                <a:avLst/>
              </a:prstGeom>
              <a:solidFill>
                <a:srgbClr val="A6CE39"/>
              </a:solidFill>
              <a:ln>
                <a:solidFill>
                  <a:srgbClr val="A6CE3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514600" y="2895600"/>
                <a:ext cx="1524000" cy="228600"/>
              </a:xfrm>
              <a:prstGeom prst="rightArrow">
                <a:avLst/>
              </a:prstGeom>
              <a:solidFill>
                <a:srgbClr val="A6CE39"/>
              </a:solidFill>
              <a:ln>
                <a:solidFill>
                  <a:srgbClr val="A6CE3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5029200" y="1524000"/>
                <a:ext cx="990600" cy="228600"/>
              </a:xfrm>
              <a:prstGeom prst="rightArrow">
                <a:avLst/>
              </a:prstGeom>
              <a:solidFill>
                <a:srgbClr val="FFFF00"/>
              </a:solid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Arrow 27"/>
              <p:cNvSpPr/>
              <p:nvPr/>
            </p:nvSpPr>
            <p:spPr>
              <a:xfrm>
                <a:off x="5029200" y="2209800"/>
                <a:ext cx="990600" cy="228600"/>
              </a:xfrm>
              <a:prstGeom prst="rightArrow">
                <a:avLst/>
              </a:prstGeom>
              <a:solidFill>
                <a:srgbClr val="FFFF00"/>
              </a:solid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ight Arrow 28"/>
              <p:cNvSpPr/>
              <p:nvPr/>
            </p:nvSpPr>
            <p:spPr>
              <a:xfrm>
                <a:off x="5029200" y="2971800"/>
                <a:ext cx="990600" cy="228600"/>
              </a:xfrm>
              <a:prstGeom prst="rightArrow">
                <a:avLst/>
              </a:prstGeom>
              <a:solidFill>
                <a:srgbClr val="FFFF00"/>
              </a:solid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custDataLst>
                  <p:tags r:id="rId5"/>
                </p:custDataLst>
              </p:nvPr>
            </p:nvPicPr>
            <p:blipFill>
              <a:blip r:embed="rId16" cstate="print"/>
              <a:srcRect/>
              <a:stretch>
                <a:fillRect/>
              </a:stretch>
            </p:blipFill>
            <p:spPr bwMode="auto">
              <a:xfrm>
                <a:off x="6400800" y="2286000"/>
                <a:ext cx="542925" cy="590550"/>
              </a:xfrm>
              <a:prstGeom prst="rect">
                <a:avLst/>
              </a:prstGeom>
              <a:noFill/>
              <a:ln w="9525">
                <a:noFill/>
                <a:miter lim="800000"/>
                <a:headEnd/>
                <a:tailEnd/>
              </a:ln>
            </p:spPr>
          </p:pic>
          <p:pic>
            <p:nvPicPr>
              <p:cNvPr id="1027" name="Picture 3"/>
              <p:cNvPicPr>
                <a:picLocks noChangeAspect="1" noChangeArrowheads="1"/>
              </p:cNvPicPr>
              <p:nvPr>
                <p:custDataLst>
                  <p:tags r:id="rId6"/>
                </p:custDataLst>
              </p:nvPr>
            </p:nvPicPr>
            <p:blipFill>
              <a:blip r:embed="rId16" cstate="print"/>
              <a:srcRect/>
              <a:stretch>
                <a:fillRect/>
              </a:stretch>
            </p:blipFill>
            <p:spPr bwMode="auto">
              <a:xfrm>
                <a:off x="7848600" y="1447800"/>
                <a:ext cx="542925" cy="590550"/>
              </a:xfrm>
              <a:prstGeom prst="rect">
                <a:avLst/>
              </a:prstGeom>
              <a:noFill/>
              <a:ln w="9525">
                <a:noFill/>
                <a:miter lim="800000"/>
                <a:headEnd/>
                <a:tailEnd/>
              </a:ln>
            </p:spPr>
          </p:pic>
          <p:pic>
            <p:nvPicPr>
              <p:cNvPr id="39" name="PPTShape_3"/>
              <p:cNvPicPr>
                <a:picLocks noChangeAspect="1" noChangeArrowheads="1"/>
              </p:cNvPicPr>
              <p:nvPr>
                <p:custDataLst>
                  <p:tags r:id="rId7"/>
                </p:custDataLst>
              </p:nvPr>
            </p:nvPicPr>
            <p:blipFill>
              <a:blip r:embed="rId16" cstate="print"/>
              <a:srcRect/>
              <a:stretch>
                <a:fillRect/>
              </a:stretch>
            </p:blipFill>
            <p:spPr bwMode="auto">
              <a:xfrm>
                <a:off x="7162800" y="1905000"/>
                <a:ext cx="542925" cy="590550"/>
              </a:xfrm>
              <a:prstGeom prst="rect">
                <a:avLst/>
              </a:prstGeom>
              <a:noFill/>
              <a:ln w="9525">
                <a:noFill/>
                <a:miter lim="800000"/>
                <a:headEnd/>
                <a:tailEnd/>
              </a:ln>
            </p:spPr>
          </p:pic>
          <p:pic>
            <p:nvPicPr>
              <p:cNvPr id="40" name="PPTShape_4"/>
              <p:cNvPicPr>
                <a:picLocks noChangeAspect="1" noChangeArrowheads="1"/>
              </p:cNvPicPr>
              <p:nvPr>
                <p:custDataLst>
                  <p:tags r:id="rId8"/>
                </p:custDataLst>
              </p:nvPr>
            </p:nvPicPr>
            <p:blipFill>
              <a:blip r:embed="rId16" cstate="print"/>
              <a:srcRect/>
              <a:stretch>
                <a:fillRect/>
              </a:stretch>
            </p:blipFill>
            <p:spPr bwMode="auto">
              <a:xfrm>
                <a:off x="6400800" y="1524000"/>
                <a:ext cx="542925" cy="590550"/>
              </a:xfrm>
              <a:prstGeom prst="rect">
                <a:avLst/>
              </a:prstGeom>
              <a:noFill/>
              <a:ln w="9525">
                <a:noFill/>
                <a:miter lim="800000"/>
                <a:headEnd/>
                <a:tailEnd/>
              </a:ln>
            </p:spPr>
          </p:pic>
          <p:pic>
            <p:nvPicPr>
              <p:cNvPr id="41" name="PPTShape_6"/>
              <p:cNvPicPr>
                <a:picLocks noChangeAspect="1" noChangeArrowheads="1"/>
              </p:cNvPicPr>
              <p:nvPr>
                <p:custDataLst>
                  <p:tags r:id="rId9"/>
                </p:custDataLst>
              </p:nvPr>
            </p:nvPicPr>
            <p:blipFill>
              <a:blip r:embed="rId16" cstate="print"/>
              <a:srcRect/>
              <a:stretch>
                <a:fillRect/>
              </a:stretch>
            </p:blipFill>
            <p:spPr bwMode="auto">
              <a:xfrm>
                <a:off x="8077200" y="2667000"/>
                <a:ext cx="542925" cy="590550"/>
              </a:xfrm>
              <a:prstGeom prst="rect">
                <a:avLst/>
              </a:prstGeom>
              <a:noFill/>
              <a:ln w="9525">
                <a:noFill/>
                <a:miter lim="800000"/>
                <a:headEnd/>
                <a:tailEnd/>
              </a:ln>
            </p:spPr>
          </p:pic>
          <p:pic>
            <p:nvPicPr>
              <p:cNvPr id="42" name="PPTShape_7"/>
              <p:cNvPicPr>
                <a:picLocks noChangeAspect="1" noChangeArrowheads="1"/>
              </p:cNvPicPr>
              <p:nvPr>
                <p:custDataLst>
                  <p:tags r:id="rId10"/>
                </p:custDataLst>
              </p:nvPr>
            </p:nvPicPr>
            <p:blipFill>
              <a:blip r:embed="rId16" cstate="print"/>
              <a:srcRect/>
              <a:stretch>
                <a:fillRect/>
              </a:stretch>
            </p:blipFill>
            <p:spPr bwMode="auto">
              <a:xfrm>
                <a:off x="7239000" y="2667000"/>
                <a:ext cx="542925" cy="590550"/>
              </a:xfrm>
              <a:prstGeom prst="rect">
                <a:avLst/>
              </a:prstGeom>
              <a:noFill/>
              <a:ln w="9525">
                <a:noFill/>
                <a:miter lim="800000"/>
                <a:headEnd/>
                <a:tailEnd/>
              </a:ln>
            </p:spPr>
          </p:pic>
          <p:pic>
            <p:nvPicPr>
              <p:cNvPr id="43" name="PPTShape_8"/>
              <p:cNvPicPr>
                <a:picLocks noChangeAspect="1" noChangeArrowheads="1"/>
              </p:cNvPicPr>
              <p:nvPr>
                <p:custDataLst>
                  <p:tags r:id="rId11"/>
                </p:custDataLst>
              </p:nvPr>
            </p:nvPicPr>
            <p:blipFill>
              <a:blip r:embed="rId16" cstate="print"/>
              <a:srcRect/>
              <a:stretch>
                <a:fillRect/>
              </a:stretch>
            </p:blipFill>
            <p:spPr bwMode="auto">
              <a:xfrm>
                <a:off x="8229600" y="2057400"/>
                <a:ext cx="542925" cy="590550"/>
              </a:xfrm>
              <a:prstGeom prst="rect">
                <a:avLst/>
              </a:prstGeom>
              <a:noFill/>
              <a:ln w="9525">
                <a:noFill/>
                <a:miter lim="800000"/>
                <a:headEnd/>
                <a:tailEnd/>
              </a:ln>
            </p:spPr>
          </p:pic>
        </p:grpSp>
      </p:grpSp>
    </p:spTree>
    <p:custDataLst>
      <p:tags r:id="rId1"/>
    </p:custDataLst>
    <p:extLst>
      <p:ext uri="{BB962C8B-B14F-4D97-AF65-F5344CB8AC3E}">
        <p14:creationId xmlns:p14="http://schemas.microsoft.com/office/powerpoint/2010/main" val="266922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239000" y="4876800"/>
            <a:ext cx="609600" cy="457200"/>
          </a:xfrm>
          <a:prstGeom prst="roundRect">
            <a:avLst/>
          </a:prstGeom>
          <a:solidFill>
            <a:schemeClr val="bg1"/>
          </a:solidFill>
          <a:ln w="762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dirty="0">
              <a:solidFill>
                <a:schemeClr val="tx1"/>
              </a:solidFill>
              <a:latin typeface="Verdana" pitchFamily="34" charset="0"/>
            </a:endParaRPr>
          </a:p>
        </p:txBody>
      </p:sp>
      <p:sp>
        <p:nvSpPr>
          <p:cNvPr id="2" name="Rectangle 1"/>
          <p:cNvSpPr/>
          <p:nvPr/>
        </p:nvSpPr>
        <p:spPr>
          <a:xfrm>
            <a:off x="0" y="1"/>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Verdana" pitchFamily="34" charset="0"/>
            </a:endParaRPr>
          </a:p>
          <a:p>
            <a:pPr algn="ctr"/>
            <a:r>
              <a:rPr lang="en-US" sz="2400" b="1" dirty="0">
                <a:latin typeface="Verdana" pitchFamily="34" charset="0"/>
              </a:rPr>
              <a:t>Biological Factors</a:t>
            </a:r>
          </a:p>
          <a:p>
            <a:pPr algn="ctr"/>
            <a:r>
              <a:rPr lang="en-US" b="1" spc="-50" dirty="0">
                <a:latin typeface="Verdana" pitchFamily="34" charset="0"/>
              </a:rPr>
              <a:t>Two people exposed to the same amount of ionizing radiation </a:t>
            </a:r>
          </a:p>
          <a:p>
            <a:pPr algn="ctr"/>
            <a:r>
              <a:rPr lang="en-US" b="1" spc="-50" dirty="0">
                <a:latin typeface="Verdana" pitchFamily="34" charset="0"/>
              </a:rPr>
              <a:t>may experience different symptoms.</a:t>
            </a:r>
          </a:p>
          <a:p>
            <a:pPr algn="ctr"/>
            <a:endParaRPr lang="en-US" spc="-50" dirty="0">
              <a:latin typeface="Verdana" pitchFamily="34" charset="0"/>
            </a:endParaRPr>
          </a:p>
        </p:txBody>
      </p:sp>
      <p:pic>
        <p:nvPicPr>
          <p:cNvPr id="3" name="Picture 1"/>
          <p:cNvPicPr>
            <a:picLocks noChangeAspect="1" noChangeArrowheads="1"/>
          </p:cNvPicPr>
          <p:nvPr>
            <p:custDataLst>
              <p:tags r:id="rId2"/>
            </p:custDataLst>
          </p:nvPr>
        </p:nvPicPr>
        <p:blipFill>
          <a:blip r:embed="rId6" cstate="print"/>
          <a:srcRect/>
          <a:stretch>
            <a:fillRect/>
          </a:stretch>
        </p:blipFill>
        <p:spPr bwMode="auto">
          <a:xfrm>
            <a:off x="6781800" y="1836522"/>
            <a:ext cx="2088950" cy="3962041"/>
          </a:xfrm>
          <a:prstGeom prst="rect">
            <a:avLst/>
          </a:prstGeom>
          <a:noFill/>
          <a:ln w="9525">
            <a:noFill/>
            <a:miter lim="800000"/>
            <a:headEnd/>
            <a:tailEnd/>
          </a:ln>
        </p:spPr>
      </p:pic>
      <p:pic>
        <p:nvPicPr>
          <p:cNvPr id="4" name="Picture 6"/>
          <p:cNvPicPr>
            <a:picLocks noChangeAspect="1" noChangeArrowheads="1"/>
          </p:cNvPicPr>
          <p:nvPr>
            <p:custDataLst>
              <p:tags r:id="rId3"/>
            </p:custDataLst>
          </p:nvPr>
        </p:nvPicPr>
        <p:blipFill>
          <a:blip r:embed="rId7" cstate="print"/>
          <a:srcRect/>
          <a:stretch>
            <a:fillRect/>
          </a:stretch>
        </p:blipFill>
        <p:spPr bwMode="auto">
          <a:xfrm>
            <a:off x="457200" y="1831041"/>
            <a:ext cx="1665951" cy="4036359"/>
          </a:xfrm>
          <a:prstGeom prst="rect">
            <a:avLst/>
          </a:prstGeom>
          <a:noFill/>
          <a:ln w="9525">
            <a:noFill/>
            <a:miter lim="800000"/>
            <a:headEnd/>
            <a:tailEnd/>
          </a:ln>
        </p:spPr>
      </p:pic>
      <p:sp>
        <p:nvSpPr>
          <p:cNvPr id="5" name="Rounded Rectangle 4"/>
          <p:cNvSpPr/>
          <p:nvPr/>
        </p:nvSpPr>
        <p:spPr>
          <a:xfrm>
            <a:off x="2218035" y="1447800"/>
            <a:ext cx="4335165" cy="5181599"/>
          </a:xfrm>
          <a:prstGeom prst="roundRect">
            <a:avLst/>
          </a:prstGeom>
          <a:noFill/>
          <a:ln w="76200">
            <a:solidFill>
              <a:srgbClr val="A6C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endParaRPr lang="en-US" dirty="0">
              <a:solidFill>
                <a:schemeClr val="tx1"/>
              </a:solidFill>
            </a:endParaRPr>
          </a:p>
          <a:p>
            <a:pPr algn="ctr"/>
            <a:endParaRPr lang="en-US" dirty="0">
              <a:solidFill>
                <a:schemeClr val="tx1"/>
              </a:solidFill>
            </a:endParaRPr>
          </a:p>
          <a:p>
            <a:pPr algn="ctr"/>
            <a:endParaRPr lang="en-US" dirty="0"/>
          </a:p>
          <a:p>
            <a:pPr algn="ctr"/>
            <a:endParaRPr lang="en-US" dirty="0"/>
          </a:p>
        </p:txBody>
      </p:sp>
      <p:sp>
        <p:nvSpPr>
          <p:cNvPr id="6" name="TextBox 5"/>
          <p:cNvSpPr txBox="1"/>
          <p:nvPr/>
        </p:nvSpPr>
        <p:spPr>
          <a:xfrm>
            <a:off x="2590800" y="1645652"/>
            <a:ext cx="3657600" cy="4755148"/>
          </a:xfrm>
          <a:prstGeom prst="rect">
            <a:avLst/>
          </a:prstGeom>
          <a:noFill/>
        </p:spPr>
        <p:txBody>
          <a:bodyPr wrap="square" rtlCol="0">
            <a:spAutoFit/>
          </a:bodyPr>
          <a:lstStyle/>
          <a:p>
            <a:pPr algn="ctr"/>
            <a:r>
              <a:rPr lang="en-US" sz="2400" b="1" dirty="0">
                <a:latin typeface="Verdana" pitchFamily="34" charset="0"/>
              </a:rPr>
              <a:t>Factors that could influence the effects of radiation:</a:t>
            </a:r>
          </a:p>
          <a:p>
            <a:pPr algn="ctr"/>
            <a:endParaRPr lang="en-US" dirty="0">
              <a:latin typeface="Verdana" pitchFamily="34" charset="0"/>
            </a:endParaRPr>
          </a:p>
          <a:p>
            <a:pPr algn="ctr">
              <a:spcBef>
                <a:spcPts val="600"/>
              </a:spcBef>
              <a:spcAft>
                <a:spcPts val="600"/>
              </a:spcAft>
            </a:pPr>
            <a:r>
              <a:rPr lang="en-US" sz="2800" dirty="0">
                <a:latin typeface="Verdana" pitchFamily="34" charset="0"/>
              </a:rPr>
              <a:t>Age</a:t>
            </a:r>
          </a:p>
          <a:p>
            <a:pPr algn="ctr">
              <a:spcBef>
                <a:spcPts val="600"/>
              </a:spcBef>
              <a:spcAft>
                <a:spcPts val="600"/>
              </a:spcAft>
            </a:pPr>
            <a:r>
              <a:rPr lang="en-US" sz="2800" dirty="0">
                <a:latin typeface="Verdana" pitchFamily="34" charset="0"/>
              </a:rPr>
              <a:t>Sex</a:t>
            </a:r>
          </a:p>
          <a:p>
            <a:pPr algn="ctr">
              <a:spcBef>
                <a:spcPts val="600"/>
              </a:spcBef>
              <a:spcAft>
                <a:spcPts val="600"/>
              </a:spcAft>
            </a:pPr>
            <a:r>
              <a:rPr lang="en-US" sz="2800" dirty="0">
                <a:latin typeface="Verdana" pitchFamily="34" charset="0"/>
              </a:rPr>
              <a:t>Diet</a:t>
            </a:r>
          </a:p>
          <a:p>
            <a:pPr algn="ctr">
              <a:spcBef>
                <a:spcPts val="600"/>
              </a:spcBef>
              <a:spcAft>
                <a:spcPts val="600"/>
              </a:spcAft>
            </a:pPr>
            <a:r>
              <a:rPr lang="en-US" sz="2800" dirty="0">
                <a:latin typeface="Verdana" pitchFamily="34" charset="0"/>
              </a:rPr>
              <a:t>Body Temperature</a:t>
            </a:r>
          </a:p>
          <a:p>
            <a:pPr algn="ctr">
              <a:spcBef>
                <a:spcPts val="600"/>
              </a:spcBef>
              <a:spcAft>
                <a:spcPts val="600"/>
              </a:spcAft>
            </a:pPr>
            <a:r>
              <a:rPr lang="en-US" sz="2800" dirty="0">
                <a:latin typeface="Verdana" pitchFamily="34" charset="0"/>
              </a:rPr>
              <a:t>Overall Medical Health</a:t>
            </a:r>
          </a:p>
        </p:txBody>
      </p:sp>
    </p:spTree>
    <p:custDataLst>
      <p:tags r:id="rId1"/>
    </p:custDataLst>
    <p:extLst>
      <p:ext uri="{BB962C8B-B14F-4D97-AF65-F5344CB8AC3E}">
        <p14:creationId xmlns:p14="http://schemas.microsoft.com/office/powerpoint/2010/main" val="147913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295400"/>
            <a:ext cx="4572000" cy="4893647"/>
          </a:xfrm>
          <a:prstGeom prst="rect">
            <a:avLst/>
          </a:prstGeom>
        </p:spPr>
        <p:txBody>
          <a:bodyPr>
            <a:spAutoFit/>
          </a:bodyPr>
          <a:lstStyle/>
          <a:p>
            <a:r>
              <a:rPr lang="en-US" sz="2400" b="1" dirty="0">
                <a:solidFill>
                  <a:srgbClr val="000000"/>
                </a:solidFill>
                <a:latin typeface="Verdana" panose="020B0604030504040204" pitchFamily="34" charset="0"/>
              </a:rPr>
              <a:t>Long-term Effects</a:t>
            </a:r>
          </a:p>
          <a:p>
            <a:r>
              <a:rPr lang="en-US" sz="2400" b="1" dirty="0">
                <a:solidFill>
                  <a:srgbClr val="000000"/>
                </a:solidFill>
                <a:latin typeface="Verdana" panose="020B0604030504040204" pitchFamily="34" charset="0"/>
              </a:rPr>
              <a:t>Cancer</a:t>
            </a:r>
          </a:p>
          <a:p>
            <a:r>
              <a:rPr lang="en-US" sz="2400" dirty="0">
                <a:solidFill>
                  <a:srgbClr val="000000"/>
                </a:solidFill>
                <a:latin typeface="Verdana" panose="020B0604030504040204" pitchFamily="34" charset="0"/>
              </a:rPr>
              <a:t>Acute radiation exposure only marginally increases cancer risk. The National Academy of Sciences BEIR VII committee has generally estimated population long-term risks to be around 5% per Sievert (a unit of measure), although risks are increased for women and children.</a:t>
            </a:r>
            <a:endParaRPr lang="en-US" sz="2400" dirty="0">
              <a:solidFill>
                <a:srgbClr val="000000"/>
              </a:solidFill>
              <a:latin typeface="Articulate" panose="02000503040000020004" pitchFamily="2" charset="0"/>
            </a:endParaRPr>
          </a:p>
        </p:txBody>
      </p:sp>
      <p:sp>
        <p:nvSpPr>
          <p:cNvPr id="4" name="Rectangle 3"/>
          <p:cNvSpPr/>
          <p:nvPr/>
        </p:nvSpPr>
        <p:spPr>
          <a:xfrm>
            <a:off x="0" y="-1"/>
            <a:ext cx="9144000" cy="838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Biological Effects</a:t>
            </a:r>
          </a:p>
        </p:txBody>
      </p:sp>
      <p:pic>
        <p:nvPicPr>
          <p:cNvPr id="4098" name="Picture 2" descr="Image result for can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7931" y="1876910"/>
            <a:ext cx="3730625" cy="37306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53753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219200"/>
            <a:ext cx="4572000" cy="2677656"/>
          </a:xfrm>
          <a:prstGeom prst="rect">
            <a:avLst/>
          </a:prstGeom>
        </p:spPr>
        <p:txBody>
          <a:bodyPr>
            <a:spAutoFit/>
          </a:bodyPr>
          <a:lstStyle/>
          <a:p>
            <a:r>
              <a:rPr lang="en-US" sz="2400" b="1" dirty="0">
                <a:solidFill>
                  <a:srgbClr val="000000"/>
                </a:solidFill>
                <a:latin typeface="Verdana" panose="020B0604030504040204" pitchFamily="34" charset="0"/>
              </a:rPr>
              <a:t>Cataracts</a:t>
            </a:r>
          </a:p>
          <a:p>
            <a:r>
              <a:rPr lang="en-US" sz="2400" dirty="0">
                <a:solidFill>
                  <a:srgbClr val="000000"/>
                </a:solidFill>
                <a:latin typeface="Verdana" panose="020B0604030504040204" pitchFamily="34" charset="0"/>
              </a:rPr>
              <a:t>The fibers that comprise the lens of the eye are specialized to transmit light. Damage to these fibers can result in dark spots in the lens called cataracts. </a:t>
            </a:r>
            <a:endParaRPr lang="en-US" sz="2400" dirty="0">
              <a:solidFill>
                <a:srgbClr val="000000"/>
              </a:solidFill>
              <a:latin typeface="Articulate" panose="02000503040000020004" pitchFamily="2" charset="0"/>
            </a:endParaRPr>
          </a:p>
        </p:txBody>
      </p:sp>
      <p:sp>
        <p:nvSpPr>
          <p:cNvPr id="3" name="Rectangle 2"/>
          <p:cNvSpPr/>
          <p:nvPr/>
        </p:nvSpPr>
        <p:spPr>
          <a:xfrm>
            <a:off x="0" y="-1"/>
            <a:ext cx="9144000" cy="838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Biological Effects</a:t>
            </a:r>
          </a:p>
        </p:txBody>
      </p:sp>
      <p:pic>
        <p:nvPicPr>
          <p:cNvPr id="3074" name="Picture 2" descr="https://d8zzf9mjbijrc.cloudfront.net/wp-content/uploads/2015/07/Cataracts-client-Hills-eye-anatom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505200"/>
            <a:ext cx="4343400" cy="288355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44959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43000"/>
            <a:ext cx="4572000" cy="6740307"/>
          </a:xfrm>
          <a:prstGeom prst="rect">
            <a:avLst/>
          </a:prstGeom>
        </p:spPr>
        <p:txBody>
          <a:bodyPr>
            <a:spAutoFit/>
          </a:bodyPr>
          <a:lstStyle/>
          <a:p>
            <a:r>
              <a:rPr lang="en-US" sz="2400" b="1" dirty="0">
                <a:solidFill>
                  <a:srgbClr val="000000"/>
                </a:solidFill>
                <a:latin typeface="Verdana" panose="020B0604030504040204" pitchFamily="34" charset="0"/>
                <a:ea typeface="Verdana" panose="020B0604030504040204" pitchFamily="34" charset="0"/>
                <a:cs typeface="Verdana" panose="020B0604030504040204" pitchFamily="34" charset="0"/>
              </a:rPr>
              <a:t>Lifespan</a:t>
            </a:r>
          </a:p>
          <a:p>
            <a:r>
              <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rPr>
              <a:t>Experiments with animals indicate that exposure to radiation can result in a shortened lifespan. Irradiated animals appear to die of the same disease as non-irradiated animals, but they do so at an earlier age. Data from the populations of Hiroshima and Nagasaki indicate that life-span shortening in humans is very slight.</a:t>
            </a:r>
          </a:p>
          <a:p>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endParaRPr lang="en-US" sz="2400" dirty="0">
              <a:solidFill>
                <a:srgbClr val="0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0" y="-1"/>
            <a:ext cx="9144000" cy="8382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Biological Effects</a:t>
            </a:r>
          </a:p>
        </p:txBody>
      </p:sp>
      <p:pic>
        <p:nvPicPr>
          <p:cNvPr id="5122" name="Picture 2" descr="Image result for lifes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200400"/>
            <a:ext cx="3810000" cy="94957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75620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98304"/>
            <a:ext cx="3786614" cy="461665"/>
          </a:xfrm>
          <a:prstGeom prst="rect">
            <a:avLst/>
          </a:prstGeom>
        </p:spPr>
        <p:txBody>
          <a:bodyPr wrap="non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Chronic exposures are:</a:t>
            </a:r>
          </a:p>
        </p:txBody>
      </p:sp>
      <p:sp>
        <p:nvSpPr>
          <p:cNvPr id="4" name="Rectangle 3"/>
          <p:cNvSpPr/>
          <p:nvPr/>
        </p:nvSpPr>
        <p:spPr>
          <a:xfrm>
            <a:off x="457200" y="1524000"/>
            <a:ext cx="7086600" cy="2862322"/>
          </a:xfrm>
          <a:prstGeom prst="rect">
            <a:avLst/>
          </a:prstGeom>
        </p:spPr>
        <p:txBody>
          <a:bodyPr wrap="square">
            <a:spAutoFit/>
          </a:bodyPr>
          <a:lstStyle/>
          <a:p>
            <a:r>
              <a:rPr lang="en-US" dirty="0">
                <a:solidFill>
                  <a:srgbClr val="2B2B2B"/>
                </a:solidFill>
                <a:latin typeface="Verdana" panose="020B0604030504040204" pitchFamily="34" charset="0"/>
                <a:ea typeface="Verdana" panose="020B0604030504040204" pitchFamily="34" charset="0"/>
                <a:cs typeface="Verdana" panose="020B0604030504040204" pitchFamily="34" charset="0"/>
              </a:rPr>
              <a:t>A: Amounts of radiation received over a short period of time</a:t>
            </a:r>
          </a:p>
          <a:p>
            <a:endParaRPr lang="en-US" dirty="0">
              <a:solidFill>
                <a:srgbClr val="2B2B2B"/>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2B2B2B"/>
                </a:solidFill>
                <a:latin typeface="Verdana" panose="020B0604030504040204" pitchFamily="34" charset="0"/>
                <a:ea typeface="Verdana" panose="020B0604030504040204" pitchFamily="34" charset="0"/>
                <a:cs typeface="Verdana" panose="020B0604030504040204" pitchFamily="34" charset="0"/>
              </a:rPr>
              <a:t>B: Amounts of radiation received over a very long period of time</a:t>
            </a:r>
          </a:p>
          <a:p>
            <a:endParaRPr lang="en-US" b="1" dirty="0">
              <a:solidFill>
                <a:srgbClr val="2B2B2B"/>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2B2B2B"/>
                </a:solidFill>
                <a:latin typeface="Verdana" panose="020B0604030504040204" pitchFamily="34" charset="0"/>
                <a:ea typeface="Verdana" panose="020B0604030504040204" pitchFamily="34" charset="0"/>
                <a:cs typeface="Verdana" panose="020B0604030504040204" pitchFamily="34" charset="0"/>
              </a:rPr>
              <a:t>C: Acute exposures which affect only critical organs of the body</a:t>
            </a:r>
          </a:p>
          <a:p>
            <a:endParaRPr lang="en-US" dirty="0">
              <a:solidFill>
                <a:srgbClr val="2B2B2B"/>
              </a:solidFill>
              <a:latin typeface="Verdana" panose="020B0604030504040204" pitchFamily="34" charset="0"/>
              <a:ea typeface="Verdana" panose="020B0604030504040204" pitchFamily="34" charset="0"/>
              <a:cs typeface="Verdana" panose="020B0604030504040204" pitchFamily="34" charset="0"/>
            </a:endParaRPr>
          </a:p>
          <a:p>
            <a:r>
              <a:rPr lang="en-US" dirty="0">
                <a:solidFill>
                  <a:srgbClr val="2B2B2B"/>
                </a:solidFill>
                <a:latin typeface="Verdana" panose="020B0604030504040204" pitchFamily="34" charset="0"/>
                <a:ea typeface="Verdana" panose="020B0604030504040204" pitchFamily="34" charset="0"/>
                <a:cs typeface="Verdana" panose="020B0604030504040204" pitchFamily="34" charset="0"/>
              </a:rPr>
              <a:t>D: Acute exposures which affect all parts of the body</a:t>
            </a:r>
          </a:p>
        </p:txBody>
      </p:sp>
      <p:sp>
        <p:nvSpPr>
          <p:cNvPr id="7" name="Rectangle 6"/>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2</a:t>
            </a:r>
          </a:p>
        </p:txBody>
      </p:sp>
    </p:spTree>
    <p:custDataLst>
      <p:tags r:id="rId1"/>
    </p:custDataLst>
    <p:extLst>
      <p:ext uri="{BB962C8B-B14F-4D97-AF65-F5344CB8AC3E}">
        <p14:creationId xmlns:p14="http://schemas.microsoft.com/office/powerpoint/2010/main" val="181724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219200" y="3796352"/>
            <a:ext cx="7772400" cy="2057400"/>
          </a:xfrm>
          <a:prstGeom prst="round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1066800" y="968992"/>
            <a:ext cx="7924800" cy="2057400"/>
          </a:xfrm>
          <a:prstGeom prst="roundRect">
            <a:avLst/>
          </a:prstGeom>
          <a:noFill/>
          <a:ln w="5715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p:cNvSpPr/>
          <p:nvPr/>
        </p:nvSpPr>
        <p:spPr>
          <a:xfrm>
            <a:off x="152400" y="914400"/>
            <a:ext cx="2209800" cy="2133600"/>
          </a:xfrm>
          <a:prstGeom prst="ellipse">
            <a:avLst/>
          </a:prstGeom>
          <a:solidFill>
            <a:srgbClr val="FFF200"/>
          </a:solidFill>
          <a:ln>
            <a:solidFill>
              <a:srgbClr val="FCF6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Verdana" pitchFamily="34" charset="0"/>
              </a:rPr>
              <a:t>Audience for </a:t>
            </a:r>
            <a:r>
              <a:rPr lang="en-US" sz="1600" b="1" u="sng" dirty="0">
                <a:solidFill>
                  <a:schemeClr val="tx1"/>
                </a:solidFill>
                <a:latin typeface="Verdana" pitchFamily="34" charset="0"/>
              </a:rPr>
              <a:t>Non-Medical Radiation Awareness </a:t>
            </a:r>
            <a:endParaRPr lang="en-US" sz="1600" b="1" dirty="0">
              <a:solidFill>
                <a:schemeClr val="tx1"/>
              </a:solidFill>
              <a:latin typeface="Verdana" pitchFamily="34" charset="0"/>
            </a:endParaRPr>
          </a:p>
        </p:txBody>
      </p:sp>
      <p:sp>
        <p:nvSpPr>
          <p:cNvPr id="8" name="Oval 7"/>
          <p:cNvSpPr/>
          <p:nvPr/>
        </p:nvSpPr>
        <p:spPr>
          <a:xfrm>
            <a:off x="152400" y="3733800"/>
            <a:ext cx="2209800" cy="2133600"/>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itchFamily="34" charset="0"/>
              </a:rPr>
              <a:t>Training Objectives for this Training</a:t>
            </a:r>
          </a:p>
        </p:txBody>
      </p:sp>
      <p:sp>
        <p:nvSpPr>
          <p:cNvPr id="15" name="TextBox 14"/>
          <p:cNvSpPr txBox="1"/>
          <p:nvPr/>
        </p:nvSpPr>
        <p:spPr>
          <a:xfrm>
            <a:off x="2514600" y="4006840"/>
            <a:ext cx="6705600" cy="1708160"/>
          </a:xfrm>
          <a:prstGeom prst="rect">
            <a:avLst/>
          </a:prstGeom>
          <a:noFill/>
        </p:spPr>
        <p:txBody>
          <a:bodyPr wrap="square" rtlCol="0">
            <a:spAutoFit/>
          </a:bodyPr>
          <a:lstStyle/>
          <a:p>
            <a:pPr marL="182880" lvl="0" indent="-182880">
              <a:buFont typeface="+mj-lt"/>
              <a:buAutoNum type="arabicPeriod"/>
            </a:pPr>
            <a:r>
              <a:rPr lang="en-US" sz="1500" dirty="0">
                <a:latin typeface="Verdana" pitchFamily="34" charset="0"/>
              </a:rPr>
              <a:t> Describe the three main types of ionizing radiation</a:t>
            </a:r>
          </a:p>
          <a:p>
            <a:pPr marL="182880" lvl="0" indent="-182880">
              <a:buFont typeface="+mj-lt"/>
              <a:buAutoNum type="arabicPeriod"/>
            </a:pPr>
            <a:r>
              <a:rPr lang="en-US" sz="1500" dirty="0">
                <a:latin typeface="Verdana" pitchFamily="34" charset="0"/>
              </a:rPr>
              <a:t> Differentiate between radioactive material and radiation</a:t>
            </a:r>
          </a:p>
          <a:p>
            <a:pPr marL="182880" lvl="0" indent="-182880">
              <a:buFont typeface="+mj-lt"/>
              <a:buAutoNum type="arabicPeriod"/>
            </a:pPr>
            <a:r>
              <a:rPr lang="en-US" sz="1500" dirty="0">
                <a:latin typeface="Verdana" pitchFamily="34" charset="0"/>
              </a:rPr>
              <a:t> Name the primary sources of radiation</a:t>
            </a:r>
          </a:p>
          <a:p>
            <a:pPr marL="228600" lvl="0" indent="-228600">
              <a:buFont typeface="+mj-lt"/>
              <a:buAutoNum type="arabicPeriod"/>
            </a:pPr>
            <a:r>
              <a:rPr lang="en-US" sz="1500" dirty="0">
                <a:latin typeface="Verdana" pitchFamily="34" charset="0"/>
              </a:rPr>
              <a:t>Differentiate between internal &amp; external contamination and exposure</a:t>
            </a:r>
          </a:p>
          <a:p>
            <a:pPr marL="182880" lvl="0" indent="-182880">
              <a:buFont typeface="+mj-lt"/>
              <a:buAutoNum type="arabicPeriod"/>
            </a:pPr>
            <a:r>
              <a:rPr lang="en-US" sz="1500" dirty="0">
                <a:latin typeface="Verdana" pitchFamily="34" charset="0"/>
              </a:rPr>
              <a:t> Explain the concept of shielding</a:t>
            </a:r>
          </a:p>
          <a:p>
            <a:pPr marL="182880" lvl="0" indent="-182880">
              <a:buFont typeface="+mj-lt"/>
              <a:buAutoNum type="arabicPeriod"/>
            </a:pPr>
            <a:r>
              <a:rPr lang="en-US" sz="1500" dirty="0">
                <a:latin typeface="Verdana" pitchFamily="34" charset="0"/>
              </a:rPr>
              <a:t> Identify basics of biological effects of radiation</a:t>
            </a:r>
          </a:p>
        </p:txBody>
      </p:sp>
      <p:sp>
        <p:nvSpPr>
          <p:cNvPr id="16" name="TextBox 15"/>
          <p:cNvSpPr txBox="1"/>
          <p:nvPr/>
        </p:nvSpPr>
        <p:spPr>
          <a:xfrm>
            <a:off x="2438400" y="990600"/>
            <a:ext cx="6553200" cy="2215991"/>
          </a:xfrm>
          <a:prstGeom prst="rect">
            <a:avLst/>
          </a:prstGeom>
          <a:noFill/>
        </p:spPr>
        <p:txBody>
          <a:bodyPr wrap="square" rtlCol="0">
            <a:spAutoFit/>
          </a:bodyPr>
          <a:lstStyle/>
          <a:p>
            <a:r>
              <a:rPr lang="en-US" sz="1500" dirty="0">
                <a:latin typeface="Verdana" pitchFamily="34" charset="0"/>
              </a:rPr>
              <a:t>Are you a non-medical audience appropriate for the </a:t>
            </a:r>
            <a:r>
              <a:rPr lang="en-US" sz="1500" u="sng" dirty="0">
                <a:latin typeface="Verdana" pitchFamily="34" charset="0"/>
              </a:rPr>
              <a:t>Non-Medical Radiation Awareness Training?</a:t>
            </a:r>
            <a:endParaRPr lang="en-US" sz="1500" dirty="0">
              <a:latin typeface="Verdana" pitchFamily="34" charset="0"/>
            </a:endParaRPr>
          </a:p>
          <a:p>
            <a:endParaRPr lang="en-US" sz="1500" dirty="0">
              <a:latin typeface="Verdana" pitchFamily="34" charset="0"/>
            </a:endParaRPr>
          </a:p>
          <a:p>
            <a:pPr marL="177800" indent="-177800">
              <a:buFont typeface="Arial" pitchFamily="34" charset="0"/>
              <a:buChar char="•"/>
            </a:pPr>
            <a:r>
              <a:rPr lang="en-US" sz="1500" dirty="0">
                <a:latin typeface="Verdana" pitchFamily="34" charset="0"/>
              </a:rPr>
              <a:t>Non-medical hospital staff </a:t>
            </a:r>
          </a:p>
          <a:p>
            <a:pPr marL="177800" indent="-177800"/>
            <a:r>
              <a:rPr lang="en-US" sz="1500" dirty="0">
                <a:solidFill>
                  <a:srgbClr val="FF00FF"/>
                </a:solidFill>
                <a:latin typeface="Verdana" pitchFamily="34" charset="0"/>
              </a:rPr>
              <a:t>	</a:t>
            </a:r>
            <a:r>
              <a:rPr lang="en-US" sz="1500" dirty="0">
                <a:latin typeface="Verdana" pitchFamily="34" charset="0"/>
              </a:rPr>
              <a:t>(such as security, housekeeping, etc.)</a:t>
            </a:r>
          </a:p>
          <a:p>
            <a:pPr marL="177800" indent="-177800"/>
            <a:endParaRPr lang="en-US" sz="1200" dirty="0">
              <a:latin typeface="Verdana" pitchFamily="34" charset="0"/>
            </a:endParaRPr>
          </a:p>
          <a:p>
            <a:pPr marL="177800" indent="-177800"/>
            <a:r>
              <a:rPr lang="en-US" sz="1200" dirty="0">
                <a:latin typeface="Verdana" pitchFamily="34" charset="0"/>
              </a:rPr>
              <a:t>    If you need the full (medical) version of this course, Basic Radiation Training, close this lesson to access the alternate course. (You do not need to complete both versions of this course.)</a:t>
            </a:r>
          </a:p>
          <a:p>
            <a:pPr marL="174625" indent="-174625"/>
            <a:endParaRPr lang="en-US" sz="1500" dirty="0">
              <a:latin typeface="Verdana" pitchFamily="34" charset="0"/>
            </a:endParaRPr>
          </a:p>
        </p:txBody>
      </p:sp>
    </p:spTree>
    <p:custDataLst>
      <p:tags r:id="rId1"/>
    </p:custDataLst>
    <p:extLst>
      <p:ext uri="{BB962C8B-B14F-4D97-AF65-F5344CB8AC3E}">
        <p14:creationId xmlns:p14="http://schemas.microsoft.com/office/powerpoint/2010/main" val="686432660"/>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838200"/>
            <a:ext cx="7467600" cy="830997"/>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High levels of ionizing radiation exposure can result in which long-term effect?</a:t>
            </a:r>
          </a:p>
        </p:txBody>
      </p:sp>
      <p:sp>
        <p:nvSpPr>
          <p:cNvPr id="6" name="TextBox 5"/>
          <p:cNvSpPr txBox="1"/>
          <p:nvPr/>
        </p:nvSpPr>
        <p:spPr>
          <a:xfrm>
            <a:off x="609600" y="1887096"/>
            <a:ext cx="4387740" cy="1569660"/>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A: Nausea</a:t>
            </a:r>
          </a:p>
          <a:p>
            <a:r>
              <a:rPr lang="en-US" sz="2400" dirty="0">
                <a:latin typeface="Verdana" panose="020B0604030504040204" pitchFamily="34" charset="0"/>
                <a:ea typeface="Verdana" panose="020B0604030504040204" pitchFamily="34" charset="0"/>
                <a:cs typeface="Verdana" panose="020B0604030504040204" pitchFamily="34" charset="0"/>
              </a:rPr>
              <a:t>B: Restlessness</a:t>
            </a:r>
          </a:p>
          <a:p>
            <a:r>
              <a:rPr lang="en-US" sz="2400" dirty="0">
                <a:latin typeface="Verdana" panose="020B0604030504040204" pitchFamily="34" charset="0"/>
                <a:ea typeface="Verdana" panose="020B0604030504040204" pitchFamily="34" charset="0"/>
                <a:cs typeface="Verdana" panose="020B0604030504040204" pitchFamily="34" charset="0"/>
              </a:rPr>
              <a:t>C: High fever</a:t>
            </a:r>
          </a:p>
          <a:p>
            <a:r>
              <a:rPr lang="en-US" sz="2400" dirty="0">
                <a:latin typeface="Verdana" panose="020B0604030504040204" pitchFamily="34" charset="0"/>
                <a:ea typeface="Verdana" panose="020B0604030504040204" pitchFamily="34" charset="0"/>
                <a:cs typeface="Verdana" panose="020B0604030504040204" pitchFamily="34" charset="0"/>
              </a:rPr>
              <a:t>D: Increased risk of cancer</a:t>
            </a:r>
          </a:p>
        </p:txBody>
      </p:sp>
      <p:sp>
        <p:nvSpPr>
          <p:cNvPr id="7" name="Rectangle 6"/>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2</a:t>
            </a:r>
          </a:p>
        </p:txBody>
      </p:sp>
    </p:spTree>
    <p:custDataLst>
      <p:tags r:id="rId1"/>
    </p:custDataLst>
    <p:extLst>
      <p:ext uri="{BB962C8B-B14F-4D97-AF65-F5344CB8AC3E}">
        <p14:creationId xmlns:p14="http://schemas.microsoft.com/office/powerpoint/2010/main" val="321789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990600" y="981048"/>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Radiation Basics</a:t>
            </a:r>
          </a:p>
        </p:txBody>
      </p:sp>
      <p:sp>
        <p:nvSpPr>
          <p:cNvPr id="41" name="Rounded Rectangle 40"/>
          <p:cNvSpPr/>
          <p:nvPr/>
        </p:nvSpPr>
        <p:spPr>
          <a:xfrm>
            <a:off x="990600" y="2456145"/>
            <a:ext cx="7696200" cy="914400"/>
          </a:xfrm>
          <a:prstGeom prst="roundRect">
            <a:avLst/>
          </a:prstGeom>
          <a:noFill/>
          <a:ln w="3810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Biological Effects of Radiation</a:t>
            </a:r>
          </a:p>
        </p:txBody>
      </p:sp>
      <p:sp>
        <p:nvSpPr>
          <p:cNvPr id="42" name="Rounded Rectangle 41"/>
          <p:cNvSpPr/>
          <p:nvPr/>
        </p:nvSpPr>
        <p:spPr>
          <a:xfrm>
            <a:off x="990600" y="3847080"/>
            <a:ext cx="7696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Exposure Versus Contamination &amp; Shielding</a:t>
            </a:r>
          </a:p>
        </p:txBody>
      </p:sp>
      <p:sp>
        <p:nvSpPr>
          <p:cNvPr id="43" name="Oval 42">
            <a:hlinkClick r:id="" action="ppaction://noaction"/>
          </p:cNvPr>
          <p:cNvSpPr/>
          <p:nvPr/>
        </p:nvSpPr>
        <p:spPr>
          <a:xfrm>
            <a:off x="382135" y="82296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1</a:t>
            </a:r>
          </a:p>
        </p:txBody>
      </p:sp>
      <p:sp>
        <p:nvSpPr>
          <p:cNvPr id="44" name="Rounded Rectangle 43"/>
          <p:cNvSpPr/>
          <p:nvPr/>
        </p:nvSpPr>
        <p:spPr>
          <a:xfrm>
            <a:off x="976952" y="5290784"/>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Implications for Hematopoietic Stem Cell Transplant and the RITN</a:t>
            </a:r>
          </a:p>
        </p:txBody>
      </p:sp>
      <p:sp>
        <p:nvSpPr>
          <p:cNvPr id="45" name="Oval 44"/>
          <p:cNvSpPr/>
          <p:nvPr/>
        </p:nvSpPr>
        <p:spPr>
          <a:xfrm>
            <a:off x="367351" y="2270760"/>
            <a:ext cx="1234440" cy="1234440"/>
          </a:xfrm>
          <a:prstGeom prst="ellipse">
            <a:avLst/>
          </a:prstGeom>
          <a:solidFill>
            <a:srgbClr val="FFF200"/>
          </a:solidFill>
          <a:ln>
            <a:solidFill>
              <a:srgbClr val="EAE4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2</a:t>
            </a:r>
          </a:p>
        </p:txBody>
      </p:sp>
      <p:sp>
        <p:nvSpPr>
          <p:cNvPr id="46" name="Oval 45"/>
          <p:cNvSpPr/>
          <p:nvPr/>
        </p:nvSpPr>
        <p:spPr>
          <a:xfrm>
            <a:off x="367352" y="3667385"/>
            <a:ext cx="1234440" cy="1234440"/>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Verdana" pitchFamily="34" charset="0"/>
              </a:rPr>
              <a:t>Section</a:t>
            </a:r>
            <a:r>
              <a:rPr lang="en-US" sz="1300" b="1" dirty="0">
                <a:solidFill>
                  <a:schemeClr val="tx1"/>
                </a:solidFill>
                <a:latin typeface="Verdana" pitchFamily="34" charset="0"/>
              </a:rPr>
              <a:t> </a:t>
            </a:r>
            <a:r>
              <a:rPr lang="en-US" sz="1300" b="1" dirty="0">
                <a:solidFill>
                  <a:schemeClr val="bg1"/>
                </a:solidFill>
                <a:latin typeface="Verdana" pitchFamily="34" charset="0"/>
              </a:rPr>
              <a:t>3</a:t>
            </a:r>
          </a:p>
        </p:txBody>
      </p:sp>
      <p:sp>
        <p:nvSpPr>
          <p:cNvPr id="47" name="Oval 46"/>
          <p:cNvSpPr/>
          <p:nvPr/>
        </p:nvSpPr>
        <p:spPr>
          <a:xfrm>
            <a:off x="367352" y="510540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4</a:t>
            </a:r>
          </a:p>
        </p:txBody>
      </p:sp>
      <p:sp>
        <p:nvSpPr>
          <p:cNvPr id="5" name="Rectangle 4"/>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Course Sections</a:t>
            </a:r>
            <a:endParaRPr lang="en-US" sz="2400" b="1" strike="sngStrike" dirty="0">
              <a:latin typeface="Verdana" pitchFamily="34" charset="0"/>
            </a:endParaRPr>
          </a:p>
        </p:txBody>
      </p:sp>
      <p:sp>
        <p:nvSpPr>
          <p:cNvPr id="20" name="Rounded Rectangle 19"/>
          <p:cNvSpPr/>
          <p:nvPr/>
        </p:nvSpPr>
        <p:spPr>
          <a:xfrm>
            <a:off x="2057400" y="1295400"/>
            <a:ext cx="6629400" cy="5196239"/>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a:solidFill>
                <a:schemeClr val="tx1"/>
              </a:solidFill>
            </a:endParaRPr>
          </a:p>
          <a:p>
            <a:pPr marL="0" lvl="2" algn="ctr">
              <a:tabLst>
                <a:tab pos="1316038" algn="l"/>
              </a:tabLst>
            </a:pPr>
            <a:r>
              <a:rPr lang="en-US" sz="2400" b="1" dirty="0">
                <a:solidFill>
                  <a:schemeClr val="tx1"/>
                </a:solidFill>
                <a:latin typeface="Verdana" pitchFamily="34" charset="0"/>
              </a:rPr>
              <a:t>Exposure Vs. Contamination</a:t>
            </a:r>
          </a:p>
          <a:p>
            <a:endParaRPr lang="en-US" sz="2400" dirty="0">
              <a:solidFill>
                <a:schemeClr val="tx1"/>
              </a:solidFill>
              <a:latin typeface="Verdana" pitchFamily="34" charset="0"/>
            </a:endParaRPr>
          </a:p>
          <a:p>
            <a:pPr marL="630238" indent="273050">
              <a:buFont typeface="Wingdings" pitchFamily="2" charset="2"/>
              <a:buChar char="ü"/>
            </a:pPr>
            <a:r>
              <a:rPr lang="en-US" sz="2400" dirty="0">
                <a:solidFill>
                  <a:schemeClr val="tx1"/>
                </a:solidFill>
                <a:latin typeface="Verdana" pitchFamily="34" charset="0"/>
              </a:rPr>
              <a:t>Radiation exposure</a:t>
            </a:r>
          </a:p>
          <a:p>
            <a:pPr marL="630238" indent="273050">
              <a:buFont typeface="Wingdings" pitchFamily="2" charset="2"/>
              <a:buChar char="ü"/>
            </a:pPr>
            <a:endParaRPr lang="en-US" sz="2400" dirty="0">
              <a:solidFill>
                <a:schemeClr val="tx1"/>
              </a:solidFill>
              <a:latin typeface="Verdana" pitchFamily="34" charset="0"/>
            </a:endParaRPr>
          </a:p>
          <a:p>
            <a:pPr marL="630238" indent="273050">
              <a:buFont typeface="Wingdings" pitchFamily="2" charset="2"/>
              <a:buChar char="ü"/>
            </a:pPr>
            <a:r>
              <a:rPr lang="en-US" sz="2400" dirty="0">
                <a:solidFill>
                  <a:schemeClr val="tx1"/>
                </a:solidFill>
                <a:latin typeface="Verdana" pitchFamily="34" charset="0"/>
              </a:rPr>
              <a:t>Radioactive contamination</a:t>
            </a:r>
          </a:p>
          <a:p>
            <a:pPr marL="630238" indent="273050">
              <a:buFont typeface="Wingdings" pitchFamily="2" charset="2"/>
              <a:buChar char="ü"/>
            </a:pPr>
            <a:endParaRPr lang="en-US" sz="2400" dirty="0">
              <a:solidFill>
                <a:schemeClr val="tx1"/>
              </a:solidFill>
              <a:latin typeface="Verdana" pitchFamily="34" charset="0"/>
            </a:endParaRPr>
          </a:p>
          <a:p>
            <a:pPr marL="630238" indent="273050">
              <a:buFont typeface="Wingdings" pitchFamily="2" charset="2"/>
              <a:buChar char="ü"/>
            </a:pPr>
            <a:r>
              <a:rPr lang="en-US" sz="2400" dirty="0">
                <a:solidFill>
                  <a:schemeClr val="tx1"/>
                </a:solidFill>
                <a:latin typeface="Verdana" pitchFamily="34" charset="0"/>
              </a:rPr>
              <a:t>Exposure control techniques</a:t>
            </a:r>
            <a:endParaRPr lang="en-US" sz="2800" dirty="0">
              <a:solidFill>
                <a:schemeClr val="tx1"/>
              </a:solidFill>
            </a:endParaRPr>
          </a:p>
        </p:txBody>
      </p:sp>
      <p:sp>
        <p:nvSpPr>
          <p:cNvPr id="14" name="Oval 13"/>
          <p:cNvSpPr/>
          <p:nvPr/>
        </p:nvSpPr>
        <p:spPr>
          <a:xfrm>
            <a:off x="1524000" y="838200"/>
            <a:ext cx="2057400" cy="1995839"/>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Section 3</a:t>
            </a:r>
          </a:p>
        </p:txBody>
      </p:sp>
    </p:spTree>
    <p:custDataLst>
      <p:tags r:id="rId1"/>
    </p:custDataLst>
    <p:extLst>
      <p:ext uri="{BB962C8B-B14F-4D97-AF65-F5344CB8AC3E}">
        <p14:creationId xmlns:p14="http://schemas.microsoft.com/office/powerpoint/2010/main" val="1159107699"/>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50" name="Picture 26" descr="http://www.latestbuy.com/img/product-images/gidc-350c.jpg"/>
          <p:cNvPicPr>
            <a:picLocks noChangeAspect="1" noChangeArrowheads="1"/>
          </p:cNvPicPr>
          <p:nvPr>
            <p:custDataLst>
              <p:tags r:id="rId2"/>
            </p:custDataLst>
          </p:nvPr>
        </p:nvPicPr>
        <p:blipFill>
          <a:blip r:embed="rId27" cstate="print"/>
          <a:srcRect/>
          <a:stretch>
            <a:fillRect/>
          </a:stretch>
        </p:blipFill>
        <p:spPr bwMode="auto">
          <a:xfrm flipH="1" flipV="1">
            <a:off x="776104" y="2162428"/>
            <a:ext cx="1312187" cy="1448110"/>
          </a:xfrm>
          <a:prstGeom prst="rect">
            <a:avLst/>
          </a:prstGeom>
          <a:noFill/>
          <a:scene3d>
            <a:camera prst="isometricOffAxis1Top"/>
            <a:lightRig rig="threePt" dir="t"/>
          </a:scene3d>
        </p:spPr>
      </p:pic>
      <p:sp>
        <p:nvSpPr>
          <p:cNvPr id="2" name="Rectangle 1"/>
          <p:cNvSpPr/>
          <p:nvPr/>
        </p:nvSpPr>
        <p:spPr>
          <a:xfrm>
            <a:off x="0" y="-1"/>
            <a:ext cx="9144000" cy="12109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Contamination vs. Exposure</a:t>
            </a:r>
          </a:p>
          <a:p>
            <a:pPr algn="ctr"/>
            <a:r>
              <a:rPr lang="en-US" sz="1250" dirty="0">
                <a:latin typeface="Verdana" pitchFamily="34" charset="0"/>
              </a:rPr>
              <a:t>When you are exposed to radiation, the radiation does its damage, expends its energy, and is gone.  </a:t>
            </a:r>
          </a:p>
          <a:p>
            <a:pPr algn="ctr"/>
            <a:r>
              <a:rPr lang="en-US" sz="1250" spc="-50" dirty="0">
                <a:latin typeface="Verdana" pitchFamily="34" charset="0"/>
              </a:rPr>
              <a:t>If you carry contamination on your clothes or body, the material continues to emit radiation as long as it is radioactive.</a:t>
            </a:r>
          </a:p>
        </p:txBody>
      </p:sp>
      <p:pic>
        <p:nvPicPr>
          <p:cNvPr id="77834" name="Picture 10" descr="http://www.arthursclipart.org/silhouettes/people/CPLETALK.gif"/>
          <p:cNvPicPr>
            <a:picLocks noChangeAspect="1" noChangeArrowheads="1"/>
          </p:cNvPicPr>
          <p:nvPr>
            <p:custDataLst>
              <p:tags r:id="rId3"/>
            </p:custDataLst>
          </p:nvPr>
        </p:nvPicPr>
        <p:blipFill>
          <a:blip r:embed="rId28" cstate="print"/>
          <a:srcRect l="55932"/>
          <a:stretch>
            <a:fillRect/>
          </a:stretch>
        </p:blipFill>
        <p:spPr bwMode="auto">
          <a:xfrm flipH="1">
            <a:off x="2446631" y="1234061"/>
            <a:ext cx="565993" cy="1867484"/>
          </a:xfrm>
          <a:prstGeom prst="rect">
            <a:avLst/>
          </a:prstGeom>
          <a:noFill/>
        </p:spPr>
      </p:pic>
      <p:pic>
        <p:nvPicPr>
          <p:cNvPr id="77836" name="Picture 12" descr="http://www.arthursclipart.org/silhouettes/people/KNEELING.gif"/>
          <p:cNvPicPr>
            <a:picLocks noChangeAspect="1" noChangeArrowheads="1"/>
          </p:cNvPicPr>
          <p:nvPr>
            <p:custDataLst>
              <p:tags r:id="rId4"/>
            </p:custDataLst>
          </p:nvPr>
        </p:nvPicPr>
        <p:blipFill>
          <a:blip r:embed="rId29" cstate="print">
            <a:lum contrast="40000"/>
          </a:blip>
          <a:srcRect/>
          <a:stretch>
            <a:fillRect/>
          </a:stretch>
        </p:blipFill>
        <p:spPr bwMode="auto">
          <a:xfrm>
            <a:off x="2191810" y="3272779"/>
            <a:ext cx="1076510" cy="1583423"/>
          </a:xfrm>
          <a:prstGeom prst="rect">
            <a:avLst/>
          </a:prstGeom>
          <a:noFill/>
        </p:spPr>
      </p:pic>
      <p:pic>
        <p:nvPicPr>
          <p:cNvPr id="77848" name="Picture 24" descr="http://wwwdelivery.superstock.com/WI/223/1598/PreviewComp/SuperStock_1598R-9978432.jpg"/>
          <p:cNvPicPr>
            <a:picLocks noChangeAspect="1" noChangeArrowheads="1"/>
          </p:cNvPicPr>
          <p:nvPr>
            <p:custDataLst>
              <p:tags r:id="rId5"/>
            </p:custDataLst>
          </p:nvPr>
        </p:nvPicPr>
        <p:blipFill>
          <a:blip r:embed="rId30" cstate="print"/>
          <a:srcRect l="34252" t="23705" r="35725" b="14309"/>
          <a:stretch>
            <a:fillRect/>
          </a:stretch>
        </p:blipFill>
        <p:spPr bwMode="auto">
          <a:xfrm>
            <a:off x="12347" y="1629329"/>
            <a:ext cx="631484" cy="812048"/>
          </a:xfrm>
          <a:prstGeom prst="rect">
            <a:avLst/>
          </a:prstGeom>
          <a:noFill/>
        </p:spPr>
      </p:pic>
      <p:pic>
        <p:nvPicPr>
          <p:cNvPr id="16" name="PPTShape_0" descr="http://wwwdelivery.superstock.com/WI/223/1598/PreviewComp/SuperStock_1598R-9978432.jpg"/>
          <p:cNvPicPr>
            <a:picLocks noChangeAspect="1" noChangeArrowheads="1"/>
          </p:cNvPicPr>
          <p:nvPr>
            <p:custDataLst>
              <p:tags r:id="rId6"/>
            </p:custDataLst>
          </p:nvPr>
        </p:nvPicPr>
        <p:blipFill>
          <a:blip r:embed="rId30" cstate="print"/>
          <a:srcRect l="37117" t="23705" r="35725" b="13594"/>
          <a:stretch>
            <a:fillRect/>
          </a:stretch>
        </p:blipFill>
        <p:spPr bwMode="auto">
          <a:xfrm rot="5400000">
            <a:off x="261191" y="2148360"/>
            <a:ext cx="571221" cy="994768"/>
          </a:xfrm>
          <a:prstGeom prst="rect">
            <a:avLst/>
          </a:prstGeom>
          <a:noFill/>
        </p:spPr>
      </p:pic>
      <p:sp>
        <p:nvSpPr>
          <p:cNvPr id="17" name="TextBox 16"/>
          <p:cNvSpPr txBox="1"/>
          <p:nvPr/>
        </p:nvSpPr>
        <p:spPr>
          <a:xfrm>
            <a:off x="-24722" y="1260381"/>
            <a:ext cx="1248041" cy="307777"/>
          </a:xfrm>
          <a:prstGeom prst="rect">
            <a:avLst/>
          </a:prstGeom>
          <a:noFill/>
        </p:spPr>
        <p:txBody>
          <a:bodyPr wrap="square" rtlCol="0">
            <a:spAutoFit/>
          </a:bodyPr>
          <a:lstStyle/>
          <a:p>
            <a:r>
              <a:rPr lang="en-US" sz="1400" dirty="0">
                <a:latin typeface="Verdana" pitchFamily="34" charset="0"/>
              </a:rPr>
              <a:t>Exposure</a:t>
            </a:r>
          </a:p>
        </p:txBody>
      </p:sp>
      <p:grpSp>
        <p:nvGrpSpPr>
          <p:cNvPr id="3" name="Group 35"/>
          <p:cNvGrpSpPr/>
          <p:nvPr>
            <p:custDataLst>
              <p:tags r:id="rId7"/>
            </p:custDataLst>
          </p:nvPr>
        </p:nvGrpSpPr>
        <p:grpSpPr>
          <a:xfrm>
            <a:off x="3571087" y="4992128"/>
            <a:ext cx="1013553" cy="1828801"/>
            <a:chOff x="4324864" y="5078627"/>
            <a:chExt cx="1013553" cy="1828801"/>
          </a:xfrm>
        </p:grpSpPr>
        <p:pic>
          <p:nvPicPr>
            <p:cNvPr id="77830" name="Picture 6" descr="http://www.arthursclipart.org/silhouettes/people/RUNNING1.gif"/>
            <p:cNvPicPr>
              <a:picLocks noChangeAspect="1" noChangeArrowheads="1"/>
            </p:cNvPicPr>
            <p:nvPr>
              <p:custDataLst>
                <p:tags r:id="rId23"/>
              </p:custDataLst>
            </p:nvPr>
          </p:nvPicPr>
          <p:blipFill>
            <a:blip r:embed="rId31" cstate="print">
              <a:lum contrast="40000"/>
            </a:blip>
            <a:srcRect/>
            <a:stretch>
              <a:fillRect/>
            </a:stretch>
          </p:blipFill>
          <p:spPr bwMode="auto">
            <a:xfrm>
              <a:off x="4324864" y="5078627"/>
              <a:ext cx="1013553" cy="1828801"/>
            </a:xfrm>
            <a:prstGeom prst="rect">
              <a:avLst/>
            </a:prstGeom>
            <a:noFill/>
          </p:spPr>
        </p:pic>
        <p:pic>
          <p:nvPicPr>
            <p:cNvPr id="77852" name="Picture 28" descr="http://www.latestbuy.com/img/product-images/gidc-350b.jpg"/>
            <p:cNvPicPr>
              <a:picLocks noChangeAspect="1" noChangeArrowheads="1"/>
            </p:cNvPicPr>
            <p:nvPr>
              <p:custDataLst>
                <p:tags r:id="rId24"/>
              </p:custDataLst>
            </p:nvPr>
          </p:nvPicPr>
          <p:blipFill>
            <a:blip r:embed="rId32" cstate="print"/>
            <a:srcRect/>
            <a:stretch>
              <a:fillRect/>
            </a:stretch>
          </p:blipFill>
          <p:spPr bwMode="auto">
            <a:xfrm>
              <a:off x="4874823" y="5721178"/>
              <a:ext cx="185352" cy="185352"/>
            </a:xfrm>
            <a:prstGeom prst="rect">
              <a:avLst/>
            </a:prstGeom>
            <a:noFill/>
          </p:spPr>
        </p:pic>
      </p:grpSp>
      <p:sp>
        <p:nvSpPr>
          <p:cNvPr id="22" name="Rectangle 21"/>
          <p:cNvSpPr/>
          <p:nvPr/>
        </p:nvSpPr>
        <p:spPr>
          <a:xfrm>
            <a:off x="5016846" y="1433382"/>
            <a:ext cx="2273644" cy="15693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Verdana" pitchFamily="34" charset="0"/>
              </a:rPr>
              <a:t>Man standing next to a </a:t>
            </a:r>
            <a:r>
              <a:rPr lang="en-US" sz="1200" b="1" dirty="0">
                <a:solidFill>
                  <a:schemeClr val="tx1"/>
                </a:solidFill>
                <a:latin typeface="Verdana" pitchFamily="34" charset="0"/>
              </a:rPr>
              <a:t>spill</a:t>
            </a:r>
            <a:r>
              <a:rPr lang="en-US" sz="1200" dirty="0">
                <a:solidFill>
                  <a:schemeClr val="tx1"/>
                </a:solidFill>
                <a:latin typeface="Verdana" pitchFamily="34" charset="0"/>
              </a:rPr>
              <a:t> of radioactive material. He does not come in contact with or inhale the material. </a:t>
            </a:r>
          </a:p>
          <a:p>
            <a:r>
              <a:rPr lang="en-US" sz="1200" dirty="0">
                <a:solidFill>
                  <a:schemeClr val="tx1"/>
                </a:solidFill>
                <a:latin typeface="Verdana" pitchFamily="34" charset="0"/>
              </a:rPr>
              <a:t>Is he contaminated?</a:t>
            </a:r>
          </a:p>
        </p:txBody>
      </p:sp>
      <p:pic>
        <p:nvPicPr>
          <p:cNvPr id="23" name="PPTShape_1" descr="http://www.latestbuy.com/img/product-images/gidc-350c.jpg"/>
          <p:cNvPicPr>
            <a:picLocks noChangeAspect="1" noChangeArrowheads="1"/>
          </p:cNvPicPr>
          <p:nvPr>
            <p:custDataLst>
              <p:tags r:id="rId8"/>
            </p:custDataLst>
          </p:nvPr>
        </p:nvPicPr>
        <p:blipFill>
          <a:blip r:embed="rId33" cstate="print"/>
          <a:srcRect/>
          <a:stretch>
            <a:fillRect/>
          </a:stretch>
        </p:blipFill>
        <p:spPr bwMode="auto">
          <a:xfrm flipH="1" flipV="1">
            <a:off x="792578" y="3859453"/>
            <a:ext cx="1246287" cy="1448110"/>
          </a:xfrm>
          <a:prstGeom prst="rect">
            <a:avLst/>
          </a:prstGeom>
          <a:noFill/>
          <a:scene3d>
            <a:camera prst="isometricOffAxis1Top"/>
            <a:lightRig rig="threePt" dir="t"/>
          </a:scene3d>
        </p:spPr>
      </p:pic>
      <p:pic>
        <p:nvPicPr>
          <p:cNvPr id="24" name="PPTShape_2" descr="http://wwwdelivery.superstock.com/WI/223/1598/PreviewComp/SuperStock_1598R-9978432.jpg"/>
          <p:cNvPicPr>
            <a:picLocks noChangeAspect="1" noChangeArrowheads="1"/>
          </p:cNvPicPr>
          <p:nvPr>
            <p:custDataLst>
              <p:tags r:id="rId9"/>
            </p:custDataLst>
          </p:nvPr>
        </p:nvPicPr>
        <p:blipFill>
          <a:blip r:embed="rId30" cstate="print"/>
          <a:srcRect l="34252" t="23705" r="35725" b="14309"/>
          <a:stretch>
            <a:fillRect/>
          </a:stretch>
        </p:blipFill>
        <p:spPr bwMode="auto">
          <a:xfrm>
            <a:off x="28820" y="3388139"/>
            <a:ext cx="631484" cy="812048"/>
          </a:xfrm>
          <a:prstGeom prst="rect">
            <a:avLst/>
          </a:prstGeom>
          <a:noFill/>
        </p:spPr>
      </p:pic>
      <p:pic>
        <p:nvPicPr>
          <p:cNvPr id="25" name="PPTShape_3" descr="http://wwwdelivery.superstock.com/WI/223/1598/PreviewComp/SuperStock_1598R-9978432.jpg"/>
          <p:cNvPicPr>
            <a:picLocks noChangeAspect="1" noChangeArrowheads="1"/>
          </p:cNvPicPr>
          <p:nvPr>
            <p:custDataLst>
              <p:tags r:id="rId10"/>
            </p:custDataLst>
          </p:nvPr>
        </p:nvPicPr>
        <p:blipFill>
          <a:blip r:embed="rId30" cstate="print"/>
          <a:srcRect l="37117" t="23705" r="35725" b="13594"/>
          <a:stretch>
            <a:fillRect/>
          </a:stretch>
        </p:blipFill>
        <p:spPr bwMode="auto">
          <a:xfrm rot="5400000">
            <a:off x="277664" y="3907170"/>
            <a:ext cx="571221" cy="994768"/>
          </a:xfrm>
          <a:prstGeom prst="rect">
            <a:avLst/>
          </a:prstGeom>
          <a:noFill/>
        </p:spPr>
      </p:pic>
      <p:pic>
        <p:nvPicPr>
          <p:cNvPr id="26" name="PPTShape_4" descr="http://www.latestbuy.com/img/product-images/gidc-350c.jpg"/>
          <p:cNvPicPr>
            <a:picLocks noChangeAspect="1" noChangeArrowheads="1"/>
          </p:cNvPicPr>
          <p:nvPr>
            <p:custDataLst>
              <p:tags r:id="rId11"/>
            </p:custDataLst>
          </p:nvPr>
        </p:nvPicPr>
        <p:blipFill>
          <a:blip r:embed="rId34" cstate="print"/>
          <a:srcRect/>
          <a:stretch>
            <a:fillRect/>
          </a:stretch>
        </p:blipFill>
        <p:spPr bwMode="auto">
          <a:xfrm flipH="1" flipV="1">
            <a:off x="776114" y="5805314"/>
            <a:ext cx="1287463" cy="1448110"/>
          </a:xfrm>
          <a:prstGeom prst="rect">
            <a:avLst/>
          </a:prstGeom>
          <a:noFill/>
          <a:scene3d>
            <a:camera prst="isometricOffAxis1Top"/>
            <a:lightRig rig="threePt" dir="t"/>
          </a:scene3d>
        </p:spPr>
      </p:pic>
      <p:pic>
        <p:nvPicPr>
          <p:cNvPr id="27" name="PPTShape_5" descr="http://wwwdelivery.superstock.com/WI/223/1598/PreviewComp/SuperStock_1598R-9978432.jpg"/>
          <p:cNvPicPr>
            <a:picLocks noChangeAspect="1" noChangeArrowheads="1"/>
          </p:cNvPicPr>
          <p:nvPr>
            <p:custDataLst>
              <p:tags r:id="rId12"/>
            </p:custDataLst>
          </p:nvPr>
        </p:nvPicPr>
        <p:blipFill>
          <a:blip r:embed="rId30" cstate="print"/>
          <a:srcRect l="34252" t="23705" r="35725" b="14309"/>
          <a:stretch>
            <a:fillRect/>
          </a:stretch>
        </p:blipFill>
        <p:spPr bwMode="auto">
          <a:xfrm>
            <a:off x="12357" y="5334000"/>
            <a:ext cx="631484" cy="812048"/>
          </a:xfrm>
          <a:prstGeom prst="rect">
            <a:avLst/>
          </a:prstGeom>
          <a:noFill/>
        </p:spPr>
      </p:pic>
      <p:pic>
        <p:nvPicPr>
          <p:cNvPr id="28" name="PPTShape_6" descr="http://wwwdelivery.superstock.com/WI/223/1598/PreviewComp/SuperStock_1598R-9978432.jpg"/>
          <p:cNvPicPr>
            <a:picLocks noChangeAspect="1" noChangeArrowheads="1"/>
          </p:cNvPicPr>
          <p:nvPr>
            <p:custDataLst>
              <p:tags r:id="rId13"/>
            </p:custDataLst>
          </p:nvPr>
        </p:nvPicPr>
        <p:blipFill>
          <a:blip r:embed="rId30" cstate="print"/>
          <a:srcRect l="37117" t="23705" r="35725" b="13594"/>
          <a:stretch>
            <a:fillRect/>
          </a:stretch>
        </p:blipFill>
        <p:spPr bwMode="auto">
          <a:xfrm rot="5400000">
            <a:off x="261201" y="5853031"/>
            <a:ext cx="571221" cy="994768"/>
          </a:xfrm>
          <a:prstGeom prst="rect">
            <a:avLst/>
          </a:prstGeom>
          <a:noFill/>
        </p:spPr>
      </p:pic>
      <p:grpSp>
        <p:nvGrpSpPr>
          <p:cNvPr id="4" name="Group 34"/>
          <p:cNvGrpSpPr/>
          <p:nvPr>
            <p:custDataLst>
              <p:tags r:id="rId14"/>
            </p:custDataLst>
          </p:nvPr>
        </p:nvGrpSpPr>
        <p:grpSpPr>
          <a:xfrm>
            <a:off x="2259778" y="5066269"/>
            <a:ext cx="964510" cy="1705232"/>
            <a:chOff x="2865271" y="5152768"/>
            <a:chExt cx="964510" cy="1705232"/>
          </a:xfrm>
        </p:grpSpPr>
        <p:pic>
          <p:nvPicPr>
            <p:cNvPr id="77832" name="Picture 8" descr="http://www.arthursclipart.org/silhouettes/people/MAN1.gif"/>
            <p:cNvPicPr>
              <a:picLocks noChangeAspect="1" noChangeArrowheads="1"/>
            </p:cNvPicPr>
            <p:nvPr>
              <p:custDataLst>
                <p:tags r:id="rId20"/>
              </p:custDataLst>
            </p:nvPr>
          </p:nvPicPr>
          <p:blipFill>
            <a:blip r:embed="rId35" cstate="print">
              <a:lum contrast="40000"/>
            </a:blip>
            <a:srcRect/>
            <a:stretch>
              <a:fillRect/>
            </a:stretch>
          </p:blipFill>
          <p:spPr bwMode="auto">
            <a:xfrm>
              <a:off x="2865271" y="5152768"/>
              <a:ext cx="964510" cy="1705232"/>
            </a:xfrm>
            <a:prstGeom prst="rect">
              <a:avLst/>
            </a:prstGeom>
            <a:noFill/>
          </p:spPr>
        </p:pic>
        <p:pic>
          <p:nvPicPr>
            <p:cNvPr id="29" name="Picture 28" descr="http://www.latestbuy.com/img/product-images/gidc-350b.jpg"/>
            <p:cNvPicPr>
              <a:picLocks noChangeAspect="1" noChangeArrowheads="1"/>
            </p:cNvPicPr>
            <p:nvPr>
              <p:custDataLst>
                <p:tags r:id="rId21"/>
              </p:custDataLst>
            </p:nvPr>
          </p:nvPicPr>
          <p:blipFill>
            <a:blip r:embed="rId36" cstate="print"/>
            <a:srcRect/>
            <a:stretch>
              <a:fillRect/>
            </a:stretch>
          </p:blipFill>
          <p:spPr bwMode="auto">
            <a:xfrm>
              <a:off x="2941849" y="6141308"/>
              <a:ext cx="111812" cy="111812"/>
            </a:xfrm>
            <a:prstGeom prst="rect">
              <a:avLst/>
            </a:prstGeom>
            <a:noFill/>
          </p:spPr>
        </p:pic>
        <p:pic>
          <p:nvPicPr>
            <p:cNvPr id="30" name="Picture 28" descr="http://www.latestbuy.com/img/product-images/gidc-350b.jpg"/>
            <p:cNvPicPr>
              <a:picLocks noChangeAspect="1" noChangeArrowheads="1"/>
            </p:cNvPicPr>
            <p:nvPr>
              <p:custDataLst>
                <p:tags r:id="rId22"/>
              </p:custDataLst>
            </p:nvPr>
          </p:nvPicPr>
          <p:blipFill>
            <a:blip r:embed="rId37" cstate="print"/>
            <a:srcRect/>
            <a:stretch>
              <a:fillRect/>
            </a:stretch>
          </p:blipFill>
          <p:spPr bwMode="auto">
            <a:xfrm>
              <a:off x="3571107" y="5715298"/>
              <a:ext cx="195950" cy="195950"/>
            </a:xfrm>
            <a:prstGeom prst="rect">
              <a:avLst/>
            </a:prstGeom>
            <a:noFill/>
          </p:spPr>
        </p:pic>
      </p:grpSp>
      <p:grpSp>
        <p:nvGrpSpPr>
          <p:cNvPr id="5" name="Group 33"/>
          <p:cNvGrpSpPr/>
          <p:nvPr>
            <p:custDataLst>
              <p:tags r:id="rId15"/>
            </p:custDataLst>
          </p:nvPr>
        </p:nvGrpSpPr>
        <p:grpSpPr>
          <a:xfrm>
            <a:off x="3707026" y="3569347"/>
            <a:ext cx="778475" cy="792630"/>
            <a:chOff x="3793525" y="3421063"/>
            <a:chExt cx="778475" cy="792630"/>
          </a:xfrm>
        </p:grpSpPr>
        <p:pic>
          <p:nvPicPr>
            <p:cNvPr id="77846" name="Picture 22" descr="Vector silhouette of clothing and shoes"/>
            <p:cNvPicPr>
              <a:picLocks noChangeAspect="1" noChangeArrowheads="1"/>
            </p:cNvPicPr>
            <p:nvPr>
              <p:custDataLst>
                <p:tags r:id="rId17"/>
              </p:custDataLst>
            </p:nvPr>
          </p:nvPicPr>
          <p:blipFill>
            <a:blip r:embed="rId38" cstate="print"/>
            <a:srcRect l="12308" t="28682" r="74524" b="45880"/>
            <a:stretch>
              <a:fillRect/>
            </a:stretch>
          </p:blipFill>
          <p:spPr bwMode="auto">
            <a:xfrm>
              <a:off x="3793525" y="3421063"/>
              <a:ext cx="778475" cy="792630"/>
            </a:xfrm>
            <a:prstGeom prst="rect">
              <a:avLst/>
            </a:prstGeom>
            <a:noFill/>
          </p:spPr>
        </p:pic>
        <p:pic>
          <p:nvPicPr>
            <p:cNvPr id="31" name="Picture 28" descr="http://www.latestbuy.com/img/product-images/gidc-350b.jpg"/>
            <p:cNvPicPr>
              <a:picLocks noChangeAspect="1" noChangeArrowheads="1"/>
            </p:cNvPicPr>
            <p:nvPr>
              <p:custDataLst>
                <p:tags r:id="rId18"/>
              </p:custDataLst>
            </p:nvPr>
          </p:nvPicPr>
          <p:blipFill>
            <a:blip r:embed="rId37" cstate="print"/>
            <a:srcRect/>
            <a:stretch>
              <a:fillRect/>
            </a:stretch>
          </p:blipFill>
          <p:spPr bwMode="auto">
            <a:xfrm>
              <a:off x="4029244" y="3694671"/>
              <a:ext cx="194190" cy="194190"/>
            </a:xfrm>
            <a:prstGeom prst="rect">
              <a:avLst/>
            </a:prstGeom>
            <a:noFill/>
          </p:spPr>
        </p:pic>
        <p:pic>
          <p:nvPicPr>
            <p:cNvPr id="32" name="Picture 28" descr="http://www.latestbuy.com/img/product-images/gidc-350b.jpg"/>
            <p:cNvPicPr>
              <a:picLocks noChangeAspect="1" noChangeArrowheads="1"/>
            </p:cNvPicPr>
            <p:nvPr>
              <p:custDataLst>
                <p:tags r:id="rId19"/>
              </p:custDataLst>
            </p:nvPr>
          </p:nvPicPr>
          <p:blipFill>
            <a:blip r:embed="rId39" cstate="print"/>
            <a:srcRect/>
            <a:stretch>
              <a:fillRect/>
            </a:stretch>
          </p:blipFill>
          <p:spPr bwMode="auto">
            <a:xfrm>
              <a:off x="4150388" y="3904733"/>
              <a:ext cx="210667" cy="210667"/>
            </a:xfrm>
            <a:prstGeom prst="rect">
              <a:avLst/>
            </a:prstGeom>
            <a:noFill/>
          </p:spPr>
        </p:pic>
      </p:grpSp>
      <p:pic>
        <p:nvPicPr>
          <p:cNvPr id="33" name="Picture 28" descr="http://www.latestbuy.com/img/product-images/gidc-350b.jpg"/>
          <p:cNvPicPr>
            <a:picLocks noChangeAspect="1" noChangeArrowheads="1"/>
          </p:cNvPicPr>
          <p:nvPr>
            <p:custDataLst>
              <p:tags r:id="rId16"/>
            </p:custDataLst>
          </p:nvPr>
        </p:nvPicPr>
        <p:blipFill>
          <a:blip r:embed="rId40" cstate="print"/>
          <a:srcRect/>
          <a:stretch>
            <a:fillRect/>
          </a:stretch>
        </p:blipFill>
        <p:spPr bwMode="auto">
          <a:xfrm>
            <a:off x="2669059" y="3879079"/>
            <a:ext cx="228084" cy="228084"/>
          </a:xfrm>
          <a:prstGeom prst="rect">
            <a:avLst/>
          </a:prstGeom>
          <a:noFill/>
        </p:spPr>
      </p:pic>
      <p:sp>
        <p:nvSpPr>
          <p:cNvPr id="37" name="Right Arrow 36"/>
          <p:cNvSpPr/>
          <p:nvPr/>
        </p:nvSpPr>
        <p:spPr>
          <a:xfrm>
            <a:off x="3348681" y="5696462"/>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1746422" y="2055338"/>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1738183" y="3851186"/>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1742262" y="5696453"/>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Arrow 51"/>
          <p:cNvSpPr/>
          <p:nvPr/>
        </p:nvSpPr>
        <p:spPr>
          <a:xfrm>
            <a:off x="3344521" y="2047020"/>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3348640" y="3855260"/>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0" y="318628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25" y="494920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5020962" y="3315763"/>
            <a:ext cx="2273644" cy="15404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solidFill>
                <a:latin typeface="Verdana" pitchFamily="34" charset="0"/>
              </a:rPr>
              <a:t>Man comes in contact with radioactive material when it splashes on his clothing.  He removes the clothing &amp; showers.  </a:t>
            </a:r>
          </a:p>
          <a:p>
            <a:r>
              <a:rPr lang="en-US" sz="1200" dirty="0">
                <a:solidFill>
                  <a:schemeClr val="tx1"/>
                </a:solidFill>
                <a:latin typeface="Verdana" pitchFamily="34" charset="0"/>
              </a:rPr>
              <a:t>Is he contaminated?</a:t>
            </a:r>
          </a:p>
        </p:txBody>
      </p:sp>
      <p:sp>
        <p:nvSpPr>
          <p:cNvPr id="62" name="Rectangle 61"/>
          <p:cNvSpPr/>
          <p:nvPr/>
        </p:nvSpPr>
        <p:spPr>
          <a:xfrm>
            <a:off x="5012721" y="5111643"/>
            <a:ext cx="2273644" cy="15980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700"/>
              </a:lnSpc>
            </a:pPr>
            <a:r>
              <a:rPr lang="en-US" sz="1200" dirty="0">
                <a:solidFill>
                  <a:schemeClr val="tx1"/>
                </a:solidFill>
                <a:latin typeface="Verdana" pitchFamily="34" charset="0"/>
              </a:rPr>
              <a:t>Man accidentally wipes his mouth with his hand after radioactive material splashed on it. He leaves scene with some of the material on his coat.</a:t>
            </a:r>
          </a:p>
          <a:p>
            <a:pPr>
              <a:lnSpc>
                <a:spcPts val="1700"/>
              </a:lnSpc>
            </a:pPr>
            <a:r>
              <a:rPr lang="en-US" sz="1200" dirty="0">
                <a:solidFill>
                  <a:schemeClr val="tx1"/>
                </a:solidFill>
                <a:latin typeface="Verdana" pitchFamily="34" charset="0"/>
              </a:rPr>
              <a:t>Is he contaminated?</a:t>
            </a:r>
          </a:p>
        </p:txBody>
      </p:sp>
      <p:sp>
        <p:nvSpPr>
          <p:cNvPr id="63" name="Right Arrow 62"/>
          <p:cNvSpPr/>
          <p:nvPr/>
        </p:nvSpPr>
        <p:spPr>
          <a:xfrm>
            <a:off x="4633785" y="5680049"/>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ight Arrow 63"/>
          <p:cNvSpPr/>
          <p:nvPr/>
        </p:nvSpPr>
        <p:spPr>
          <a:xfrm>
            <a:off x="4633766" y="3855332"/>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a:off x="7381136" y="3871805"/>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ight Arrow 65"/>
          <p:cNvSpPr/>
          <p:nvPr/>
        </p:nvSpPr>
        <p:spPr>
          <a:xfrm>
            <a:off x="7389813" y="2059480"/>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7377011" y="5659445"/>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a:hlinkClick r:id="rId41" action="ppaction://hlinksldjump"/>
          </p:cNvPr>
          <p:cNvSpPr/>
          <p:nvPr/>
        </p:nvSpPr>
        <p:spPr>
          <a:xfrm>
            <a:off x="7801230" y="2302488"/>
            <a:ext cx="1198605" cy="395416"/>
          </a:xfrm>
          <a:prstGeom prst="roundRect">
            <a:avLst/>
          </a:prstGeom>
          <a:solidFill>
            <a:srgbClr val="90AE30"/>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rPr>
              <a:t>NO</a:t>
            </a:r>
          </a:p>
        </p:txBody>
      </p:sp>
      <p:sp>
        <p:nvSpPr>
          <p:cNvPr id="68" name="Rounded Rectangle 67">
            <a:hlinkClick r:id="rId42" action="ppaction://hlinksldjump"/>
          </p:cNvPr>
          <p:cNvSpPr/>
          <p:nvPr/>
        </p:nvSpPr>
        <p:spPr>
          <a:xfrm>
            <a:off x="7797114" y="1791735"/>
            <a:ext cx="1198605" cy="395416"/>
          </a:xfrm>
          <a:prstGeom prst="roundRect">
            <a:avLst/>
          </a:prstGeom>
          <a:solidFill>
            <a:srgbClr val="FFF200"/>
          </a:solidFill>
          <a:ln>
            <a:solidFill>
              <a:srgbClr val="FFF2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rPr>
              <a:t>YES</a:t>
            </a:r>
          </a:p>
        </p:txBody>
      </p:sp>
      <p:sp>
        <p:nvSpPr>
          <p:cNvPr id="71" name="Rounded Rectangle 70">
            <a:hlinkClick r:id="rId43" action="ppaction://hlinksldjump"/>
          </p:cNvPr>
          <p:cNvSpPr/>
          <p:nvPr/>
        </p:nvSpPr>
        <p:spPr>
          <a:xfrm>
            <a:off x="7805346" y="4110726"/>
            <a:ext cx="1198605" cy="395416"/>
          </a:xfrm>
          <a:prstGeom prst="roundRect">
            <a:avLst/>
          </a:prstGeom>
          <a:solidFill>
            <a:srgbClr val="90AE30"/>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rPr>
              <a:t>NO</a:t>
            </a:r>
          </a:p>
        </p:txBody>
      </p:sp>
      <p:sp>
        <p:nvSpPr>
          <p:cNvPr id="72" name="Rounded Rectangle 71">
            <a:hlinkClick r:id="rId44" action="ppaction://hlinksldjump"/>
          </p:cNvPr>
          <p:cNvSpPr/>
          <p:nvPr/>
        </p:nvSpPr>
        <p:spPr>
          <a:xfrm>
            <a:off x="7801230" y="3599973"/>
            <a:ext cx="1198605" cy="395416"/>
          </a:xfrm>
          <a:prstGeom prst="roundRect">
            <a:avLst/>
          </a:prstGeom>
          <a:solidFill>
            <a:srgbClr val="FFF200"/>
          </a:solidFill>
          <a:ln>
            <a:solidFill>
              <a:srgbClr val="FFF2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rPr>
              <a:t>YES</a:t>
            </a:r>
          </a:p>
        </p:txBody>
      </p:sp>
      <p:sp>
        <p:nvSpPr>
          <p:cNvPr id="73" name="Rounded Rectangle 72">
            <a:hlinkClick r:id="rId45" action="ppaction://hlinksldjump"/>
          </p:cNvPr>
          <p:cNvSpPr/>
          <p:nvPr/>
        </p:nvSpPr>
        <p:spPr>
          <a:xfrm>
            <a:off x="7797105" y="5894250"/>
            <a:ext cx="1198605" cy="395416"/>
          </a:xfrm>
          <a:prstGeom prst="roundRect">
            <a:avLst/>
          </a:prstGeom>
          <a:solidFill>
            <a:srgbClr val="90AE30"/>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rPr>
              <a:t>NO</a:t>
            </a:r>
          </a:p>
        </p:txBody>
      </p:sp>
      <p:sp>
        <p:nvSpPr>
          <p:cNvPr id="74" name="Rounded Rectangle 73">
            <a:hlinkClick r:id="rId46" action="ppaction://hlinksldjump"/>
          </p:cNvPr>
          <p:cNvSpPr/>
          <p:nvPr/>
        </p:nvSpPr>
        <p:spPr>
          <a:xfrm>
            <a:off x="7792989" y="5383497"/>
            <a:ext cx="1198605" cy="395416"/>
          </a:xfrm>
          <a:prstGeom prst="roundRect">
            <a:avLst/>
          </a:prstGeom>
          <a:solidFill>
            <a:srgbClr val="FFF200"/>
          </a:solidFill>
          <a:ln>
            <a:solidFill>
              <a:srgbClr val="FFF2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rPr>
              <a:t>YES</a:t>
            </a:r>
          </a:p>
        </p:txBody>
      </p:sp>
    </p:spTree>
    <p:custDataLst>
      <p:tags r:id="rId1"/>
    </p:custDataLst>
    <p:extLst>
      <p:ext uri="{BB962C8B-B14F-4D97-AF65-F5344CB8AC3E}">
        <p14:creationId xmlns:p14="http://schemas.microsoft.com/office/powerpoint/2010/main" val="1786373964"/>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custDataLst>
              <p:tags r:id="rId2"/>
            </p:custDataLst>
          </p:nvPr>
        </p:nvGrpSpPr>
        <p:grpSpPr>
          <a:xfrm>
            <a:off x="5029200" y="2211859"/>
            <a:ext cx="4114800" cy="4695578"/>
            <a:chOff x="6290450" y="3933395"/>
            <a:chExt cx="2703217" cy="2830009"/>
          </a:xfrm>
        </p:grpSpPr>
        <p:sp>
          <p:nvSpPr>
            <p:cNvPr id="6" name="Rectangle 5"/>
            <p:cNvSpPr/>
            <p:nvPr/>
          </p:nvSpPr>
          <p:spPr>
            <a:xfrm>
              <a:off x="7230347" y="3999263"/>
              <a:ext cx="1752261" cy="244677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custDataLst>
                <p:tags r:id="rId8"/>
              </p:custDataLst>
            </p:nvPr>
          </p:nvSpPr>
          <p:spPr>
            <a:xfrm>
              <a:off x="6837781" y="6377108"/>
              <a:ext cx="2154809" cy="386296"/>
            </a:xfrm>
            <a:prstGeom prst="rect">
              <a:avLst/>
            </a:prstGeom>
            <a:solidFill>
              <a:schemeClr val="bg1">
                <a:lumMod val="65000"/>
              </a:schemeClr>
            </a:solidFill>
            <a:ln>
              <a:solidFill>
                <a:schemeClr val="bg1">
                  <a:lumMod val="65000"/>
                </a:schemeClr>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9"/>
              </p:custDataLst>
            </p:nvPr>
          </p:nvSpPr>
          <p:spPr>
            <a:xfrm>
              <a:off x="6604571" y="4055978"/>
              <a:ext cx="905469" cy="2570729"/>
            </a:xfrm>
            <a:prstGeom prst="rect">
              <a:avLst/>
            </a:prstGeom>
            <a:solidFill>
              <a:schemeClr val="bg1">
                <a:lumMod val="65000"/>
              </a:schemeClr>
            </a:solidFill>
            <a:ln>
              <a:solidFill>
                <a:schemeClr val="bg1">
                  <a:lumMod val="6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http://www.photos-public-domain.com/wp-content/uploads/2012/02/cinder-block-close-up-texture.jpg"/>
            <p:cNvPicPr>
              <a:picLocks noChangeAspect="1" noChangeArrowheads="1"/>
            </p:cNvPicPr>
            <p:nvPr>
              <p:custDataLst>
                <p:tags r:id="rId10"/>
              </p:custDataLst>
            </p:nvPr>
          </p:nvPicPr>
          <p:blipFill>
            <a:blip r:embed="rId16" cstate="print"/>
            <a:srcRect l="62051"/>
            <a:stretch>
              <a:fillRect/>
            </a:stretch>
          </p:blipFill>
          <p:spPr bwMode="auto">
            <a:xfrm>
              <a:off x="6290450" y="3933395"/>
              <a:ext cx="563593" cy="2787145"/>
            </a:xfrm>
            <a:prstGeom prst="rect">
              <a:avLst/>
            </a:prstGeom>
            <a:noFill/>
          </p:spPr>
        </p:pic>
        <p:pic>
          <p:nvPicPr>
            <p:cNvPr id="10" name="Picture 6" descr="http://www.photos-public-domain.com/wp-content/uploads/2012/02/cinder-block-close-up-texture.jpg"/>
            <p:cNvPicPr>
              <a:picLocks noChangeAspect="1" noChangeArrowheads="1"/>
            </p:cNvPicPr>
            <p:nvPr>
              <p:custDataLst>
                <p:tags r:id="rId11"/>
              </p:custDataLst>
            </p:nvPr>
          </p:nvPicPr>
          <p:blipFill>
            <a:blip r:embed="rId17" cstate="print"/>
            <a:srcRect b="78963"/>
            <a:stretch>
              <a:fillRect/>
            </a:stretch>
          </p:blipFill>
          <p:spPr bwMode="auto">
            <a:xfrm>
              <a:off x="6842923" y="3934031"/>
              <a:ext cx="2150744" cy="320051"/>
            </a:xfrm>
            <a:prstGeom prst="rect">
              <a:avLst/>
            </a:prstGeom>
            <a:noFill/>
          </p:spPr>
        </p:pic>
        <p:cxnSp>
          <p:nvCxnSpPr>
            <p:cNvPr id="11" name="Straight Connector 10"/>
            <p:cNvCxnSpPr/>
            <p:nvPr/>
          </p:nvCxnSpPr>
          <p:spPr>
            <a:xfrm>
              <a:off x="8126569" y="6436835"/>
              <a:ext cx="767128" cy="1"/>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2922" y="6447169"/>
              <a:ext cx="168687" cy="1"/>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19725" y="6445800"/>
              <a:ext cx="88360" cy="1369"/>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man.jpg"/>
            <p:cNvPicPr>
              <a:picLocks noChangeAspect="1"/>
            </p:cNvPicPr>
            <p:nvPr>
              <p:custDataLst>
                <p:tags r:id="rId12"/>
              </p:custDataLst>
            </p:nvPr>
          </p:nvPicPr>
          <p:blipFill>
            <a:blip r:embed="rId18" cstate="print">
              <a:lum contrast="-17000"/>
            </a:blip>
            <a:srcRect t="84625"/>
            <a:stretch>
              <a:fillRect/>
            </a:stretch>
          </p:blipFill>
          <p:spPr>
            <a:xfrm>
              <a:off x="7689190" y="6461000"/>
              <a:ext cx="561719" cy="261844"/>
            </a:xfrm>
            <a:prstGeom prst="rect">
              <a:avLst/>
            </a:prstGeom>
          </p:spPr>
        </p:pic>
        <p:pic>
          <p:nvPicPr>
            <p:cNvPr id="15" name="Picture 14" descr="man.jpg"/>
            <p:cNvPicPr>
              <a:picLocks noChangeAspect="1"/>
            </p:cNvPicPr>
            <p:nvPr>
              <p:custDataLst>
                <p:tags r:id="rId13"/>
              </p:custDataLst>
            </p:nvPr>
          </p:nvPicPr>
          <p:blipFill>
            <a:blip r:embed="rId18" cstate="print">
              <a:lum contrast="-10000"/>
            </a:blip>
            <a:stretch>
              <a:fillRect/>
            </a:stretch>
          </p:blipFill>
          <p:spPr>
            <a:xfrm>
              <a:off x="7687183" y="5139869"/>
              <a:ext cx="561719" cy="1580669"/>
            </a:xfrm>
            <a:prstGeom prst="rect">
              <a:avLst/>
            </a:prstGeom>
          </p:spPr>
        </p:pic>
      </p:grpSp>
      <p:sp>
        <p:nvSpPr>
          <p:cNvPr id="19" name="Rectangle 18"/>
          <p:cNvSpPr/>
          <p:nvPr/>
        </p:nvSpPr>
        <p:spPr>
          <a:xfrm>
            <a:off x="0" y="0"/>
            <a:ext cx="9144000" cy="963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Exposure Control Techniques</a:t>
            </a:r>
          </a:p>
          <a:p>
            <a:pPr algn="ctr">
              <a:lnSpc>
                <a:spcPts val="1800"/>
              </a:lnSpc>
            </a:pPr>
            <a:r>
              <a:rPr lang="en-US" sz="1400" dirty="0">
                <a:solidFill>
                  <a:schemeClr val="bg1"/>
                </a:solidFill>
                <a:latin typeface="Verdana" pitchFamily="34" charset="0"/>
              </a:rPr>
              <a:t>There are three important </a:t>
            </a:r>
            <a:r>
              <a:rPr lang="en-US" sz="1400" b="1" dirty="0">
                <a:solidFill>
                  <a:schemeClr val="bg1"/>
                </a:solidFill>
                <a:latin typeface="Verdana" pitchFamily="34" charset="0"/>
              </a:rPr>
              <a:t>factors</a:t>
            </a:r>
            <a:r>
              <a:rPr lang="en-US" sz="1400" dirty="0">
                <a:solidFill>
                  <a:schemeClr val="bg1"/>
                </a:solidFill>
                <a:latin typeface="Verdana" pitchFamily="34" charset="0"/>
              </a:rPr>
              <a:t> that protect you from the effects of radiation:</a:t>
            </a:r>
          </a:p>
          <a:p>
            <a:pPr algn="ctr">
              <a:lnSpc>
                <a:spcPts val="1800"/>
              </a:lnSpc>
            </a:pPr>
            <a:r>
              <a:rPr lang="en-US" sz="1400" b="1" cap="small" dirty="0">
                <a:solidFill>
                  <a:schemeClr val="bg1"/>
                </a:solidFill>
                <a:latin typeface="Verdana" pitchFamily="34" charset="0"/>
              </a:rPr>
              <a:t>Time, Distance and Shielding</a:t>
            </a:r>
          </a:p>
        </p:txBody>
      </p:sp>
      <p:pic>
        <p:nvPicPr>
          <p:cNvPr id="4" name="Picture 14" descr="Analog Clock 11019"/>
          <p:cNvPicPr>
            <a:picLocks noChangeAspect="1" noChangeArrowheads="1"/>
          </p:cNvPicPr>
          <p:nvPr>
            <p:custDataLst>
              <p:tags r:id="rId3"/>
            </p:custDataLst>
          </p:nvPr>
        </p:nvPicPr>
        <p:blipFill>
          <a:blip r:embed="rId19" cstate="print"/>
          <a:srcRect l="37668" t="40843" r="44488" b="35173"/>
          <a:stretch>
            <a:fillRect/>
          </a:stretch>
        </p:blipFill>
        <p:spPr bwMode="auto">
          <a:xfrm>
            <a:off x="8069596" y="3470500"/>
            <a:ext cx="716056" cy="7218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grpSp>
        <p:nvGrpSpPr>
          <p:cNvPr id="3" name="Group 31"/>
          <p:cNvGrpSpPr/>
          <p:nvPr>
            <p:custDataLst>
              <p:tags r:id="rId4"/>
            </p:custDataLst>
          </p:nvPr>
        </p:nvGrpSpPr>
        <p:grpSpPr>
          <a:xfrm>
            <a:off x="3941805" y="2211861"/>
            <a:ext cx="1103208" cy="4633801"/>
            <a:chOff x="1408670" y="2641903"/>
            <a:chExt cx="1103208" cy="4154319"/>
          </a:xfrm>
        </p:grpSpPr>
        <p:pic>
          <p:nvPicPr>
            <p:cNvPr id="36866" name="Picture 2" descr="http://www.deviantart.com/download/114597279/Soil_and_Grass_by_FoxSilver.png"/>
            <p:cNvPicPr>
              <a:picLocks noChangeAspect="1" noChangeArrowheads="1"/>
            </p:cNvPicPr>
            <p:nvPr>
              <p:custDataLst>
                <p:tags r:id="rId6"/>
              </p:custDataLst>
            </p:nvPr>
          </p:nvPicPr>
          <p:blipFill>
            <a:blip r:embed="rId20" cstate="print">
              <a:lum contrast="10000"/>
            </a:blip>
            <a:srcRect l="83540" b="9814"/>
            <a:stretch>
              <a:fillRect/>
            </a:stretch>
          </p:blipFill>
          <p:spPr bwMode="auto">
            <a:xfrm>
              <a:off x="1408670" y="3033726"/>
              <a:ext cx="1099068" cy="3762496"/>
            </a:xfrm>
            <a:prstGeom prst="rect">
              <a:avLst/>
            </a:prstGeom>
            <a:noFill/>
          </p:spPr>
        </p:pic>
        <p:pic>
          <p:nvPicPr>
            <p:cNvPr id="30" name="Picture 2" descr="http://www.deviantart.com/download/114597279/Soil_and_Grass_by_FoxSilver.png"/>
            <p:cNvPicPr>
              <a:picLocks noChangeAspect="1" noChangeArrowheads="1"/>
            </p:cNvPicPr>
            <p:nvPr>
              <p:custDataLst>
                <p:tags r:id="rId7"/>
              </p:custDataLst>
            </p:nvPr>
          </p:nvPicPr>
          <p:blipFill>
            <a:blip r:embed="rId20" cstate="print">
              <a:lum bright="-2000"/>
            </a:blip>
            <a:srcRect l="83478" t="1804" b="90222"/>
            <a:stretch>
              <a:fillRect/>
            </a:stretch>
          </p:blipFill>
          <p:spPr bwMode="auto">
            <a:xfrm>
              <a:off x="1408670" y="2641903"/>
              <a:ext cx="1103208" cy="410225"/>
            </a:xfrm>
            <a:prstGeom prst="rect">
              <a:avLst/>
            </a:prstGeom>
            <a:noFill/>
          </p:spPr>
        </p:pic>
      </p:grpSp>
      <p:sp>
        <p:nvSpPr>
          <p:cNvPr id="33" name="Rectangle 32"/>
          <p:cNvSpPr/>
          <p:nvPr/>
        </p:nvSpPr>
        <p:spPr>
          <a:xfrm>
            <a:off x="-3" y="990600"/>
            <a:ext cx="3966521" cy="2011680"/>
          </a:xfrm>
          <a:prstGeom prst="rect">
            <a:avLst/>
          </a:prstGeom>
          <a:solidFill>
            <a:srgbClr val="A6CE39"/>
          </a:solidFill>
          <a:ln>
            <a:solidFill>
              <a:srgbClr val="A6CE3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700" b="1" dirty="0">
              <a:solidFill>
                <a:schemeClr val="tx1"/>
              </a:solidFill>
              <a:latin typeface="Verdana" pitchFamily="34" charset="0"/>
            </a:endParaRPr>
          </a:p>
          <a:p>
            <a:pPr algn="ctr"/>
            <a:r>
              <a:rPr lang="en-US" b="1" dirty="0">
                <a:solidFill>
                  <a:schemeClr val="tx1"/>
                </a:solidFill>
                <a:latin typeface="Verdana" pitchFamily="34" charset="0"/>
              </a:rPr>
              <a:t>Time</a:t>
            </a:r>
            <a:r>
              <a:rPr lang="en-US" dirty="0">
                <a:solidFill>
                  <a:schemeClr val="tx1"/>
                </a:solidFill>
                <a:latin typeface="Verdana" pitchFamily="34" charset="0"/>
              </a:rPr>
              <a:t> </a:t>
            </a:r>
            <a:r>
              <a:rPr lang="en-US" sz="1100" dirty="0">
                <a:solidFill>
                  <a:schemeClr val="tx1"/>
                </a:solidFill>
                <a:latin typeface="Verdana" pitchFamily="34" charset="0"/>
              </a:rPr>
              <a:t> </a:t>
            </a:r>
          </a:p>
          <a:p>
            <a:pPr indent="171450">
              <a:lnSpc>
                <a:spcPts val="1600"/>
              </a:lnSpc>
              <a:buFont typeface="Arial" pitchFamily="34" charset="0"/>
              <a:buChar char="•"/>
            </a:pPr>
            <a:endParaRPr lang="en-US" sz="1400" dirty="0">
              <a:solidFill>
                <a:schemeClr val="tx1"/>
              </a:solidFill>
              <a:latin typeface="Verdana" pitchFamily="34" charset="0"/>
            </a:endParaRPr>
          </a:p>
          <a:p>
            <a:pPr indent="171450">
              <a:lnSpc>
                <a:spcPts val="1600"/>
              </a:lnSpc>
              <a:buFont typeface="Arial" pitchFamily="34" charset="0"/>
              <a:buChar char="•"/>
            </a:pPr>
            <a:r>
              <a:rPr lang="en-US" sz="1600" dirty="0">
                <a:solidFill>
                  <a:schemeClr val="tx1"/>
                </a:solidFill>
                <a:latin typeface="Verdana" pitchFamily="34" charset="0"/>
              </a:rPr>
              <a:t>Less time = less exposure </a:t>
            </a:r>
          </a:p>
          <a:p>
            <a:pPr indent="171450" defTabSz="171450">
              <a:lnSpc>
                <a:spcPts val="1600"/>
              </a:lnSpc>
              <a:buFont typeface="Arial" pitchFamily="34" charset="0"/>
              <a:buChar char="•"/>
            </a:pPr>
            <a:endParaRPr lang="en-US" sz="1600" dirty="0">
              <a:solidFill>
                <a:schemeClr val="tx1"/>
              </a:solidFill>
              <a:latin typeface="Verdana" pitchFamily="34" charset="0"/>
            </a:endParaRPr>
          </a:p>
          <a:p>
            <a:pPr indent="171450" defTabSz="171450">
              <a:lnSpc>
                <a:spcPts val="1600"/>
              </a:lnSpc>
              <a:buFont typeface="Arial" pitchFamily="34" charset="0"/>
              <a:buChar char="•"/>
            </a:pPr>
            <a:r>
              <a:rPr lang="en-US" sz="1600" dirty="0">
                <a:solidFill>
                  <a:schemeClr val="tx1"/>
                </a:solidFill>
                <a:latin typeface="Verdana" pitchFamily="34" charset="0"/>
              </a:rPr>
              <a:t>Radiation levels naturally decrease </a:t>
            </a:r>
          </a:p>
          <a:p>
            <a:pPr indent="171450" defTabSz="171450">
              <a:lnSpc>
                <a:spcPts val="1600"/>
              </a:lnSpc>
            </a:pPr>
            <a:r>
              <a:rPr lang="en-US" sz="1600" dirty="0">
                <a:solidFill>
                  <a:schemeClr val="tx1"/>
                </a:solidFill>
                <a:latin typeface="Verdana" pitchFamily="34" charset="0"/>
              </a:rPr>
              <a:t>due to radioactive decay</a:t>
            </a:r>
          </a:p>
        </p:txBody>
      </p:sp>
      <p:sp>
        <p:nvSpPr>
          <p:cNvPr id="34" name="Rectangle 33"/>
          <p:cNvSpPr/>
          <p:nvPr/>
        </p:nvSpPr>
        <p:spPr>
          <a:xfrm>
            <a:off x="-3" y="4876800"/>
            <a:ext cx="3966521" cy="1981200"/>
          </a:xfrm>
          <a:prstGeom prst="rect">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latin typeface="Verdana" pitchFamily="34" charset="0"/>
              </a:rPr>
              <a:t>Shielding</a:t>
            </a:r>
          </a:p>
          <a:p>
            <a:pPr indent="171450">
              <a:lnSpc>
                <a:spcPts val="1700"/>
              </a:lnSpc>
              <a:buFont typeface="Arial" pitchFamily="34" charset="0"/>
              <a:buChar char="•"/>
            </a:pPr>
            <a:r>
              <a:rPr lang="en-US" sz="1200" dirty="0">
                <a:latin typeface="Verdana" pitchFamily="34" charset="0"/>
              </a:rPr>
              <a:t>More shielding material = less exposure </a:t>
            </a:r>
          </a:p>
          <a:p>
            <a:pPr indent="171450" defTabSz="171450">
              <a:lnSpc>
                <a:spcPts val="1700"/>
              </a:lnSpc>
              <a:buFont typeface="Arial" pitchFamily="34" charset="0"/>
              <a:buChar char="•"/>
            </a:pPr>
            <a:r>
              <a:rPr lang="en-US" sz="1200" dirty="0">
                <a:latin typeface="Verdana" pitchFamily="34" charset="0"/>
              </a:rPr>
              <a:t>Intensity of radiation reduced by absorption </a:t>
            </a:r>
            <a:r>
              <a:rPr lang="en-US" sz="1200" dirty="0">
                <a:solidFill>
                  <a:srgbClr val="FF00FF"/>
                </a:solidFill>
                <a:latin typeface="Verdana" pitchFamily="34" charset="0"/>
              </a:rPr>
              <a:t>	</a:t>
            </a:r>
            <a:r>
              <a:rPr lang="en-US" sz="1200" dirty="0">
                <a:latin typeface="Verdana" pitchFamily="34" charset="0"/>
              </a:rPr>
              <a:t>and scattering  </a:t>
            </a:r>
          </a:p>
          <a:p>
            <a:pPr indent="171450" defTabSz="171450">
              <a:lnSpc>
                <a:spcPts val="1700"/>
              </a:lnSpc>
              <a:buFont typeface="Arial" pitchFamily="34" charset="0"/>
              <a:buChar char="•"/>
            </a:pPr>
            <a:r>
              <a:rPr lang="en-US" sz="1200" dirty="0">
                <a:latin typeface="Verdana" pitchFamily="34" charset="0"/>
              </a:rPr>
              <a:t>Gamma is shielded by dense material, such as </a:t>
            </a:r>
            <a:r>
              <a:rPr lang="en-US" sz="1200" dirty="0">
                <a:solidFill>
                  <a:srgbClr val="FF00FF"/>
                </a:solidFill>
                <a:latin typeface="Verdana" pitchFamily="34" charset="0"/>
              </a:rPr>
              <a:t>	</a:t>
            </a:r>
            <a:r>
              <a:rPr lang="en-US" sz="1200" dirty="0">
                <a:latin typeface="Verdana" pitchFamily="34" charset="0"/>
              </a:rPr>
              <a:t>lead</a:t>
            </a:r>
          </a:p>
          <a:p>
            <a:pPr indent="171450">
              <a:lnSpc>
                <a:spcPts val="1700"/>
              </a:lnSpc>
              <a:buFont typeface="Arial" pitchFamily="34" charset="0"/>
              <a:buChar char="•"/>
            </a:pPr>
            <a:r>
              <a:rPr lang="en-US" sz="1200" dirty="0">
                <a:latin typeface="Verdana" pitchFamily="34" charset="0"/>
              </a:rPr>
              <a:t>Beta is shielded by wood or plastic  </a:t>
            </a:r>
          </a:p>
          <a:p>
            <a:pPr indent="171450">
              <a:lnSpc>
                <a:spcPts val="1700"/>
              </a:lnSpc>
              <a:buFont typeface="Arial" pitchFamily="34" charset="0"/>
              <a:buChar char="•"/>
            </a:pPr>
            <a:r>
              <a:rPr lang="en-US" sz="1200" dirty="0">
                <a:latin typeface="Verdana" pitchFamily="34" charset="0"/>
              </a:rPr>
              <a:t>Alpha is shielded by almost any material</a:t>
            </a:r>
          </a:p>
        </p:txBody>
      </p:sp>
      <p:sp>
        <p:nvSpPr>
          <p:cNvPr id="35" name="Rectangle 34"/>
          <p:cNvSpPr/>
          <p:nvPr/>
        </p:nvSpPr>
        <p:spPr>
          <a:xfrm>
            <a:off x="-3" y="2895600"/>
            <a:ext cx="3966521" cy="1981200"/>
          </a:xfrm>
          <a:prstGeom prst="rect">
            <a:avLst/>
          </a:prstGeom>
          <a:solidFill>
            <a:srgbClr val="FFF200"/>
          </a:solidFill>
          <a:ln>
            <a:solidFill>
              <a:srgbClr val="FFFF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1" dirty="0">
              <a:solidFill>
                <a:schemeClr val="tx1"/>
              </a:solidFill>
              <a:latin typeface="Verdana" pitchFamily="34" charset="0"/>
            </a:endParaRPr>
          </a:p>
          <a:p>
            <a:pPr algn="ctr"/>
            <a:r>
              <a:rPr lang="en-US" b="1" dirty="0">
                <a:solidFill>
                  <a:schemeClr val="tx1"/>
                </a:solidFill>
                <a:latin typeface="Verdana" pitchFamily="34" charset="0"/>
              </a:rPr>
              <a:t>Distance</a:t>
            </a:r>
            <a:r>
              <a:rPr lang="en-US" sz="1400" dirty="0">
                <a:solidFill>
                  <a:schemeClr val="tx1"/>
                </a:solidFill>
                <a:latin typeface="Verdana" pitchFamily="34" charset="0"/>
              </a:rPr>
              <a:t> </a:t>
            </a:r>
            <a:r>
              <a:rPr lang="en-US" sz="1200" dirty="0">
                <a:solidFill>
                  <a:schemeClr val="tx1"/>
                </a:solidFill>
                <a:latin typeface="Verdana" pitchFamily="34" charset="0"/>
              </a:rPr>
              <a:t> </a:t>
            </a:r>
          </a:p>
          <a:p>
            <a:pPr indent="171450">
              <a:lnSpc>
                <a:spcPts val="1550"/>
              </a:lnSpc>
              <a:buFont typeface="Arial" pitchFamily="34" charset="0"/>
              <a:buChar char="•"/>
            </a:pPr>
            <a:endParaRPr lang="en-US" sz="1400" dirty="0">
              <a:solidFill>
                <a:schemeClr val="tx1"/>
              </a:solidFill>
              <a:latin typeface="Verdana" pitchFamily="34" charset="0"/>
            </a:endParaRPr>
          </a:p>
          <a:p>
            <a:pPr indent="171450">
              <a:lnSpc>
                <a:spcPts val="1550"/>
              </a:lnSpc>
              <a:buFont typeface="Arial" pitchFamily="34" charset="0"/>
              <a:buChar char="•"/>
            </a:pPr>
            <a:r>
              <a:rPr lang="en-US" sz="1600" dirty="0">
                <a:solidFill>
                  <a:schemeClr val="tx1"/>
                </a:solidFill>
                <a:latin typeface="Verdana" pitchFamily="34" charset="0"/>
              </a:rPr>
              <a:t>More distance = less exposure </a:t>
            </a:r>
          </a:p>
          <a:p>
            <a:pPr indent="171450" defTabSz="171450">
              <a:lnSpc>
                <a:spcPts val="1550"/>
              </a:lnSpc>
              <a:buFont typeface="Arial" pitchFamily="34" charset="0"/>
              <a:buChar char="•"/>
            </a:pPr>
            <a:endParaRPr lang="en-US" sz="1600" dirty="0">
              <a:solidFill>
                <a:schemeClr val="tx1"/>
              </a:solidFill>
              <a:latin typeface="Verdana" pitchFamily="34" charset="0"/>
            </a:endParaRPr>
          </a:p>
          <a:p>
            <a:pPr indent="171450" defTabSz="171450">
              <a:lnSpc>
                <a:spcPts val="1550"/>
              </a:lnSpc>
              <a:buFont typeface="Arial" pitchFamily="34" charset="0"/>
              <a:buChar char="•"/>
            </a:pPr>
            <a:r>
              <a:rPr lang="en-US" sz="1600" dirty="0">
                <a:solidFill>
                  <a:schemeClr val="tx1"/>
                </a:solidFill>
                <a:latin typeface="Verdana" pitchFamily="34" charset="0"/>
              </a:rPr>
              <a:t>Intensity of radiation field </a:t>
            </a:r>
            <a:r>
              <a:rPr lang="en-US" sz="1600" dirty="0">
                <a:solidFill>
                  <a:srgbClr val="FF00FF"/>
                </a:solidFill>
                <a:latin typeface="Verdana" pitchFamily="34" charset="0"/>
              </a:rPr>
              <a:t>	</a:t>
            </a:r>
            <a:r>
              <a:rPr lang="en-US" sz="1600" dirty="0">
                <a:solidFill>
                  <a:schemeClr val="tx1"/>
                </a:solidFill>
                <a:latin typeface="Verdana" pitchFamily="34" charset="0"/>
              </a:rPr>
              <a:t>decreases exponentially as</a:t>
            </a:r>
          </a:p>
          <a:p>
            <a:pPr indent="171450" defTabSz="171450">
              <a:lnSpc>
                <a:spcPts val="1550"/>
              </a:lnSpc>
            </a:pPr>
            <a:r>
              <a:rPr lang="en-US" sz="1600" dirty="0">
                <a:solidFill>
                  <a:schemeClr val="tx1"/>
                </a:solidFill>
                <a:latin typeface="Verdana" pitchFamily="34" charset="0"/>
              </a:rPr>
              <a:t>distance increases </a:t>
            </a:r>
          </a:p>
        </p:txBody>
      </p:sp>
      <p:cxnSp>
        <p:nvCxnSpPr>
          <p:cNvPr id="37" name="Straight Arrow Connector 36"/>
          <p:cNvCxnSpPr>
            <a:stCxn id="52" idx="2"/>
          </p:cNvCxnSpPr>
          <p:nvPr/>
        </p:nvCxnSpPr>
        <p:spPr>
          <a:xfrm>
            <a:off x="8354459" y="1398430"/>
            <a:ext cx="11065" cy="19996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054363" y="1136822"/>
            <a:ext cx="1616148" cy="430887"/>
          </a:xfrm>
          <a:prstGeom prst="rect">
            <a:avLst/>
          </a:prstGeom>
          <a:noFill/>
          <a:ln>
            <a:solidFill>
              <a:schemeClr val="tx1"/>
            </a:solidFill>
          </a:ln>
        </p:spPr>
        <p:txBody>
          <a:bodyPr wrap="none" rtlCol="0">
            <a:spAutoFit/>
          </a:bodyPr>
          <a:lstStyle/>
          <a:p>
            <a:r>
              <a:rPr lang="en-US" sz="1100" b="1" dirty="0">
                <a:latin typeface="Verdana" pitchFamily="34" charset="0"/>
              </a:rPr>
              <a:t>Distance from </a:t>
            </a:r>
          </a:p>
          <a:p>
            <a:pPr algn="ctr"/>
            <a:r>
              <a:rPr lang="en-US" sz="1100" b="1" dirty="0">
                <a:latin typeface="Verdana" pitchFamily="34" charset="0"/>
              </a:rPr>
              <a:t>radiation source</a:t>
            </a:r>
          </a:p>
        </p:txBody>
      </p:sp>
      <p:sp>
        <p:nvSpPr>
          <p:cNvPr id="52" name="TextBox 51"/>
          <p:cNvSpPr txBox="1"/>
          <p:nvPr/>
        </p:nvSpPr>
        <p:spPr>
          <a:xfrm>
            <a:off x="8068964" y="1136820"/>
            <a:ext cx="570990" cy="261610"/>
          </a:xfrm>
          <a:prstGeom prst="rect">
            <a:avLst/>
          </a:prstGeom>
          <a:noFill/>
          <a:ln>
            <a:solidFill>
              <a:schemeClr val="tx1"/>
            </a:solidFill>
          </a:ln>
        </p:spPr>
        <p:txBody>
          <a:bodyPr wrap="none" rtlCol="0">
            <a:spAutoFit/>
          </a:bodyPr>
          <a:lstStyle/>
          <a:p>
            <a:r>
              <a:rPr lang="en-US" sz="1100" b="1" dirty="0">
                <a:latin typeface="Verdana" pitchFamily="34" charset="0"/>
              </a:rPr>
              <a:t>Time</a:t>
            </a:r>
            <a:endParaRPr lang="en-US" sz="1400" b="1" dirty="0">
              <a:latin typeface="Verdana" pitchFamily="34" charset="0"/>
            </a:endParaRPr>
          </a:p>
        </p:txBody>
      </p:sp>
      <p:sp>
        <p:nvSpPr>
          <p:cNvPr id="53" name="TextBox 52"/>
          <p:cNvSpPr txBox="1"/>
          <p:nvPr/>
        </p:nvSpPr>
        <p:spPr>
          <a:xfrm>
            <a:off x="6287485" y="1136821"/>
            <a:ext cx="923651" cy="261610"/>
          </a:xfrm>
          <a:prstGeom prst="rect">
            <a:avLst/>
          </a:prstGeom>
          <a:noFill/>
          <a:ln>
            <a:solidFill>
              <a:schemeClr val="tx1"/>
            </a:solidFill>
          </a:ln>
        </p:spPr>
        <p:txBody>
          <a:bodyPr wrap="none" rtlCol="0">
            <a:spAutoFit/>
          </a:bodyPr>
          <a:lstStyle/>
          <a:p>
            <a:r>
              <a:rPr lang="en-US" sz="1100" b="1" dirty="0">
                <a:latin typeface="Verdana" pitchFamily="34" charset="0"/>
              </a:rPr>
              <a:t>Shielding</a:t>
            </a:r>
            <a:endParaRPr lang="en-US" sz="1400" b="1" dirty="0">
              <a:latin typeface="Verdana" pitchFamily="34" charset="0"/>
            </a:endParaRPr>
          </a:p>
        </p:txBody>
      </p:sp>
      <p:cxnSp>
        <p:nvCxnSpPr>
          <p:cNvPr id="58" name="Straight Arrow Connector 57"/>
          <p:cNvCxnSpPr>
            <a:stCxn id="53" idx="2"/>
          </p:cNvCxnSpPr>
          <p:nvPr/>
        </p:nvCxnSpPr>
        <p:spPr>
          <a:xfrm flipH="1">
            <a:off x="6141305" y="1398431"/>
            <a:ext cx="608006" cy="9246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1"/>
          <p:cNvPicPr>
            <a:picLocks noChangeAspect="1" noChangeArrowheads="1"/>
          </p:cNvPicPr>
          <p:nvPr>
            <p:custDataLst>
              <p:tags r:id="rId5"/>
            </p:custDataLst>
          </p:nvPr>
        </p:nvPicPr>
        <p:blipFill>
          <a:blip r:embed="rId21" cstate="print"/>
          <a:srcRect/>
          <a:stretch>
            <a:fillRect/>
          </a:stretch>
        </p:blipFill>
        <p:spPr bwMode="auto">
          <a:xfrm>
            <a:off x="4054519" y="1832151"/>
            <a:ext cx="858671" cy="747285"/>
          </a:xfrm>
          <a:prstGeom prst="rect">
            <a:avLst/>
          </a:prstGeom>
          <a:noFill/>
          <a:ln w="9525">
            <a:noFill/>
            <a:miter lim="800000"/>
            <a:headEnd/>
            <a:tailEnd/>
          </a:ln>
        </p:spPr>
      </p:pic>
      <p:cxnSp>
        <p:nvCxnSpPr>
          <p:cNvPr id="44" name="Straight Arrow Connector 43"/>
          <p:cNvCxnSpPr>
            <a:stCxn id="51" idx="2"/>
          </p:cNvCxnSpPr>
          <p:nvPr/>
        </p:nvCxnSpPr>
        <p:spPr>
          <a:xfrm>
            <a:off x="4862437" y="1567709"/>
            <a:ext cx="2378622" cy="30413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752939812"/>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2" end="2"/>
                                            </p:txEl>
                                          </p:spTgt>
                                        </p:tgtEl>
                                        <p:attrNameLst>
                                          <p:attrName>style.visibility</p:attrName>
                                        </p:attrNameLst>
                                      </p:cBhvr>
                                      <p:to>
                                        <p:strVal val="visible"/>
                                      </p:to>
                                    </p:set>
                                    <p:animEffect transition="in" filter="fade">
                                      <p:cBhvr>
                                        <p:cTn id="7" dur="2000"/>
                                        <p:tgtEl>
                                          <p:spTgt spid="3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3" end="3"/>
                                            </p:txEl>
                                          </p:spTgt>
                                        </p:tgtEl>
                                        <p:attrNameLst>
                                          <p:attrName>style.visibility</p:attrName>
                                        </p:attrNameLst>
                                      </p:cBhvr>
                                      <p:to>
                                        <p:strVal val="visible"/>
                                      </p:to>
                                    </p:set>
                                    <p:animEffect transition="in" filter="fade">
                                      <p:cBhvr>
                                        <p:cTn id="12" dur="2000"/>
                                        <p:tgtEl>
                                          <p:spTgt spid="3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4" end="4"/>
                                            </p:txEl>
                                          </p:spTgt>
                                        </p:tgtEl>
                                        <p:attrNameLst>
                                          <p:attrName>style.visibility</p:attrName>
                                        </p:attrNameLst>
                                      </p:cBhvr>
                                      <p:to>
                                        <p:strVal val="visible"/>
                                      </p:to>
                                    </p:set>
                                    <p:animEffect transition="in" filter="fade">
                                      <p:cBhvr>
                                        <p:cTn id="17" dur="2000"/>
                                        <p:tgtEl>
                                          <p:spTgt spid="3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5" end="5"/>
                                            </p:txEl>
                                          </p:spTgt>
                                        </p:tgtEl>
                                        <p:attrNameLst>
                                          <p:attrName>style.visibility</p:attrName>
                                        </p:attrNameLst>
                                      </p:cBhvr>
                                      <p:to>
                                        <p:strVal val="visible"/>
                                      </p:to>
                                    </p:set>
                                    <p:animEffect transition="in" filter="fade">
                                      <p:cBhvr>
                                        <p:cTn id="22" dur="2000"/>
                                        <p:tgtEl>
                                          <p:spTgt spid="3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9144000" cy="96382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Rate of Exposure Considerations</a:t>
            </a:r>
          </a:p>
        </p:txBody>
      </p:sp>
      <p:sp>
        <p:nvSpPr>
          <p:cNvPr id="51" name="TextBox 50"/>
          <p:cNvSpPr txBox="1"/>
          <p:nvPr/>
        </p:nvSpPr>
        <p:spPr>
          <a:xfrm>
            <a:off x="4054363" y="1136822"/>
            <a:ext cx="1553630" cy="430887"/>
          </a:xfrm>
          <a:prstGeom prst="rect">
            <a:avLst/>
          </a:prstGeom>
          <a:noFill/>
          <a:ln>
            <a:solidFill>
              <a:schemeClr val="tx1"/>
            </a:solidFill>
          </a:ln>
        </p:spPr>
        <p:txBody>
          <a:bodyPr wrap="none" rtlCol="0">
            <a:spAutoFit/>
          </a:bodyPr>
          <a:lstStyle/>
          <a:p>
            <a:r>
              <a:rPr lang="en-US" sz="1100" b="1" strike="sngStrike" dirty="0">
                <a:latin typeface="Verdana" pitchFamily="34" charset="0"/>
              </a:rPr>
              <a:t>Distance from </a:t>
            </a:r>
          </a:p>
          <a:p>
            <a:pPr algn="ctr"/>
            <a:r>
              <a:rPr lang="en-US" sz="1100" b="1" strike="sngStrike" dirty="0">
                <a:latin typeface="Verdana" pitchFamily="34" charset="0"/>
              </a:rPr>
              <a:t>radiation source</a:t>
            </a:r>
          </a:p>
        </p:txBody>
      </p:sp>
      <p:sp>
        <p:nvSpPr>
          <p:cNvPr id="52" name="TextBox 51"/>
          <p:cNvSpPr txBox="1"/>
          <p:nvPr/>
        </p:nvSpPr>
        <p:spPr>
          <a:xfrm>
            <a:off x="8068964" y="1136820"/>
            <a:ext cx="570990" cy="261610"/>
          </a:xfrm>
          <a:prstGeom prst="rect">
            <a:avLst/>
          </a:prstGeom>
          <a:noFill/>
          <a:ln>
            <a:solidFill>
              <a:schemeClr val="tx1"/>
            </a:solidFill>
          </a:ln>
        </p:spPr>
        <p:txBody>
          <a:bodyPr wrap="none" rtlCol="0">
            <a:spAutoFit/>
          </a:bodyPr>
          <a:lstStyle/>
          <a:p>
            <a:r>
              <a:rPr lang="en-US" sz="1100" b="1" strike="sngStrike" dirty="0">
                <a:latin typeface="Verdana" pitchFamily="34" charset="0"/>
              </a:rPr>
              <a:t>Time</a:t>
            </a:r>
            <a:endParaRPr lang="en-US" sz="1400" b="1" strike="sngStrike" dirty="0">
              <a:latin typeface="Verdana" pitchFamily="34" charset="0"/>
            </a:endParaRPr>
          </a:p>
        </p:txBody>
      </p:sp>
      <p:sp>
        <p:nvSpPr>
          <p:cNvPr id="53" name="TextBox 52"/>
          <p:cNvSpPr txBox="1"/>
          <p:nvPr/>
        </p:nvSpPr>
        <p:spPr>
          <a:xfrm>
            <a:off x="6287485" y="1136821"/>
            <a:ext cx="923651" cy="261610"/>
          </a:xfrm>
          <a:prstGeom prst="rect">
            <a:avLst/>
          </a:prstGeom>
          <a:noFill/>
          <a:ln>
            <a:solidFill>
              <a:schemeClr val="tx1"/>
            </a:solidFill>
          </a:ln>
        </p:spPr>
        <p:txBody>
          <a:bodyPr wrap="none" rtlCol="0">
            <a:spAutoFit/>
          </a:bodyPr>
          <a:lstStyle/>
          <a:p>
            <a:r>
              <a:rPr lang="en-US" sz="1100" b="1" strike="sngStrike" dirty="0">
                <a:latin typeface="Verdana" pitchFamily="34" charset="0"/>
              </a:rPr>
              <a:t>Shielding</a:t>
            </a:r>
            <a:endParaRPr lang="en-US" sz="1400" b="1" strike="sngStrike" dirty="0">
              <a:latin typeface="Verdana"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878737091"/>
              </p:ext>
            </p:extLst>
          </p:nvPr>
        </p:nvGraphicFramePr>
        <p:xfrm>
          <a:off x="152401" y="4495800"/>
          <a:ext cx="8686799" cy="1630680"/>
        </p:xfrm>
        <a:graphic>
          <a:graphicData uri="http://schemas.openxmlformats.org/drawingml/2006/table">
            <a:tbl>
              <a:tblPr firstRow="1" bandRow="1">
                <a:tableStyleId>{2D5ABB26-0587-4C30-8999-92F81FD0307C}</a:tableStyleId>
              </a:tblPr>
              <a:tblGrid>
                <a:gridCol w="922492">
                  <a:extLst>
                    <a:ext uri="{9D8B030D-6E8A-4147-A177-3AD203B41FA5}">
                      <a16:colId xmlns:a16="http://schemas.microsoft.com/office/drawing/2014/main" val="20000"/>
                    </a:ext>
                  </a:extLst>
                </a:gridCol>
                <a:gridCol w="922492">
                  <a:extLst>
                    <a:ext uri="{9D8B030D-6E8A-4147-A177-3AD203B41FA5}">
                      <a16:colId xmlns:a16="http://schemas.microsoft.com/office/drawing/2014/main" val="20001"/>
                    </a:ext>
                  </a:extLst>
                </a:gridCol>
                <a:gridCol w="922492">
                  <a:extLst>
                    <a:ext uri="{9D8B030D-6E8A-4147-A177-3AD203B41FA5}">
                      <a16:colId xmlns:a16="http://schemas.microsoft.com/office/drawing/2014/main" val="20002"/>
                    </a:ext>
                  </a:extLst>
                </a:gridCol>
                <a:gridCol w="1076240">
                  <a:extLst>
                    <a:ext uri="{9D8B030D-6E8A-4147-A177-3AD203B41FA5}">
                      <a16:colId xmlns:a16="http://schemas.microsoft.com/office/drawing/2014/main" val="20003"/>
                    </a:ext>
                  </a:extLst>
                </a:gridCol>
                <a:gridCol w="1076240">
                  <a:extLst>
                    <a:ext uri="{9D8B030D-6E8A-4147-A177-3AD203B41FA5}">
                      <a16:colId xmlns:a16="http://schemas.microsoft.com/office/drawing/2014/main" val="20004"/>
                    </a:ext>
                  </a:extLst>
                </a:gridCol>
                <a:gridCol w="999367">
                  <a:extLst>
                    <a:ext uri="{9D8B030D-6E8A-4147-A177-3AD203B41FA5}">
                      <a16:colId xmlns:a16="http://schemas.microsoft.com/office/drawing/2014/main" val="20005"/>
                    </a:ext>
                  </a:extLst>
                </a:gridCol>
                <a:gridCol w="1383738">
                  <a:extLst>
                    <a:ext uri="{9D8B030D-6E8A-4147-A177-3AD203B41FA5}">
                      <a16:colId xmlns:a16="http://schemas.microsoft.com/office/drawing/2014/main" val="20006"/>
                    </a:ext>
                  </a:extLst>
                </a:gridCol>
                <a:gridCol w="1383738">
                  <a:extLst>
                    <a:ext uri="{9D8B030D-6E8A-4147-A177-3AD203B41FA5}">
                      <a16:colId xmlns:a16="http://schemas.microsoft.com/office/drawing/2014/main" val="20007"/>
                    </a:ext>
                  </a:extLst>
                </a:gridCol>
              </a:tblGrid>
              <a:tr h="370840">
                <a:tc>
                  <a:txBody>
                    <a:bodyPr/>
                    <a:lstStyle/>
                    <a:p>
                      <a:r>
                        <a:rPr lang="en-US" sz="2400" b="1" dirty="0"/>
                        <a:t>&lt; 1</a:t>
                      </a:r>
                    </a:p>
                  </a:txBody>
                  <a:tcPr/>
                </a:tc>
                <a:tc>
                  <a:txBody>
                    <a:bodyPr/>
                    <a:lstStyle/>
                    <a:p>
                      <a:r>
                        <a:rPr lang="en-US" sz="2400" b="1" dirty="0"/>
                        <a:t>4-15</a:t>
                      </a:r>
                    </a:p>
                  </a:txBody>
                  <a:tcPr/>
                </a:tc>
                <a:tc>
                  <a:txBody>
                    <a:bodyPr/>
                    <a:lstStyle/>
                    <a:p>
                      <a:r>
                        <a:rPr lang="en-US" sz="2400" b="1" dirty="0"/>
                        <a:t>10</a:t>
                      </a:r>
                    </a:p>
                  </a:txBody>
                  <a:tcPr/>
                </a:tc>
                <a:tc>
                  <a:txBody>
                    <a:bodyPr/>
                    <a:lstStyle/>
                    <a:p>
                      <a:r>
                        <a:rPr lang="en-US" sz="2400" b="1" dirty="0"/>
                        <a:t>24</a:t>
                      </a:r>
                    </a:p>
                  </a:txBody>
                  <a:tcPr/>
                </a:tc>
                <a:tc>
                  <a:txBody>
                    <a:bodyPr/>
                    <a:lstStyle/>
                    <a:p>
                      <a:r>
                        <a:rPr lang="en-US" sz="2400" b="1" dirty="0"/>
                        <a:t>50</a:t>
                      </a:r>
                    </a:p>
                  </a:txBody>
                  <a:tcPr/>
                </a:tc>
                <a:tc>
                  <a:txBody>
                    <a:bodyPr/>
                    <a:lstStyle/>
                    <a:p>
                      <a:r>
                        <a:rPr lang="en-US" sz="2400" b="1" dirty="0"/>
                        <a:t>70</a:t>
                      </a:r>
                    </a:p>
                  </a:txBody>
                  <a:tcPr/>
                </a:tc>
                <a:tc>
                  <a:txBody>
                    <a:bodyPr/>
                    <a:lstStyle/>
                    <a:p>
                      <a:r>
                        <a:rPr lang="en-US" sz="2400" b="1" dirty="0"/>
                        <a:t>200</a:t>
                      </a:r>
                    </a:p>
                  </a:txBody>
                  <a:tcPr/>
                </a:tc>
                <a:tc>
                  <a:txBody>
                    <a:bodyPr/>
                    <a:lstStyle/>
                    <a:p>
                      <a:r>
                        <a:rPr lang="en-US" sz="2400" b="1" dirty="0"/>
                        <a:t>620</a:t>
                      </a:r>
                      <a:endParaRPr lang="en-US" sz="2400" b="1" strike="sngStrike" dirty="0"/>
                    </a:p>
                  </a:txBody>
                  <a:tcPr/>
                </a:tc>
                <a:extLst>
                  <a:ext uri="{0D108BD9-81ED-4DB2-BD59-A6C34878D82A}">
                    <a16:rowId xmlns:a16="http://schemas.microsoft.com/office/drawing/2014/main" val="10000"/>
                  </a:ext>
                </a:extLst>
              </a:tr>
              <a:tr h="370840">
                <a:tc>
                  <a:txBody>
                    <a:bodyPr/>
                    <a:lstStyle/>
                    <a:p>
                      <a:r>
                        <a:rPr lang="en-US" sz="900" dirty="0"/>
                        <a:t>Living near</a:t>
                      </a:r>
                      <a:r>
                        <a:rPr lang="en-US" sz="900" baseline="0" dirty="0"/>
                        <a:t> a normally functioning nuclear power plant (annual)</a:t>
                      </a:r>
                      <a:r>
                        <a:rPr lang="en-US" sz="900" baseline="30000" dirty="0"/>
                        <a:t>1</a:t>
                      </a:r>
                    </a:p>
                  </a:txBody>
                  <a:tcPr/>
                </a:tc>
                <a:tc>
                  <a:txBody>
                    <a:bodyPr/>
                    <a:lstStyle/>
                    <a:p>
                      <a:r>
                        <a:rPr lang="en-US" sz="900" dirty="0"/>
                        <a:t>Dental</a:t>
                      </a:r>
                      <a:r>
                        <a:rPr lang="en-US" sz="900" baseline="0" dirty="0"/>
                        <a:t> x-ray</a:t>
                      </a:r>
                    </a:p>
                    <a:p>
                      <a:r>
                        <a:rPr lang="en-US" sz="900" baseline="0" dirty="0"/>
                        <a:t>(single event)</a:t>
                      </a:r>
                      <a:r>
                        <a:rPr lang="en-US" sz="900" baseline="30000" dirty="0"/>
                        <a:t>2</a:t>
                      </a:r>
                    </a:p>
                  </a:txBody>
                  <a:tcPr/>
                </a:tc>
                <a:tc>
                  <a:txBody>
                    <a:bodyPr/>
                    <a:lstStyle/>
                    <a:p>
                      <a:r>
                        <a:rPr lang="en-US" sz="900" dirty="0"/>
                        <a:t>Chest x-ray</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aseline="0" dirty="0"/>
                        <a:t>(single event)</a:t>
                      </a:r>
                      <a:r>
                        <a:rPr lang="en-US" sz="900" baseline="30000" dirty="0"/>
                        <a:t>2</a:t>
                      </a:r>
                    </a:p>
                    <a:p>
                      <a:endParaRPr lang="en-US" sz="900" dirty="0"/>
                    </a:p>
                  </a:txBody>
                  <a:tcPr/>
                </a:tc>
                <a:tc>
                  <a:txBody>
                    <a:bodyPr/>
                    <a:lstStyle/>
                    <a:p>
                      <a:r>
                        <a:rPr lang="en-US" sz="900" dirty="0"/>
                        <a:t>Exposure to cosmic radiation</a:t>
                      </a:r>
                      <a:r>
                        <a:rPr lang="en-US" sz="900" baseline="0" dirty="0"/>
                        <a:t> living at sea level (annual)</a:t>
                      </a:r>
                      <a:r>
                        <a:rPr lang="en-US" sz="900" baseline="30000" dirty="0"/>
                        <a:t>1</a:t>
                      </a:r>
                      <a:endParaRPr lang="en-US" sz="900" dirty="0"/>
                    </a:p>
                  </a:txBody>
                  <a:tcPr/>
                </a:tc>
                <a:tc>
                  <a:txBody>
                    <a:bodyPr/>
                    <a:lstStyle/>
                    <a:p>
                      <a:r>
                        <a:rPr lang="en-US" sz="900" dirty="0"/>
                        <a:t>Exposure to cosmic</a:t>
                      </a:r>
                      <a:r>
                        <a:rPr lang="en-US" sz="900" baseline="0" dirty="0"/>
                        <a:t> radiation living in Denver (annual)</a:t>
                      </a:r>
                      <a:r>
                        <a:rPr lang="en-US" sz="900" baseline="30000" dirty="0"/>
                        <a:t>1</a:t>
                      </a:r>
                      <a:endParaRPr lang="en-US" sz="9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Mammogram</a:t>
                      </a:r>
                      <a:r>
                        <a:rPr lang="en-US" sz="900" baseline="0" dirty="0"/>
                        <a:t> (single event)</a:t>
                      </a:r>
                      <a:r>
                        <a:rPr lang="en-US" sz="900" baseline="30000" dirty="0"/>
                        <a:t>2</a:t>
                      </a:r>
                    </a:p>
                    <a:p>
                      <a:endParaRPr lang="en-US" sz="900" dirty="0"/>
                    </a:p>
                  </a:txBody>
                  <a:tcPr/>
                </a:tc>
                <a:tc>
                  <a:txBody>
                    <a:bodyPr/>
                    <a:lstStyle/>
                    <a:p>
                      <a:r>
                        <a:rPr lang="en-US" sz="900" dirty="0"/>
                        <a:t>Radon in average home </a:t>
                      </a:r>
                      <a:r>
                        <a:rPr lang="en-US" sz="900" baseline="0" dirty="0"/>
                        <a:t>(annual)</a:t>
                      </a:r>
                      <a:r>
                        <a:rPr lang="en-US" sz="900" baseline="30000" dirty="0"/>
                        <a:t>1</a:t>
                      </a:r>
                      <a:endParaRPr lang="en-US" sz="900" dirty="0"/>
                    </a:p>
                  </a:txBody>
                  <a:tcPr/>
                </a:tc>
                <a:tc>
                  <a:txBody>
                    <a:bodyPr/>
                    <a:lstStyle/>
                    <a:p>
                      <a:r>
                        <a:rPr lang="en-US" sz="900" dirty="0"/>
                        <a:t>One year of exposure to natural radiation (from</a:t>
                      </a:r>
                      <a:r>
                        <a:rPr lang="en-US" sz="900" baseline="0" dirty="0"/>
                        <a:t> soil, cosmic rays, etc.)</a:t>
                      </a:r>
                      <a:r>
                        <a:rPr lang="en-US" sz="900" baseline="30000" dirty="0"/>
                        <a:t>2</a:t>
                      </a:r>
                    </a:p>
                  </a:txBody>
                  <a:tcPr/>
                </a:tc>
                <a:extLst>
                  <a:ext uri="{0D108BD9-81ED-4DB2-BD59-A6C34878D82A}">
                    <a16:rowId xmlns:a16="http://schemas.microsoft.com/office/drawing/2014/main" val="10001"/>
                  </a:ext>
                </a:extLst>
              </a:tr>
              <a:tr h="37084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gridSpan="3">
                  <a:txBody>
                    <a:bodyPr/>
                    <a:lstStyle/>
                    <a:p>
                      <a:r>
                        <a:rPr lang="en-US" sz="1000" baseline="30000" dirty="0"/>
                        <a:t>1</a:t>
                      </a:r>
                      <a:r>
                        <a:rPr lang="en-US" sz="1000" dirty="0"/>
                        <a:t> </a:t>
                      </a:r>
                      <a:r>
                        <a:rPr lang="en-US" sz="1000" dirty="0">
                          <a:hlinkClick r:id="rId4"/>
                        </a:rPr>
                        <a:t>www.epa.gov/rpdweb00/understand/perspective.html</a:t>
                      </a:r>
                      <a:endParaRPr lang="en-US" sz="1000" dirty="0"/>
                    </a:p>
                    <a:p>
                      <a:r>
                        <a:rPr lang="en-US" sz="1000" baseline="30000" dirty="0"/>
                        <a:t>2</a:t>
                      </a:r>
                      <a:r>
                        <a:rPr lang="en-US" sz="1000" baseline="0" dirty="0"/>
                        <a:t> </a:t>
                      </a:r>
                      <a:r>
                        <a:rPr lang="en-US" sz="1000" baseline="0" dirty="0">
                          <a:hlinkClick r:id="rId5"/>
                        </a:rPr>
                        <a:t>www.bt.cdc.gov/radiation/pdf/measurement.pdf</a:t>
                      </a:r>
                      <a:r>
                        <a:rPr lang="en-US" sz="1000" baseline="0" dirty="0"/>
                        <a:t> </a:t>
                      </a:r>
                      <a:endParaRPr lang="en-US" sz="1000"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
        <p:nvSpPr>
          <p:cNvPr id="10" name="Rectangle 9"/>
          <p:cNvSpPr/>
          <p:nvPr/>
        </p:nvSpPr>
        <p:spPr>
          <a:xfrm>
            <a:off x="228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143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219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95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371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143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219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5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371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143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19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295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371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143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19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95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057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2133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209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057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057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133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209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057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133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209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971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3048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124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971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048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124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2971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048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124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2971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048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124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971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3048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124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200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200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3200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200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200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276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276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276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3276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038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038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4038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038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4038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114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114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114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4114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114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4267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4267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267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267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4267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4191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191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191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4191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191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4038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38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38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4114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4114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2672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p:cNvSpPr/>
          <p:nvPr/>
        </p:nvSpPr>
        <p:spPr>
          <a:xfrm>
            <a:off x="42672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41910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p:cNvSpPr/>
          <p:nvPr/>
        </p:nvSpPr>
        <p:spPr>
          <a:xfrm>
            <a:off x="41910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4343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4343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343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343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4343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4495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495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495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4495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495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419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419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419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419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419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4343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4343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495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4495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419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4419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5105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105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105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5105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5105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5181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181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5181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5181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5181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5334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5334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5334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5334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5334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5257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257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5257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5257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5257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5105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p:cNvSpPr/>
          <p:nvPr/>
        </p:nvSpPr>
        <p:spPr>
          <a:xfrm>
            <a:off x="5105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5181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181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53340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53340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5257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5257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5410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410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410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5410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p:cNvSpPr/>
          <p:nvPr/>
        </p:nvSpPr>
        <p:spPr>
          <a:xfrm>
            <a:off x="5410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p:cNvSpPr/>
          <p:nvPr/>
        </p:nvSpPr>
        <p:spPr>
          <a:xfrm>
            <a:off x="5562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p:cNvSpPr/>
          <p:nvPr/>
        </p:nvSpPr>
        <p:spPr>
          <a:xfrm>
            <a:off x="5562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p:cNvSpPr/>
          <p:nvPr/>
        </p:nvSpPr>
        <p:spPr>
          <a:xfrm>
            <a:off x="5562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5562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562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5486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a:off x="5486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5486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p:cNvSpPr/>
          <p:nvPr/>
        </p:nvSpPr>
        <p:spPr>
          <a:xfrm>
            <a:off x="5486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p:cNvSpPr/>
          <p:nvPr/>
        </p:nvSpPr>
        <p:spPr>
          <a:xfrm>
            <a:off x="5486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4102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4102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5562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p:cNvSpPr/>
          <p:nvPr/>
        </p:nvSpPr>
        <p:spPr>
          <a:xfrm>
            <a:off x="5562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5486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5486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p:cNvSpPr/>
          <p:nvPr/>
        </p:nvSpPr>
        <p:spPr>
          <a:xfrm>
            <a:off x="51054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51054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a:off x="5181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p:cNvSpPr/>
          <p:nvPr/>
        </p:nvSpPr>
        <p:spPr>
          <a:xfrm>
            <a:off x="51816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p:cNvSpPr/>
          <p:nvPr/>
        </p:nvSpPr>
        <p:spPr>
          <a:xfrm>
            <a:off x="53340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p:cNvSpPr/>
          <p:nvPr/>
        </p:nvSpPr>
        <p:spPr>
          <a:xfrm>
            <a:off x="53340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p:cNvSpPr/>
          <p:nvPr/>
        </p:nvSpPr>
        <p:spPr>
          <a:xfrm>
            <a:off x="52578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p:cNvSpPr/>
          <p:nvPr/>
        </p:nvSpPr>
        <p:spPr>
          <a:xfrm>
            <a:off x="52578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171"/>
          <p:cNvSpPr/>
          <p:nvPr/>
        </p:nvSpPr>
        <p:spPr>
          <a:xfrm>
            <a:off x="54102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172"/>
          <p:cNvSpPr/>
          <p:nvPr/>
        </p:nvSpPr>
        <p:spPr>
          <a:xfrm>
            <a:off x="54102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p:cNvSpPr/>
          <p:nvPr/>
        </p:nvSpPr>
        <p:spPr>
          <a:xfrm>
            <a:off x="5562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p:cNvSpPr/>
          <p:nvPr/>
        </p:nvSpPr>
        <p:spPr>
          <a:xfrm>
            <a:off x="54864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p:cNvSpPr/>
          <p:nvPr/>
        </p:nvSpPr>
        <p:spPr>
          <a:xfrm>
            <a:off x="54864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p:cNvSpPr/>
          <p:nvPr/>
        </p:nvSpPr>
        <p:spPr>
          <a:xfrm>
            <a:off x="5638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5638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p:cNvSpPr/>
          <p:nvPr/>
        </p:nvSpPr>
        <p:spPr>
          <a:xfrm>
            <a:off x="5638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5638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5638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5638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5638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p:cNvSpPr/>
          <p:nvPr/>
        </p:nvSpPr>
        <p:spPr>
          <a:xfrm>
            <a:off x="56388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60960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62484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61722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6096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p:cNvSpPr/>
          <p:nvPr/>
        </p:nvSpPr>
        <p:spPr>
          <a:xfrm>
            <a:off x="6096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a:off x="6096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6096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p:cNvSpPr/>
          <p:nvPr/>
        </p:nvSpPr>
        <p:spPr>
          <a:xfrm>
            <a:off x="6096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6172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6172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6172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6172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6172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6324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6324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6324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6324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6324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6248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6248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a:off x="6248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6248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6248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60960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60960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a:off x="61722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61722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6324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a:off x="6324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a:off x="6248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6248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a:off x="6400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a:off x="6400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6400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a:off x="6400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a:off x="6400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a:off x="6553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a:off x="6553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a:off x="6553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a:off x="6553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a:off x="6553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p:cNvSpPr/>
          <p:nvPr/>
        </p:nvSpPr>
        <p:spPr>
          <a:xfrm>
            <a:off x="6477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ectangle 226"/>
          <p:cNvSpPr/>
          <p:nvPr/>
        </p:nvSpPr>
        <p:spPr>
          <a:xfrm>
            <a:off x="6477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ectangle 227"/>
          <p:cNvSpPr/>
          <p:nvPr/>
        </p:nvSpPr>
        <p:spPr>
          <a:xfrm>
            <a:off x="6477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ectangle 228"/>
          <p:cNvSpPr/>
          <p:nvPr/>
        </p:nvSpPr>
        <p:spPr>
          <a:xfrm>
            <a:off x="6477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6477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6400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ectangle 231"/>
          <p:cNvSpPr/>
          <p:nvPr/>
        </p:nvSpPr>
        <p:spPr>
          <a:xfrm>
            <a:off x="6400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ectangle 232"/>
          <p:cNvSpPr/>
          <p:nvPr/>
        </p:nvSpPr>
        <p:spPr>
          <a:xfrm>
            <a:off x="65532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ectangle 233"/>
          <p:cNvSpPr/>
          <p:nvPr/>
        </p:nvSpPr>
        <p:spPr>
          <a:xfrm>
            <a:off x="65532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p:cNvSpPr/>
          <p:nvPr/>
        </p:nvSpPr>
        <p:spPr>
          <a:xfrm>
            <a:off x="64770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ectangle 235"/>
          <p:cNvSpPr/>
          <p:nvPr/>
        </p:nvSpPr>
        <p:spPr>
          <a:xfrm>
            <a:off x="64770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ectangle 236"/>
          <p:cNvSpPr/>
          <p:nvPr/>
        </p:nvSpPr>
        <p:spPr>
          <a:xfrm>
            <a:off x="60960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60960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61722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a:xfrm>
            <a:off x="61722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ectangle 240"/>
          <p:cNvSpPr/>
          <p:nvPr/>
        </p:nvSpPr>
        <p:spPr>
          <a:xfrm>
            <a:off x="6324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63246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62484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62484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64008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ectangle 245"/>
          <p:cNvSpPr/>
          <p:nvPr/>
        </p:nvSpPr>
        <p:spPr>
          <a:xfrm>
            <a:off x="64008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ectangle 246"/>
          <p:cNvSpPr/>
          <p:nvPr/>
        </p:nvSpPr>
        <p:spPr>
          <a:xfrm>
            <a:off x="65532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64770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64770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6629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6629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a:xfrm>
            <a:off x="6629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6629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6629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254"/>
          <p:cNvSpPr/>
          <p:nvPr/>
        </p:nvSpPr>
        <p:spPr>
          <a:xfrm>
            <a:off x="6629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Rectangle 255"/>
          <p:cNvSpPr/>
          <p:nvPr/>
        </p:nvSpPr>
        <p:spPr>
          <a:xfrm>
            <a:off x="6629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Rectangle 256"/>
          <p:cNvSpPr/>
          <p:nvPr/>
        </p:nvSpPr>
        <p:spPr>
          <a:xfrm>
            <a:off x="66294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ectangle 257"/>
          <p:cNvSpPr/>
          <p:nvPr/>
        </p:nvSpPr>
        <p:spPr>
          <a:xfrm>
            <a:off x="60960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p:cNvSpPr/>
          <p:nvPr/>
        </p:nvSpPr>
        <p:spPr>
          <a:xfrm>
            <a:off x="61722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Rectangle 259"/>
          <p:cNvSpPr/>
          <p:nvPr/>
        </p:nvSpPr>
        <p:spPr>
          <a:xfrm>
            <a:off x="63246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ectangle 260"/>
          <p:cNvSpPr/>
          <p:nvPr/>
        </p:nvSpPr>
        <p:spPr>
          <a:xfrm>
            <a:off x="62484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p:cNvSpPr/>
          <p:nvPr/>
        </p:nvSpPr>
        <p:spPr>
          <a:xfrm>
            <a:off x="64008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Rectangle 262"/>
          <p:cNvSpPr/>
          <p:nvPr/>
        </p:nvSpPr>
        <p:spPr>
          <a:xfrm>
            <a:off x="64770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a:off x="65532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264"/>
          <p:cNvSpPr/>
          <p:nvPr/>
        </p:nvSpPr>
        <p:spPr>
          <a:xfrm>
            <a:off x="66294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265"/>
          <p:cNvSpPr/>
          <p:nvPr/>
        </p:nvSpPr>
        <p:spPr>
          <a:xfrm>
            <a:off x="65532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66294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Rectangle 267"/>
          <p:cNvSpPr/>
          <p:nvPr/>
        </p:nvSpPr>
        <p:spPr>
          <a:xfrm>
            <a:off x="60960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Rectangle 268"/>
          <p:cNvSpPr/>
          <p:nvPr/>
        </p:nvSpPr>
        <p:spPr>
          <a:xfrm>
            <a:off x="61722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Rectangle 269"/>
          <p:cNvSpPr/>
          <p:nvPr/>
        </p:nvSpPr>
        <p:spPr>
          <a:xfrm>
            <a:off x="63246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62484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64008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a:xfrm>
            <a:off x="65532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ectangle 273"/>
          <p:cNvSpPr/>
          <p:nvPr/>
        </p:nvSpPr>
        <p:spPr>
          <a:xfrm>
            <a:off x="64770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60960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60960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61722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61722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Rectangle 278"/>
          <p:cNvSpPr/>
          <p:nvPr/>
        </p:nvSpPr>
        <p:spPr>
          <a:xfrm>
            <a:off x="63246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Rectangle 279"/>
          <p:cNvSpPr/>
          <p:nvPr/>
        </p:nvSpPr>
        <p:spPr>
          <a:xfrm>
            <a:off x="63246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62484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62484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64008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64008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a:xfrm>
            <a:off x="65532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64770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64770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ectangle 287"/>
          <p:cNvSpPr/>
          <p:nvPr/>
        </p:nvSpPr>
        <p:spPr>
          <a:xfrm>
            <a:off x="66294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66294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60960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61722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63246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Rectangle 292"/>
          <p:cNvSpPr/>
          <p:nvPr/>
        </p:nvSpPr>
        <p:spPr>
          <a:xfrm>
            <a:off x="62484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p:cNvSpPr/>
          <p:nvPr/>
        </p:nvSpPr>
        <p:spPr>
          <a:xfrm>
            <a:off x="64008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ectangle 294"/>
          <p:cNvSpPr/>
          <p:nvPr/>
        </p:nvSpPr>
        <p:spPr>
          <a:xfrm>
            <a:off x="64770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95"/>
          <p:cNvSpPr/>
          <p:nvPr/>
        </p:nvSpPr>
        <p:spPr>
          <a:xfrm>
            <a:off x="65532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96"/>
          <p:cNvSpPr/>
          <p:nvPr/>
        </p:nvSpPr>
        <p:spPr>
          <a:xfrm>
            <a:off x="66294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65532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ectangle 298"/>
          <p:cNvSpPr/>
          <p:nvPr/>
        </p:nvSpPr>
        <p:spPr>
          <a:xfrm>
            <a:off x="66294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ectangle 299"/>
          <p:cNvSpPr/>
          <p:nvPr/>
        </p:nvSpPr>
        <p:spPr>
          <a:xfrm>
            <a:off x="6781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300"/>
          <p:cNvSpPr/>
          <p:nvPr/>
        </p:nvSpPr>
        <p:spPr>
          <a:xfrm>
            <a:off x="6781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301"/>
          <p:cNvSpPr/>
          <p:nvPr/>
        </p:nvSpPr>
        <p:spPr>
          <a:xfrm>
            <a:off x="6781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ectangle 302"/>
          <p:cNvSpPr/>
          <p:nvPr/>
        </p:nvSpPr>
        <p:spPr>
          <a:xfrm>
            <a:off x="6781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ectangle 303"/>
          <p:cNvSpPr/>
          <p:nvPr/>
        </p:nvSpPr>
        <p:spPr>
          <a:xfrm>
            <a:off x="6781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ectangle 304"/>
          <p:cNvSpPr/>
          <p:nvPr/>
        </p:nvSpPr>
        <p:spPr>
          <a:xfrm>
            <a:off x="6705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6705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306"/>
          <p:cNvSpPr/>
          <p:nvPr/>
        </p:nvSpPr>
        <p:spPr>
          <a:xfrm>
            <a:off x="6705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6705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6705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6781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6781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6705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312"/>
          <p:cNvSpPr/>
          <p:nvPr/>
        </p:nvSpPr>
        <p:spPr>
          <a:xfrm>
            <a:off x="6705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Rectangle 313"/>
          <p:cNvSpPr/>
          <p:nvPr/>
        </p:nvSpPr>
        <p:spPr>
          <a:xfrm>
            <a:off x="6858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Rectangle 314"/>
          <p:cNvSpPr/>
          <p:nvPr/>
        </p:nvSpPr>
        <p:spPr>
          <a:xfrm>
            <a:off x="6858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a:off x="6858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a:off x="6858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a:off x="6858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a:off x="7010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a:off x="7010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a:off x="7010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ectangle 321"/>
          <p:cNvSpPr/>
          <p:nvPr/>
        </p:nvSpPr>
        <p:spPr>
          <a:xfrm>
            <a:off x="7010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322"/>
          <p:cNvSpPr/>
          <p:nvPr/>
        </p:nvSpPr>
        <p:spPr>
          <a:xfrm>
            <a:off x="7010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323"/>
          <p:cNvSpPr/>
          <p:nvPr/>
        </p:nvSpPr>
        <p:spPr>
          <a:xfrm>
            <a:off x="6934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Rectangle 324"/>
          <p:cNvSpPr/>
          <p:nvPr/>
        </p:nvSpPr>
        <p:spPr>
          <a:xfrm>
            <a:off x="6934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a:off x="6934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a:off x="6934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a:off x="6934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a:off x="68580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a:off x="68580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a:off x="7010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ectangle 331"/>
          <p:cNvSpPr/>
          <p:nvPr/>
        </p:nvSpPr>
        <p:spPr>
          <a:xfrm>
            <a:off x="7010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332"/>
          <p:cNvSpPr/>
          <p:nvPr/>
        </p:nvSpPr>
        <p:spPr>
          <a:xfrm>
            <a:off x="69342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333"/>
          <p:cNvSpPr/>
          <p:nvPr/>
        </p:nvSpPr>
        <p:spPr>
          <a:xfrm>
            <a:off x="69342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334"/>
          <p:cNvSpPr/>
          <p:nvPr/>
        </p:nvSpPr>
        <p:spPr>
          <a:xfrm>
            <a:off x="67818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ectangle 335"/>
          <p:cNvSpPr/>
          <p:nvPr/>
        </p:nvSpPr>
        <p:spPr>
          <a:xfrm>
            <a:off x="67818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ectangle 336"/>
          <p:cNvSpPr/>
          <p:nvPr/>
        </p:nvSpPr>
        <p:spPr>
          <a:xfrm>
            <a:off x="6705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ectangle 337"/>
          <p:cNvSpPr/>
          <p:nvPr/>
        </p:nvSpPr>
        <p:spPr>
          <a:xfrm>
            <a:off x="67056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ectangle 338"/>
          <p:cNvSpPr/>
          <p:nvPr/>
        </p:nvSpPr>
        <p:spPr>
          <a:xfrm>
            <a:off x="68580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ectangle 339"/>
          <p:cNvSpPr/>
          <p:nvPr/>
        </p:nvSpPr>
        <p:spPr>
          <a:xfrm>
            <a:off x="68580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ectangle 340"/>
          <p:cNvSpPr/>
          <p:nvPr/>
        </p:nvSpPr>
        <p:spPr>
          <a:xfrm>
            <a:off x="70104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ectangle 341"/>
          <p:cNvSpPr/>
          <p:nvPr/>
        </p:nvSpPr>
        <p:spPr>
          <a:xfrm>
            <a:off x="69342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Rectangle 342"/>
          <p:cNvSpPr/>
          <p:nvPr/>
        </p:nvSpPr>
        <p:spPr>
          <a:xfrm>
            <a:off x="69342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p:cNvSpPr/>
          <p:nvPr/>
        </p:nvSpPr>
        <p:spPr>
          <a:xfrm>
            <a:off x="7086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p:cNvSpPr/>
          <p:nvPr/>
        </p:nvSpPr>
        <p:spPr>
          <a:xfrm>
            <a:off x="7086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Rectangle 345"/>
          <p:cNvSpPr/>
          <p:nvPr/>
        </p:nvSpPr>
        <p:spPr>
          <a:xfrm>
            <a:off x="7086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Rectangle 346"/>
          <p:cNvSpPr/>
          <p:nvPr/>
        </p:nvSpPr>
        <p:spPr>
          <a:xfrm>
            <a:off x="7086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Rectangle 347"/>
          <p:cNvSpPr/>
          <p:nvPr/>
        </p:nvSpPr>
        <p:spPr>
          <a:xfrm>
            <a:off x="7086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Rectangle 348"/>
          <p:cNvSpPr/>
          <p:nvPr/>
        </p:nvSpPr>
        <p:spPr>
          <a:xfrm>
            <a:off x="7086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Rectangle 349"/>
          <p:cNvSpPr/>
          <p:nvPr/>
        </p:nvSpPr>
        <p:spPr>
          <a:xfrm>
            <a:off x="7086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a:off x="7086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Rectangle 351"/>
          <p:cNvSpPr/>
          <p:nvPr/>
        </p:nvSpPr>
        <p:spPr>
          <a:xfrm>
            <a:off x="67818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Rectangle 352"/>
          <p:cNvSpPr/>
          <p:nvPr/>
        </p:nvSpPr>
        <p:spPr>
          <a:xfrm>
            <a:off x="67056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Rectangle 353"/>
          <p:cNvSpPr/>
          <p:nvPr/>
        </p:nvSpPr>
        <p:spPr>
          <a:xfrm>
            <a:off x="68580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Rectangle 354"/>
          <p:cNvSpPr/>
          <p:nvPr/>
        </p:nvSpPr>
        <p:spPr>
          <a:xfrm>
            <a:off x="69342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Rectangle 355"/>
          <p:cNvSpPr/>
          <p:nvPr/>
        </p:nvSpPr>
        <p:spPr>
          <a:xfrm>
            <a:off x="70104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ectangle 356"/>
          <p:cNvSpPr/>
          <p:nvPr/>
        </p:nvSpPr>
        <p:spPr>
          <a:xfrm>
            <a:off x="70866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70104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Rectangle 358"/>
          <p:cNvSpPr/>
          <p:nvPr/>
        </p:nvSpPr>
        <p:spPr>
          <a:xfrm>
            <a:off x="70866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Rectangle 359"/>
          <p:cNvSpPr/>
          <p:nvPr/>
        </p:nvSpPr>
        <p:spPr>
          <a:xfrm>
            <a:off x="67818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Rectangle 360"/>
          <p:cNvSpPr/>
          <p:nvPr/>
        </p:nvSpPr>
        <p:spPr>
          <a:xfrm>
            <a:off x="67056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Rectangle 361"/>
          <p:cNvSpPr/>
          <p:nvPr/>
        </p:nvSpPr>
        <p:spPr>
          <a:xfrm>
            <a:off x="68580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Rectangle 362"/>
          <p:cNvSpPr/>
          <p:nvPr/>
        </p:nvSpPr>
        <p:spPr>
          <a:xfrm>
            <a:off x="70104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ectangle 363"/>
          <p:cNvSpPr/>
          <p:nvPr/>
        </p:nvSpPr>
        <p:spPr>
          <a:xfrm>
            <a:off x="69342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67818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ectangle 365"/>
          <p:cNvSpPr/>
          <p:nvPr/>
        </p:nvSpPr>
        <p:spPr>
          <a:xfrm>
            <a:off x="67818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ectangle 366"/>
          <p:cNvSpPr/>
          <p:nvPr/>
        </p:nvSpPr>
        <p:spPr>
          <a:xfrm>
            <a:off x="67056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Rectangle 367"/>
          <p:cNvSpPr/>
          <p:nvPr/>
        </p:nvSpPr>
        <p:spPr>
          <a:xfrm>
            <a:off x="67056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Rectangle 368"/>
          <p:cNvSpPr/>
          <p:nvPr/>
        </p:nvSpPr>
        <p:spPr>
          <a:xfrm>
            <a:off x="68580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Rectangle 369"/>
          <p:cNvSpPr/>
          <p:nvPr/>
        </p:nvSpPr>
        <p:spPr>
          <a:xfrm>
            <a:off x="68580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Rectangle 370"/>
          <p:cNvSpPr/>
          <p:nvPr/>
        </p:nvSpPr>
        <p:spPr>
          <a:xfrm>
            <a:off x="70104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Rectangle 371"/>
          <p:cNvSpPr/>
          <p:nvPr/>
        </p:nvSpPr>
        <p:spPr>
          <a:xfrm>
            <a:off x="69342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Rectangle 372"/>
          <p:cNvSpPr/>
          <p:nvPr/>
        </p:nvSpPr>
        <p:spPr>
          <a:xfrm>
            <a:off x="69342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Rectangle 373"/>
          <p:cNvSpPr/>
          <p:nvPr/>
        </p:nvSpPr>
        <p:spPr>
          <a:xfrm>
            <a:off x="70866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Rectangle 374"/>
          <p:cNvSpPr/>
          <p:nvPr/>
        </p:nvSpPr>
        <p:spPr>
          <a:xfrm>
            <a:off x="70866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6" name="Rectangle 375"/>
          <p:cNvSpPr/>
          <p:nvPr/>
        </p:nvSpPr>
        <p:spPr>
          <a:xfrm>
            <a:off x="67818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Rectangle 376"/>
          <p:cNvSpPr/>
          <p:nvPr/>
        </p:nvSpPr>
        <p:spPr>
          <a:xfrm>
            <a:off x="67056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Rectangle 377"/>
          <p:cNvSpPr/>
          <p:nvPr/>
        </p:nvSpPr>
        <p:spPr>
          <a:xfrm>
            <a:off x="68580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Rectangle 378"/>
          <p:cNvSpPr/>
          <p:nvPr/>
        </p:nvSpPr>
        <p:spPr>
          <a:xfrm>
            <a:off x="69342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Rectangle 379"/>
          <p:cNvSpPr/>
          <p:nvPr/>
        </p:nvSpPr>
        <p:spPr>
          <a:xfrm>
            <a:off x="70104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1" name="Rectangle 380"/>
          <p:cNvSpPr/>
          <p:nvPr/>
        </p:nvSpPr>
        <p:spPr>
          <a:xfrm>
            <a:off x="70866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Rectangle 381"/>
          <p:cNvSpPr/>
          <p:nvPr/>
        </p:nvSpPr>
        <p:spPr>
          <a:xfrm>
            <a:off x="70104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Rectangle 382"/>
          <p:cNvSpPr/>
          <p:nvPr/>
        </p:nvSpPr>
        <p:spPr>
          <a:xfrm>
            <a:off x="70866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Rectangle 383"/>
          <p:cNvSpPr/>
          <p:nvPr/>
        </p:nvSpPr>
        <p:spPr>
          <a:xfrm>
            <a:off x="63246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Rectangle 384"/>
          <p:cNvSpPr/>
          <p:nvPr/>
        </p:nvSpPr>
        <p:spPr>
          <a:xfrm>
            <a:off x="7467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6" name="Rectangle 385"/>
          <p:cNvSpPr/>
          <p:nvPr/>
        </p:nvSpPr>
        <p:spPr>
          <a:xfrm>
            <a:off x="7467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7" name="Rectangle 386"/>
          <p:cNvSpPr/>
          <p:nvPr/>
        </p:nvSpPr>
        <p:spPr>
          <a:xfrm>
            <a:off x="7467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8" name="Rectangle 387"/>
          <p:cNvSpPr/>
          <p:nvPr/>
        </p:nvSpPr>
        <p:spPr>
          <a:xfrm>
            <a:off x="7467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Rectangle 388"/>
          <p:cNvSpPr/>
          <p:nvPr/>
        </p:nvSpPr>
        <p:spPr>
          <a:xfrm>
            <a:off x="7467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Rectangle 389"/>
          <p:cNvSpPr/>
          <p:nvPr/>
        </p:nvSpPr>
        <p:spPr>
          <a:xfrm>
            <a:off x="7543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p:cNvSpPr/>
          <p:nvPr/>
        </p:nvSpPr>
        <p:spPr>
          <a:xfrm>
            <a:off x="7543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p:cNvSpPr/>
          <p:nvPr/>
        </p:nvSpPr>
        <p:spPr>
          <a:xfrm>
            <a:off x="7543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p:cNvSpPr/>
          <p:nvPr/>
        </p:nvSpPr>
        <p:spPr>
          <a:xfrm>
            <a:off x="7543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Rectangle 393"/>
          <p:cNvSpPr/>
          <p:nvPr/>
        </p:nvSpPr>
        <p:spPr>
          <a:xfrm>
            <a:off x="7543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Rectangle 394"/>
          <p:cNvSpPr/>
          <p:nvPr/>
        </p:nvSpPr>
        <p:spPr>
          <a:xfrm>
            <a:off x="7696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Rectangle 395"/>
          <p:cNvSpPr/>
          <p:nvPr/>
        </p:nvSpPr>
        <p:spPr>
          <a:xfrm>
            <a:off x="7696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Rectangle 396"/>
          <p:cNvSpPr/>
          <p:nvPr/>
        </p:nvSpPr>
        <p:spPr>
          <a:xfrm>
            <a:off x="7696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Rectangle 397"/>
          <p:cNvSpPr/>
          <p:nvPr/>
        </p:nvSpPr>
        <p:spPr>
          <a:xfrm>
            <a:off x="7696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Rectangle 398"/>
          <p:cNvSpPr/>
          <p:nvPr/>
        </p:nvSpPr>
        <p:spPr>
          <a:xfrm>
            <a:off x="7696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Rectangle 399"/>
          <p:cNvSpPr/>
          <p:nvPr/>
        </p:nvSpPr>
        <p:spPr>
          <a:xfrm>
            <a:off x="7620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Rectangle 400"/>
          <p:cNvSpPr/>
          <p:nvPr/>
        </p:nvSpPr>
        <p:spPr>
          <a:xfrm>
            <a:off x="7620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Rectangle 401"/>
          <p:cNvSpPr/>
          <p:nvPr/>
        </p:nvSpPr>
        <p:spPr>
          <a:xfrm>
            <a:off x="7620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ectangle 402"/>
          <p:cNvSpPr/>
          <p:nvPr/>
        </p:nvSpPr>
        <p:spPr>
          <a:xfrm>
            <a:off x="7620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ectangle 403"/>
          <p:cNvSpPr/>
          <p:nvPr/>
        </p:nvSpPr>
        <p:spPr>
          <a:xfrm>
            <a:off x="7620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Rectangle 404"/>
          <p:cNvSpPr/>
          <p:nvPr/>
        </p:nvSpPr>
        <p:spPr>
          <a:xfrm>
            <a:off x="7467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Rectangle 405"/>
          <p:cNvSpPr/>
          <p:nvPr/>
        </p:nvSpPr>
        <p:spPr>
          <a:xfrm>
            <a:off x="7467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Rectangle 406"/>
          <p:cNvSpPr/>
          <p:nvPr/>
        </p:nvSpPr>
        <p:spPr>
          <a:xfrm>
            <a:off x="7543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Rectangle 407"/>
          <p:cNvSpPr/>
          <p:nvPr/>
        </p:nvSpPr>
        <p:spPr>
          <a:xfrm>
            <a:off x="7543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Rectangle 408"/>
          <p:cNvSpPr/>
          <p:nvPr/>
        </p:nvSpPr>
        <p:spPr>
          <a:xfrm>
            <a:off x="76962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76962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ectangle 410"/>
          <p:cNvSpPr/>
          <p:nvPr/>
        </p:nvSpPr>
        <p:spPr>
          <a:xfrm>
            <a:off x="76200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Rectangle 411"/>
          <p:cNvSpPr/>
          <p:nvPr/>
        </p:nvSpPr>
        <p:spPr>
          <a:xfrm>
            <a:off x="76200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ectangle 412"/>
          <p:cNvSpPr/>
          <p:nvPr/>
        </p:nvSpPr>
        <p:spPr>
          <a:xfrm>
            <a:off x="7772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ectangle 413"/>
          <p:cNvSpPr/>
          <p:nvPr/>
        </p:nvSpPr>
        <p:spPr>
          <a:xfrm>
            <a:off x="7772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ectangle 414"/>
          <p:cNvSpPr/>
          <p:nvPr/>
        </p:nvSpPr>
        <p:spPr>
          <a:xfrm>
            <a:off x="7772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ectangle 415"/>
          <p:cNvSpPr/>
          <p:nvPr/>
        </p:nvSpPr>
        <p:spPr>
          <a:xfrm>
            <a:off x="7772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Rectangle 416"/>
          <p:cNvSpPr/>
          <p:nvPr/>
        </p:nvSpPr>
        <p:spPr>
          <a:xfrm>
            <a:off x="7772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ectangle 417"/>
          <p:cNvSpPr/>
          <p:nvPr/>
        </p:nvSpPr>
        <p:spPr>
          <a:xfrm>
            <a:off x="7924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ectangle 418"/>
          <p:cNvSpPr/>
          <p:nvPr/>
        </p:nvSpPr>
        <p:spPr>
          <a:xfrm>
            <a:off x="7924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ectangle 419"/>
          <p:cNvSpPr/>
          <p:nvPr/>
        </p:nvSpPr>
        <p:spPr>
          <a:xfrm>
            <a:off x="7924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ectangle 420"/>
          <p:cNvSpPr/>
          <p:nvPr/>
        </p:nvSpPr>
        <p:spPr>
          <a:xfrm>
            <a:off x="7924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Rectangle 421"/>
          <p:cNvSpPr/>
          <p:nvPr/>
        </p:nvSpPr>
        <p:spPr>
          <a:xfrm>
            <a:off x="7924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ectangle 422"/>
          <p:cNvSpPr/>
          <p:nvPr/>
        </p:nvSpPr>
        <p:spPr>
          <a:xfrm>
            <a:off x="7848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ctangle 423"/>
          <p:cNvSpPr/>
          <p:nvPr/>
        </p:nvSpPr>
        <p:spPr>
          <a:xfrm>
            <a:off x="7848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ctangle 424"/>
          <p:cNvSpPr/>
          <p:nvPr/>
        </p:nvSpPr>
        <p:spPr>
          <a:xfrm>
            <a:off x="7848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ectangle 425"/>
          <p:cNvSpPr/>
          <p:nvPr/>
        </p:nvSpPr>
        <p:spPr>
          <a:xfrm>
            <a:off x="7848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Rectangle 426"/>
          <p:cNvSpPr/>
          <p:nvPr/>
        </p:nvSpPr>
        <p:spPr>
          <a:xfrm>
            <a:off x="7848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ectangle 427"/>
          <p:cNvSpPr/>
          <p:nvPr/>
        </p:nvSpPr>
        <p:spPr>
          <a:xfrm>
            <a:off x="7772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ectangle 428"/>
          <p:cNvSpPr/>
          <p:nvPr/>
        </p:nvSpPr>
        <p:spPr>
          <a:xfrm>
            <a:off x="7772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ectangle 429"/>
          <p:cNvSpPr/>
          <p:nvPr/>
        </p:nvSpPr>
        <p:spPr>
          <a:xfrm>
            <a:off x="7924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ectangle 430"/>
          <p:cNvSpPr/>
          <p:nvPr/>
        </p:nvSpPr>
        <p:spPr>
          <a:xfrm>
            <a:off x="7924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Rectangle 431"/>
          <p:cNvSpPr/>
          <p:nvPr/>
        </p:nvSpPr>
        <p:spPr>
          <a:xfrm>
            <a:off x="7848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ectangle 432"/>
          <p:cNvSpPr/>
          <p:nvPr/>
        </p:nvSpPr>
        <p:spPr>
          <a:xfrm>
            <a:off x="7848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p:cNvSpPr/>
          <p:nvPr/>
        </p:nvSpPr>
        <p:spPr>
          <a:xfrm>
            <a:off x="7467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ectangle 434"/>
          <p:cNvSpPr/>
          <p:nvPr/>
        </p:nvSpPr>
        <p:spPr>
          <a:xfrm>
            <a:off x="74676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p:cNvSpPr/>
          <p:nvPr/>
        </p:nvSpPr>
        <p:spPr>
          <a:xfrm>
            <a:off x="75438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Rectangle 436"/>
          <p:cNvSpPr/>
          <p:nvPr/>
        </p:nvSpPr>
        <p:spPr>
          <a:xfrm>
            <a:off x="75438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p:cNvSpPr/>
          <p:nvPr/>
        </p:nvSpPr>
        <p:spPr>
          <a:xfrm>
            <a:off x="76962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ectangle 438"/>
          <p:cNvSpPr/>
          <p:nvPr/>
        </p:nvSpPr>
        <p:spPr>
          <a:xfrm>
            <a:off x="76962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p:cNvSpPr/>
          <p:nvPr/>
        </p:nvSpPr>
        <p:spPr>
          <a:xfrm>
            <a:off x="76200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ectangle 440"/>
          <p:cNvSpPr/>
          <p:nvPr/>
        </p:nvSpPr>
        <p:spPr>
          <a:xfrm>
            <a:off x="76200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p:nvSpPr>
        <p:spPr>
          <a:xfrm>
            <a:off x="77724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p:cNvSpPr/>
          <p:nvPr/>
        </p:nvSpPr>
        <p:spPr>
          <a:xfrm>
            <a:off x="77724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p:cNvSpPr/>
          <p:nvPr/>
        </p:nvSpPr>
        <p:spPr>
          <a:xfrm>
            <a:off x="79248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7848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ectangle 445"/>
          <p:cNvSpPr/>
          <p:nvPr/>
        </p:nvSpPr>
        <p:spPr>
          <a:xfrm>
            <a:off x="78486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ectangle 446"/>
          <p:cNvSpPr/>
          <p:nvPr/>
        </p:nvSpPr>
        <p:spPr>
          <a:xfrm>
            <a:off x="8001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Rectangle 447"/>
          <p:cNvSpPr/>
          <p:nvPr/>
        </p:nvSpPr>
        <p:spPr>
          <a:xfrm>
            <a:off x="8001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Rectangle 448"/>
          <p:cNvSpPr/>
          <p:nvPr/>
        </p:nvSpPr>
        <p:spPr>
          <a:xfrm>
            <a:off x="8001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ectangle 449"/>
          <p:cNvSpPr/>
          <p:nvPr/>
        </p:nvSpPr>
        <p:spPr>
          <a:xfrm>
            <a:off x="8001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ectangle 450"/>
          <p:cNvSpPr/>
          <p:nvPr/>
        </p:nvSpPr>
        <p:spPr>
          <a:xfrm>
            <a:off x="8001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ectangle 451"/>
          <p:cNvSpPr/>
          <p:nvPr/>
        </p:nvSpPr>
        <p:spPr>
          <a:xfrm>
            <a:off x="80010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ectangle 452"/>
          <p:cNvSpPr/>
          <p:nvPr/>
        </p:nvSpPr>
        <p:spPr>
          <a:xfrm>
            <a:off x="80010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Rectangle 453"/>
          <p:cNvSpPr/>
          <p:nvPr/>
        </p:nvSpPr>
        <p:spPr>
          <a:xfrm>
            <a:off x="80010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Rectangle 454"/>
          <p:cNvSpPr/>
          <p:nvPr/>
        </p:nvSpPr>
        <p:spPr>
          <a:xfrm>
            <a:off x="74676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p:cNvSpPr/>
          <p:nvPr/>
        </p:nvSpPr>
        <p:spPr>
          <a:xfrm>
            <a:off x="75438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ectangle 456"/>
          <p:cNvSpPr/>
          <p:nvPr/>
        </p:nvSpPr>
        <p:spPr>
          <a:xfrm>
            <a:off x="76962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ectangle 457"/>
          <p:cNvSpPr/>
          <p:nvPr/>
        </p:nvSpPr>
        <p:spPr>
          <a:xfrm>
            <a:off x="76200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ectangle 458"/>
          <p:cNvSpPr/>
          <p:nvPr/>
        </p:nvSpPr>
        <p:spPr>
          <a:xfrm>
            <a:off x="77724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ectangle 459"/>
          <p:cNvSpPr/>
          <p:nvPr/>
        </p:nvSpPr>
        <p:spPr>
          <a:xfrm>
            <a:off x="78486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Rectangle 460"/>
          <p:cNvSpPr/>
          <p:nvPr/>
        </p:nvSpPr>
        <p:spPr>
          <a:xfrm>
            <a:off x="79248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ectangle 461"/>
          <p:cNvSpPr/>
          <p:nvPr/>
        </p:nvSpPr>
        <p:spPr>
          <a:xfrm>
            <a:off x="80010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ectangle 462"/>
          <p:cNvSpPr/>
          <p:nvPr/>
        </p:nvSpPr>
        <p:spPr>
          <a:xfrm>
            <a:off x="79248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ectangle 463"/>
          <p:cNvSpPr/>
          <p:nvPr/>
        </p:nvSpPr>
        <p:spPr>
          <a:xfrm>
            <a:off x="80010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ectangle 464"/>
          <p:cNvSpPr/>
          <p:nvPr/>
        </p:nvSpPr>
        <p:spPr>
          <a:xfrm>
            <a:off x="74676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Rectangle 465"/>
          <p:cNvSpPr/>
          <p:nvPr/>
        </p:nvSpPr>
        <p:spPr>
          <a:xfrm>
            <a:off x="75438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Rectangle 466"/>
          <p:cNvSpPr/>
          <p:nvPr/>
        </p:nvSpPr>
        <p:spPr>
          <a:xfrm>
            <a:off x="76962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ectangle 467"/>
          <p:cNvSpPr/>
          <p:nvPr/>
        </p:nvSpPr>
        <p:spPr>
          <a:xfrm>
            <a:off x="76200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77724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ectangle 469"/>
          <p:cNvSpPr/>
          <p:nvPr/>
        </p:nvSpPr>
        <p:spPr>
          <a:xfrm>
            <a:off x="79248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ectangle 470"/>
          <p:cNvSpPr/>
          <p:nvPr/>
        </p:nvSpPr>
        <p:spPr>
          <a:xfrm>
            <a:off x="78486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Rectangle 471"/>
          <p:cNvSpPr/>
          <p:nvPr/>
        </p:nvSpPr>
        <p:spPr>
          <a:xfrm>
            <a:off x="74676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3" name="Rectangle 472"/>
          <p:cNvSpPr/>
          <p:nvPr/>
        </p:nvSpPr>
        <p:spPr>
          <a:xfrm>
            <a:off x="74676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ectangle 473"/>
          <p:cNvSpPr/>
          <p:nvPr/>
        </p:nvSpPr>
        <p:spPr>
          <a:xfrm>
            <a:off x="75438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ectangle 474"/>
          <p:cNvSpPr/>
          <p:nvPr/>
        </p:nvSpPr>
        <p:spPr>
          <a:xfrm>
            <a:off x="75438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ectangle 475"/>
          <p:cNvSpPr/>
          <p:nvPr/>
        </p:nvSpPr>
        <p:spPr>
          <a:xfrm>
            <a:off x="76962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ectangle 476"/>
          <p:cNvSpPr/>
          <p:nvPr/>
        </p:nvSpPr>
        <p:spPr>
          <a:xfrm>
            <a:off x="76962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Rectangle 477"/>
          <p:cNvSpPr/>
          <p:nvPr/>
        </p:nvSpPr>
        <p:spPr>
          <a:xfrm>
            <a:off x="76200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Rectangle 478"/>
          <p:cNvSpPr/>
          <p:nvPr/>
        </p:nvSpPr>
        <p:spPr>
          <a:xfrm>
            <a:off x="76200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ectangle 479"/>
          <p:cNvSpPr/>
          <p:nvPr/>
        </p:nvSpPr>
        <p:spPr>
          <a:xfrm>
            <a:off x="77724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ectangle 480"/>
          <p:cNvSpPr/>
          <p:nvPr/>
        </p:nvSpPr>
        <p:spPr>
          <a:xfrm>
            <a:off x="77724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ectangle 481"/>
          <p:cNvSpPr/>
          <p:nvPr/>
        </p:nvSpPr>
        <p:spPr>
          <a:xfrm>
            <a:off x="79248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ectangle 482"/>
          <p:cNvSpPr/>
          <p:nvPr/>
        </p:nvSpPr>
        <p:spPr>
          <a:xfrm>
            <a:off x="78486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p:cNvSpPr/>
          <p:nvPr/>
        </p:nvSpPr>
        <p:spPr>
          <a:xfrm>
            <a:off x="78486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Rectangle 484"/>
          <p:cNvSpPr/>
          <p:nvPr/>
        </p:nvSpPr>
        <p:spPr>
          <a:xfrm>
            <a:off x="80010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ectangle 485"/>
          <p:cNvSpPr/>
          <p:nvPr/>
        </p:nvSpPr>
        <p:spPr>
          <a:xfrm>
            <a:off x="80010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ectangle 486"/>
          <p:cNvSpPr/>
          <p:nvPr/>
        </p:nvSpPr>
        <p:spPr>
          <a:xfrm>
            <a:off x="74676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ectangle 487"/>
          <p:cNvSpPr/>
          <p:nvPr/>
        </p:nvSpPr>
        <p:spPr>
          <a:xfrm>
            <a:off x="75438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ectangle 488"/>
          <p:cNvSpPr/>
          <p:nvPr/>
        </p:nvSpPr>
        <p:spPr>
          <a:xfrm>
            <a:off x="76962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Rectangle 489"/>
          <p:cNvSpPr/>
          <p:nvPr/>
        </p:nvSpPr>
        <p:spPr>
          <a:xfrm>
            <a:off x="76200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Rectangle 490"/>
          <p:cNvSpPr/>
          <p:nvPr/>
        </p:nvSpPr>
        <p:spPr>
          <a:xfrm>
            <a:off x="77724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ectangle 491"/>
          <p:cNvSpPr/>
          <p:nvPr/>
        </p:nvSpPr>
        <p:spPr>
          <a:xfrm>
            <a:off x="78486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ectangle 492"/>
          <p:cNvSpPr/>
          <p:nvPr/>
        </p:nvSpPr>
        <p:spPr>
          <a:xfrm>
            <a:off x="79248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ectangle 493"/>
          <p:cNvSpPr/>
          <p:nvPr/>
        </p:nvSpPr>
        <p:spPr>
          <a:xfrm>
            <a:off x="80010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ectangle 494"/>
          <p:cNvSpPr/>
          <p:nvPr/>
        </p:nvSpPr>
        <p:spPr>
          <a:xfrm>
            <a:off x="79248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Rectangle 495"/>
          <p:cNvSpPr/>
          <p:nvPr/>
        </p:nvSpPr>
        <p:spPr>
          <a:xfrm>
            <a:off x="80010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Rectangle 496"/>
          <p:cNvSpPr/>
          <p:nvPr/>
        </p:nvSpPr>
        <p:spPr>
          <a:xfrm>
            <a:off x="8153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ectangle 497"/>
          <p:cNvSpPr/>
          <p:nvPr/>
        </p:nvSpPr>
        <p:spPr>
          <a:xfrm>
            <a:off x="8153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ectangle 498"/>
          <p:cNvSpPr/>
          <p:nvPr/>
        </p:nvSpPr>
        <p:spPr>
          <a:xfrm>
            <a:off x="8153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ectangle 499"/>
          <p:cNvSpPr/>
          <p:nvPr/>
        </p:nvSpPr>
        <p:spPr>
          <a:xfrm>
            <a:off x="8153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ectangle 500"/>
          <p:cNvSpPr/>
          <p:nvPr/>
        </p:nvSpPr>
        <p:spPr>
          <a:xfrm>
            <a:off x="8153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Rectangle 501"/>
          <p:cNvSpPr/>
          <p:nvPr/>
        </p:nvSpPr>
        <p:spPr>
          <a:xfrm>
            <a:off x="8077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Rectangle 502"/>
          <p:cNvSpPr/>
          <p:nvPr/>
        </p:nvSpPr>
        <p:spPr>
          <a:xfrm>
            <a:off x="8077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8077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Rectangle 504"/>
          <p:cNvSpPr/>
          <p:nvPr/>
        </p:nvSpPr>
        <p:spPr>
          <a:xfrm>
            <a:off x="8077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Rectangle 505"/>
          <p:cNvSpPr/>
          <p:nvPr/>
        </p:nvSpPr>
        <p:spPr>
          <a:xfrm>
            <a:off x="8077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8153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Rectangle 507"/>
          <p:cNvSpPr/>
          <p:nvPr/>
        </p:nvSpPr>
        <p:spPr>
          <a:xfrm>
            <a:off x="8153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Rectangle 508"/>
          <p:cNvSpPr/>
          <p:nvPr/>
        </p:nvSpPr>
        <p:spPr>
          <a:xfrm>
            <a:off x="80772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Rectangle 509"/>
          <p:cNvSpPr/>
          <p:nvPr/>
        </p:nvSpPr>
        <p:spPr>
          <a:xfrm>
            <a:off x="80772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Rectangle 510"/>
          <p:cNvSpPr/>
          <p:nvPr/>
        </p:nvSpPr>
        <p:spPr>
          <a:xfrm>
            <a:off x="8229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Rectangle 511"/>
          <p:cNvSpPr/>
          <p:nvPr/>
        </p:nvSpPr>
        <p:spPr>
          <a:xfrm>
            <a:off x="8229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Rectangle 512"/>
          <p:cNvSpPr/>
          <p:nvPr/>
        </p:nvSpPr>
        <p:spPr>
          <a:xfrm>
            <a:off x="8229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Rectangle 513"/>
          <p:cNvSpPr/>
          <p:nvPr/>
        </p:nvSpPr>
        <p:spPr>
          <a:xfrm>
            <a:off x="8229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Rectangle 514"/>
          <p:cNvSpPr/>
          <p:nvPr/>
        </p:nvSpPr>
        <p:spPr>
          <a:xfrm>
            <a:off x="8229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Rectangle 515"/>
          <p:cNvSpPr/>
          <p:nvPr/>
        </p:nvSpPr>
        <p:spPr>
          <a:xfrm>
            <a:off x="83820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Rectangle 516"/>
          <p:cNvSpPr/>
          <p:nvPr/>
        </p:nvSpPr>
        <p:spPr>
          <a:xfrm>
            <a:off x="83820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Rectangle 517"/>
          <p:cNvSpPr/>
          <p:nvPr/>
        </p:nvSpPr>
        <p:spPr>
          <a:xfrm>
            <a:off x="83820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Rectangle 518"/>
          <p:cNvSpPr/>
          <p:nvPr/>
        </p:nvSpPr>
        <p:spPr>
          <a:xfrm>
            <a:off x="83820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Rectangle 519"/>
          <p:cNvSpPr/>
          <p:nvPr/>
        </p:nvSpPr>
        <p:spPr>
          <a:xfrm>
            <a:off x="83820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Rectangle 520"/>
          <p:cNvSpPr/>
          <p:nvPr/>
        </p:nvSpPr>
        <p:spPr>
          <a:xfrm>
            <a:off x="83058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Rectangle 521"/>
          <p:cNvSpPr/>
          <p:nvPr/>
        </p:nvSpPr>
        <p:spPr>
          <a:xfrm>
            <a:off x="83058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3" name="Rectangle 522"/>
          <p:cNvSpPr/>
          <p:nvPr/>
        </p:nvSpPr>
        <p:spPr>
          <a:xfrm>
            <a:off x="83058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Rectangle 523"/>
          <p:cNvSpPr/>
          <p:nvPr/>
        </p:nvSpPr>
        <p:spPr>
          <a:xfrm>
            <a:off x="83058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Rectangle 524"/>
          <p:cNvSpPr/>
          <p:nvPr/>
        </p:nvSpPr>
        <p:spPr>
          <a:xfrm>
            <a:off x="83058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Rectangle 525"/>
          <p:cNvSpPr/>
          <p:nvPr/>
        </p:nvSpPr>
        <p:spPr>
          <a:xfrm>
            <a:off x="8229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Rectangle 526"/>
          <p:cNvSpPr/>
          <p:nvPr/>
        </p:nvSpPr>
        <p:spPr>
          <a:xfrm>
            <a:off x="8229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Rectangle 527"/>
          <p:cNvSpPr/>
          <p:nvPr/>
        </p:nvSpPr>
        <p:spPr>
          <a:xfrm>
            <a:off x="83820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Rectangle 528"/>
          <p:cNvSpPr/>
          <p:nvPr/>
        </p:nvSpPr>
        <p:spPr>
          <a:xfrm>
            <a:off x="83820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Rectangle 529"/>
          <p:cNvSpPr/>
          <p:nvPr/>
        </p:nvSpPr>
        <p:spPr>
          <a:xfrm>
            <a:off x="83058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Rectangle 530"/>
          <p:cNvSpPr/>
          <p:nvPr/>
        </p:nvSpPr>
        <p:spPr>
          <a:xfrm>
            <a:off x="83058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Rectangle 531"/>
          <p:cNvSpPr/>
          <p:nvPr/>
        </p:nvSpPr>
        <p:spPr>
          <a:xfrm>
            <a:off x="81534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Rectangle 532"/>
          <p:cNvSpPr/>
          <p:nvPr/>
        </p:nvSpPr>
        <p:spPr>
          <a:xfrm>
            <a:off x="81534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Rectangle 533"/>
          <p:cNvSpPr/>
          <p:nvPr/>
        </p:nvSpPr>
        <p:spPr>
          <a:xfrm>
            <a:off x="80772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Rectangle 534"/>
          <p:cNvSpPr/>
          <p:nvPr/>
        </p:nvSpPr>
        <p:spPr>
          <a:xfrm>
            <a:off x="80772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Rectangle 535"/>
          <p:cNvSpPr/>
          <p:nvPr/>
        </p:nvSpPr>
        <p:spPr>
          <a:xfrm>
            <a:off x="8229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Rectangle 536"/>
          <p:cNvSpPr/>
          <p:nvPr/>
        </p:nvSpPr>
        <p:spPr>
          <a:xfrm>
            <a:off x="82296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Rectangle 537"/>
          <p:cNvSpPr/>
          <p:nvPr/>
        </p:nvSpPr>
        <p:spPr>
          <a:xfrm>
            <a:off x="83820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Rectangle 538"/>
          <p:cNvSpPr/>
          <p:nvPr/>
        </p:nvSpPr>
        <p:spPr>
          <a:xfrm>
            <a:off x="83058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Rectangle 539"/>
          <p:cNvSpPr/>
          <p:nvPr/>
        </p:nvSpPr>
        <p:spPr>
          <a:xfrm>
            <a:off x="83058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Rectangle 540"/>
          <p:cNvSpPr/>
          <p:nvPr/>
        </p:nvSpPr>
        <p:spPr>
          <a:xfrm>
            <a:off x="84582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Rectangle 541"/>
          <p:cNvSpPr/>
          <p:nvPr/>
        </p:nvSpPr>
        <p:spPr>
          <a:xfrm>
            <a:off x="84582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Rectangle 542"/>
          <p:cNvSpPr/>
          <p:nvPr/>
        </p:nvSpPr>
        <p:spPr>
          <a:xfrm>
            <a:off x="84582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4" name="Rectangle 543"/>
          <p:cNvSpPr/>
          <p:nvPr/>
        </p:nvSpPr>
        <p:spPr>
          <a:xfrm>
            <a:off x="84582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Rectangle 544"/>
          <p:cNvSpPr/>
          <p:nvPr/>
        </p:nvSpPr>
        <p:spPr>
          <a:xfrm>
            <a:off x="84582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Rectangle 545"/>
          <p:cNvSpPr/>
          <p:nvPr/>
        </p:nvSpPr>
        <p:spPr>
          <a:xfrm>
            <a:off x="84582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Rectangle 546"/>
          <p:cNvSpPr/>
          <p:nvPr/>
        </p:nvSpPr>
        <p:spPr>
          <a:xfrm>
            <a:off x="84582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Rectangle 547"/>
          <p:cNvSpPr/>
          <p:nvPr/>
        </p:nvSpPr>
        <p:spPr>
          <a:xfrm>
            <a:off x="84582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Rectangle 548"/>
          <p:cNvSpPr/>
          <p:nvPr/>
        </p:nvSpPr>
        <p:spPr>
          <a:xfrm>
            <a:off x="81534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Rectangle 549"/>
          <p:cNvSpPr/>
          <p:nvPr/>
        </p:nvSpPr>
        <p:spPr>
          <a:xfrm>
            <a:off x="80772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Rectangle 550"/>
          <p:cNvSpPr/>
          <p:nvPr/>
        </p:nvSpPr>
        <p:spPr>
          <a:xfrm>
            <a:off x="82296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Rectangle 551"/>
          <p:cNvSpPr/>
          <p:nvPr/>
        </p:nvSpPr>
        <p:spPr>
          <a:xfrm>
            <a:off x="83058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Rectangle 552"/>
          <p:cNvSpPr/>
          <p:nvPr/>
        </p:nvSpPr>
        <p:spPr>
          <a:xfrm>
            <a:off x="83820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Rectangle 553"/>
          <p:cNvSpPr/>
          <p:nvPr/>
        </p:nvSpPr>
        <p:spPr>
          <a:xfrm>
            <a:off x="84582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Rectangle 554"/>
          <p:cNvSpPr/>
          <p:nvPr/>
        </p:nvSpPr>
        <p:spPr>
          <a:xfrm>
            <a:off x="83820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Rectangle 555"/>
          <p:cNvSpPr/>
          <p:nvPr/>
        </p:nvSpPr>
        <p:spPr>
          <a:xfrm>
            <a:off x="84582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Rectangle 556"/>
          <p:cNvSpPr/>
          <p:nvPr/>
        </p:nvSpPr>
        <p:spPr>
          <a:xfrm>
            <a:off x="81534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Rectangle 557"/>
          <p:cNvSpPr/>
          <p:nvPr/>
        </p:nvSpPr>
        <p:spPr>
          <a:xfrm>
            <a:off x="80772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9" name="Rectangle 558"/>
          <p:cNvSpPr/>
          <p:nvPr/>
        </p:nvSpPr>
        <p:spPr>
          <a:xfrm>
            <a:off x="82296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Rectangle 559"/>
          <p:cNvSpPr/>
          <p:nvPr/>
        </p:nvSpPr>
        <p:spPr>
          <a:xfrm>
            <a:off x="83820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Rectangle 560"/>
          <p:cNvSpPr/>
          <p:nvPr/>
        </p:nvSpPr>
        <p:spPr>
          <a:xfrm>
            <a:off x="83058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Rectangle 561"/>
          <p:cNvSpPr/>
          <p:nvPr/>
        </p:nvSpPr>
        <p:spPr>
          <a:xfrm>
            <a:off x="81534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Rectangle 562"/>
          <p:cNvSpPr/>
          <p:nvPr/>
        </p:nvSpPr>
        <p:spPr>
          <a:xfrm>
            <a:off x="81534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4" name="Rectangle 563"/>
          <p:cNvSpPr/>
          <p:nvPr/>
        </p:nvSpPr>
        <p:spPr>
          <a:xfrm>
            <a:off x="80772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Rectangle 564"/>
          <p:cNvSpPr/>
          <p:nvPr/>
        </p:nvSpPr>
        <p:spPr>
          <a:xfrm>
            <a:off x="80772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Rectangle 565"/>
          <p:cNvSpPr/>
          <p:nvPr/>
        </p:nvSpPr>
        <p:spPr>
          <a:xfrm>
            <a:off x="82296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Rectangle 566"/>
          <p:cNvSpPr/>
          <p:nvPr/>
        </p:nvSpPr>
        <p:spPr>
          <a:xfrm>
            <a:off x="82296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Rectangle 567"/>
          <p:cNvSpPr/>
          <p:nvPr/>
        </p:nvSpPr>
        <p:spPr>
          <a:xfrm>
            <a:off x="83820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Rectangle 568"/>
          <p:cNvSpPr/>
          <p:nvPr/>
        </p:nvSpPr>
        <p:spPr>
          <a:xfrm>
            <a:off x="83058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Rectangle 569"/>
          <p:cNvSpPr/>
          <p:nvPr/>
        </p:nvSpPr>
        <p:spPr>
          <a:xfrm>
            <a:off x="83058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Rectangle 570"/>
          <p:cNvSpPr/>
          <p:nvPr/>
        </p:nvSpPr>
        <p:spPr>
          <a:xfrm>
            <a:off x="84582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Rectangle 571"/>
          <p:cNvSpPr/>
          <p:nvPr/>
        </p:nvSpPr>
        <p:spPr>
          <a:xfrm>
            <a:off x="84582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Rectangle 572"/>
          <p:cNvSpPr/>
          <p:nvPr/>
        </p:nvSpPr>
        <p:spPr>
          <a:xfrm>
            <a:off x="81534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Rectangle 573"/>
          <p:cNvSpPr/>
          <p:nvPr/>
        </p:nvSpPr>
        <p:spPr>
          <a:xfrm>
            <a:off x="80772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Rectangle 574"/>
          <p:cNvSpPr/>
          <p:nvPr/>
        </p:nvSpPr>
        <p:spPr>
          <a:xfrm>
            <a:off x="82296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Rectangle 575"/>
          <p:cNvSpPr/>
          <p:nvPr/>
        </p:nvSpPr>
        <p:spPr>
          <a:xfrm>
            <a:off x="83058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Rectangle 576"/>
          <p:cNvSpPr/>
          <p:nvPr/>
        </p:nvSpPr>
        <p:spPr>
          <a:xfrm>
            <a:off x="83820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Rectangle 577"/>
          <p:cNvSpPr/>
          <p:nvPr/>
        </p:nvSpPr>
        <p:spPr>
          <a:xfrm>
            <a:off x="84582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9" name="Rectangle 578"/>
          <p:cNvSpPr/>
          <p:nvPr/>
        </p:nvSpPr>
        <p:spPr>
          <a:xfrm>
            <a:off x="83820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0" name="Rectangle 579"/>
          <p:cNvSpPr/>
          <p:nvPr/>
        </p:nvSpPr>
        <p:spPr>
          <a:xfrm>
            <a:off x="84582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Rectangle 580"/>
          <p:cNvSpPr/>
          <p:nvPr/>
        </p:nvSpPr>
        <p:spPr>
          <a:xfrm>
            <a:off x="85344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Rectangle 581"/>
          <p:cNvSpPr/>
          <p:nvPr/>
        </p:nvSpPr>
        <p:spPr>
          <a:xfrm>
            <a:off x="85344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Rectangle 582"/>
          <p:cNvSpPr/>
          <p:nvPr/>
        </p:nvSpPr>
        <p:spPr>
          <a:xfrm>
            <a:off x="85344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Rectangle 583"/>
          <p:cNvSpPr/>
          <p:nvPr/>
        </p:nvSpPr>
        <p:spPr>
          <a:xfrm>
            <a:off x="85344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Rectangle 584"/>
          <p:cNvSpPr/>
          <p:nvPr/>
        </p:nvSpPr>
        <p:spPr>
          <a:xfrm>
            <a:off x="85344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Rectangle 585"/>
          <p:cNvSpPr/>
          <p:nvPr/>
        </p:nvSpPr>
        <p:spPr>
          <a:xfrm>
            <a:off x="85344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7" name="Rectangle 586"/>
          <p:cNvSpPr/>
          <p:nvPr/>
        </p:nvSpPr>
        <p:spPr>
          <a:xfrm>
            <a:off x="85344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8" name="Rectangle 587"/>
          <p:cNvSpPr/>
          <p:nvPr/>
        </p:nvSpPr>
        <p:spPr>
          <a:xfrm>
            <a:off x="85344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Rectangle 588"/>
          <p:cNvSpPr/>
          <p:nvPr/>
        </p:nvSpPr>
        <p:spPr>
          <a:xfrm>
            <a:off x="8610600" y="3733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Rectangle 589"/>
          <p:cNvSpPr/>
          <p:nvPr/>
        </p:nvSpPr>
        <p:spPr>
          <a:xfrm>
            <a:off x="8610600" y="3657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Rectangle 590"/>
          <p:cNvSpPr/>
          <p:nvPr/>
        </p:nvSpPr>
        <p:spPr>
          <a:xfrm>
            <a:off x="8610600" y="3581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Rectangle 591"/>
          <p:cNvSpPr/>
          <p:nvPr/>
        </p:nvSpPr>
        <p:spPr>
          <a:xfrm>
            <a:off x="8610600" y="3505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Rectangle 592"/>
          <p:cNvSpPr/>
          <p:nvPr/>
        </p:nvSpPr>
        <p:spPr>
          <a:xfrm>
            <a:off x="8610600" y="3429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Rectangle 593"/>
          <p:cNvSpPr/>
          <p:nvPr/>
        </p:nvSpPr>
        <p:spPr>
          <a:xfrm>
            <a:off x="8610600" y="3352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5" name="Rectangle 594"/>
          <p:cNvSpPr/>
          <p:nvPr/>
        </p:nvSpPr>
        <p:spPr>
          <a:xfrm>
            <a:off x="8610600" y="3276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6" name="Rectangle 595"/>
          <p:cNvSpPr/>
          <p:nvPr/>
        </p:nvSpPr>
        <p:spPr>
          <a:xfrm>
            <a:off x="8610600" y="3200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7" name="Rectangle 596"/>
          <p:cNvSpPr/>
          <p:nvPr/>
        </p:nvSpPr>
        <p:spPr>
          <a:xfrm>
            <a:off x="85344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8" name="Rectangle 597"/>
          <p:cNvSpPr/>
          <p:nvPr/>
        </p:nvSpPr>
        <p:spPr>
          <a:xfrm>
            <a:off x="8610600" y="3124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9" name="Rectangle 598"/>
          <p:cNvSpPr/>
          <p:nvPr/>
        </p:nvSpPr>
        <p:spPr>
          <a:xfrm>
            <a:off x="85344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0" name="Rectangle 599"/>
          <p:cNvSpPr/>
          <p:nvPr/>
        </p:nvSpPr>
        <p:spPr>
          <a:xfrm>
            <a:off x="8610600" y="3048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1" name="Rectangle 600"/>
          <p:cNvSpPr/>
          <p:nvPr/>
        </p:nvSpPr>
        <p:spPr>
          <a:xfrm>
            <a:off x="85344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ectangle 601"/>
          <p:cNvSpPr/>
          <p:nvPr/>
        </p:nvSpPr>
        <p:spPr>
          <a:xfrm>
            <a:off x="85344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Rectangle 602"/>
          <p:cNvSpPr/>
          <p:nvPr/>
        </p:nvSpPr>
        <p:spPr>
          <a:xfrm>
            <a:off x="8610600" y="2971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Rectangle 603"/>
          <p:cNvSpPr/>
          <p:nvPr/>
        </p:nvSpPr>
        <p:spPr>
          <a:xfrm>
            <a:off x="8610600" y="2895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5" name="Rectangle 604"/>
          <p:cNvSpPr/>
          <p:nvPr/>
        </p:nvSpPr>
        <p:spPr>
          <a:xfrm>
            <a:off x="85344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6" name="Rectangle 605"/>
          <p:cNvSpPr/>
          <p:nvPr/>
        </p:nvSpPr>
        <p:spPr>
          <a:xfrm>
            <a:off x="8610600" y="2819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Rectangle 606"/>
          <p:cNvSpPr/>
          <p:nvPr/>
        </p:nvSpPr>
        <p:spPr>
          <a:xfrm>
            <a:off x="85344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Rectangle 607"/>
          <p:cNvSpPr/>
          <p:nvPr/>
        </p:nvSpPr>
        <p:spPr>
          <a:xfrm>
            <a:off x="8610600" y="2743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9" name="Rectangle 608"/>
          <p:cNvSpPr/>
          <p:nvPr/>
        </p:nvSpPr>
        <p:spPr>
          <a:xfrm>
            <a:off x="74676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0" name="Rectangle 609"/>
          <p:cNvSpPr/>
          <p:nvPr/>
        </p:nvSpPr>
        <p:spPr>
          <a:xfrm>
            <a:off x="75438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Rectangle 610"/>
          <p:cNvSpPr/>
          <p:nvPr/>
        </p:nvSpPr>
        <p:spPr>
          <a:xfrm>
            <a:off x="76962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Rectangle 611"/>
          <p:cNvSpPr/>
          <p:nvPr/>
        </p:nvSpPr>
        <p:spPr>
          <a:xfrm>
            <a:off x="76200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3" name="Rectangle 612"/>
          <p:cNvSpPr/>
          <p:nvPr/>
        </p:nvSpPr>
        <p:spPr>
          <a:xfrm>
            <a:off x="77724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 name="Rectangle 613"/>
          <p:cNvSpPr/>
          <p:nvPr/>
        </p:nvSpPr>
        <p:spPr>
          <a:xfrm>
            <a:off x="78486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 name="Rectangle 614"/>
          <p:cNvSpPr/>
          <p:nvPr/>
        </p:nvSpPr>
        <p:spPr>
          <a:xfrm>
            <a:off x="79248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 name="Rectangle 615"/>
          <p:cNvSpPr/>
          <p:nvPr/>
        </p:nvSpPr>
        <p:spPr>
          <a:xfrm>
            <a:off x="80010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7" name="Rectangle 616"/>
          <p:cNvSpPr/>
          <p:nvPr/>
        </p:nvSpPr>
        <p:spPr>
          <a:xfrm>
            <a:off x="74676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 name="Rectangle 617"/>
          <p:cNvSpPr/>
          <p:nvPr/>
        </p:nvSpPr>
        <p:spPr>
          <a:xfrm>
            <a:off x="75438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9" name="Rectangle 618"/>
          <p:cNvSpPr/>
          <p:nvPr/>
        </p:nvSpPr>
        <p:spPr>
          <a:xfrm>
            <a:off x="76962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0" name="Rectangle 619"/>
          <p:cNvSpPr/>
          <p:nvPr/>
        </p:nvSpPr>
        <p:spPr>
          <a:xfrm>
            <a:off x="76200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1" name="Rectangle 620"/>
          <p:cNvSpPr/>
          <p:nvPr/>
        </p:nvSpPr>
        <p:spPr>
          <a:xfrm>
            <a:off x="77724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2" name="Rectangle 621"/>
          <p:cNvSpPr/>
          <p:nvPr/>
        </p:nvSpPr>
        <p:spPr>
          <a:xfrm>
            <a:off x="79248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3" name="Rectangle 622"/>
          <p:cNvSpPr/>
          <p:nvPr/>
        </p:nvSpPr>
        <p:spPr>
          <a:xfrm>
            <a:off x="78486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4" name="Rectangle 623"/>
          <p:cNvSpPr/>
          <p:nvPr/>
        </p:nvSpPr>
        <p:spPr>
          <a:xfrm>
            <a:off x="74676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5" name="Rectangle 624"/>
          <p:cNvSpPr/>
          <p:nvPr/>
        </p:nvSpPr>
        <p:spPr>
          <a:xfrm>
            <a:off x="74676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6" name="Rectangle 625"/>
          <p:cNvSpPr/>
          <p:nvPr/>
        </p:nvSpPr>
        <p:spPr>
          <a:xfrm>
            <a:off x="75438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7" name="Rectangle 626"/>
          <p:cNvSpPr/>
          <p:nvPr/>
        </p:nvSpPr>
        <p:spPr>
          <a:xfrm>
            <a:off x="75438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8" name="Rectangle 627"/>
          <p:cNvSpPr/>
          <p:nvPr/>
        </p:nvSpPr>
        <p:spPr>
          <a:xfrm>
            <a:off x="76962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9" name="Rectangle 628"/>
          <p:cNvSpPr/>
          <p:nvPr/>
        </p:nvSpPr>
        <p:spPr>
          <a:xfrm>
            <a:off x="76962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0" name="Rectangle 629"/>
          <p:cNvSpPr/>
          <p:nvPr/>
        </p:nvSpPr>
        <p:spPr>
          <a:xfrm>
            <a:off x="76200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1" name="Rectangle 630"/>
          <p:cNvSpPr/>
          <p:nvPr/>
        </p:nvSpPr>
        <p:spPr>
          <a:xfrm>
            <a:off x="76200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2" name="Rectangle 631"/>
          <p:cNvSpPr/>
          <p:nvPr/>
        </p:nvSpPr>
        <p:spPr>
          <a:xfrm>
            <a:off x="77724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3" name="Rectangle 632"/>
          <p:cNvSpPr/>
          <p:nvPr/>
        </p:nvSpPr>
        <p:spPr>
          <a:xfrm>
            <a:off x="77724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4" name="Rectangle 633"/>
          <p:cNvSpPr/>
          <p:nvPr/>
        </p:nvSpPr>
        <p:spPr>
          <a:xfrm>
            <a:off x="79248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5" name="Rectangle 634"/>
          <p:cNvSpPr/>
          <p:nvPr/>
        </p:nvSpPr>
        <p:spPr>
          <a:xfrm>
            <a:off x="78486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6" name="Rectangle 635"/>
          <p:cNvSpPr/>
          <p:nvPr/>
        </p:nvSpPr>
        <p:spPr>
          <a:xfrm>
            <a:off x="78486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7" name="Rectangle 636"/>
          <p:cNvSpPr/>
          <p:nvPr/>
        </p:nvSpPr>
        <p:spPr>
          <a:xfrm>
            <a:off x="80010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p:nvSpPr>
        <p:spPr>
          <a:xfrm>
            <a:off x="80010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9" name="Rectangle 638"/>
          <p:cNvSpPr/>
          <p:nvPr/>
        </p:nvSpPr>
        <p:spPr>
          <a:xfrm>
            <a:off x="74676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0" name="Rectangle 639"/>
          <p:cNvSpPr/>
          <p:nvPr/>
        </p:nvSpPr>
        <p:spPr>
          <a:xfrm>
            <a:off x="75438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1" name="Rectangle 640"/>
          <p:cNvSpPr/>
          <p:nvPr/>
        </p:nvSpPr>
        <p:spPr>
          <a:xfrm>
            <a:off x="76962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2" name="Rectangle 641"/>
          <p:cNvSpPr/>
          <p:nvPr/>
        </p:nvSpPr>
        <p:spPr>
          <a:xfrm>
            <a:off x="76200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3" name="Rectangle 642"/>
          <p:cNvSpPr/>
          <p:nvPr/>
        </p:nvSpPr>
        <p:spPr>
          <a:xfrm>
            <a:off x="77724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4" name="Rectangle 643"/>
          <p:cNvSpPr/>
          <p:nvPr/>
        </p:nvSpPr>
        <p:spPr>
          <a:xfrm>
            <a:off x="78486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 name="Rectangle 644"/>
          <p:cNvSpPr/>
          <p:nvPr/>
        </p:nvSpPr>
        <p:spPr>
          <a:xfrm>
            <a:off x="79248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6" name="Rectangle 645"/>
          <p:cNvSpPr/>
          <p:nvPr/>
        </p:nvSpPr>
        <p:spPr>
          <a:xfrm>
            <a:off x="80010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7" name="Rectangle 646"/>
          <p:cNvSpPr/>
          <p:nvPr/>
        </p:nvSpPr>
        <p:spPr>
          <a:xfrm>
            <a:off x="79248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8" name="Rectangle 647"/>
          <p:cNvSpPr/>
          <p:nvPr/>
        </p:nvSpPr>
        <p:spPr>
          <a:xfrm>
            <a:off x="80010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9" name="Rectangle 648"/>
          <p:cNvSpPr/>
          <p:nvPr/>
        </p:nvSpPr>
        <p:spPr>
          <a:xfrm>
            <a:off x="81534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0" name="Rectangle 649"/>
          <p:cNvSpPr/>
          <p:nvPr/>
        </p:nvSpPr>
        <p:spPr>
          <a:xfrm>
            <a:off x="80772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1" name="Rectangle 650"/>
          <p:cNvSpPr/>
          <p:nvPr/>
        </p:nvSpPr>
        <p:spPr>
          <a:xfrm>
            <a:off x="82296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2" name="Rectangle 651"/>
          <p:cNvSpPr/>
          <p:nvPr/>
        </p:nvSpPr>
        <p:spPr>
          <a:xfrm>
            <a:off x="83058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3" name="Rectangle 652"/>
          <p:cNvSpPr/>
          <p:nvPr/>
        </p:nvSpPr>
        <p:spPr>
          <a:xfrm>
            <a:off x="83820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4" name="Rectangle 653"/>
          <p:cNvSpPr/>
          <p:nvPr/>
        </p:nvSpPr>
        <p:spPr>
          <a:xfrm>
            <a:off x="84582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5" name="Rectangle 654"/>
          <p:cNvSpPr/>
          <p:nvPr/>
        </p:nvSpPr>
        <p:spPr>
          <a:xfrm>
            <a:off x="81534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6" name="Rectangle 655"/>
          <p:cNvSpPr/>
          <p:nvPr/>
        </p:nvSpPr>
        <p:spPr>
          <a:xfrm>
            <a:off x="80772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7" name="Rectangle 656"/>
          <p:cNvSpPr/>
          <p:nvPr/>
        </p:nvSpPr>
        <p:spPr>
          <a:xfrm>
            <a:off x="82296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8" name="Rectangle 657"/>
          <p:cNvSpPr/>
          <p:nvPr/>
        </p:nvSpPr>
        <p:spPr>
          <a:xfrm>
            <a:off x="83820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9" name="Rectangle 658"/>
          <p:cNvSpPr/>
          <p:nvPr/>
        </p:nvSpPr>
        <p:spPr>
          <a:xfrm>
            <a:off x="83058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0" name="Rectangle 659"/>
          <p:cNvSpPr/>
          <p:nvPr/>
        </p:nvSpPr>
        <p:spPr>
          <a:xfrm>
            <a:off x="81534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1" name="Rectangle 660"/>
          <p:cNvSpPr/>
          <p:nvPr/>
        </p:nvSpPr>
        <p:spPr>
          <a:xfrm>
            <a:off x="81534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2" name="Rectangle 661"/>
          <p:cNvSpPr/>
          <p:nvPr/>
        </p:nvSpPr>
        <p:spPr>
          <a:xfrm>
            <a:off x="80772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3" name="Rectangle 662"/>
          <p:cNvSpPr/>
          <p:nvPr/>
        </p:nvSpPr>
        <p:spPr>
          <a:xfrm>
            <a:off x="80772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4" name="Rectangle 663"/>
          <p:cNvSpPr/>
          <p:nvPr/>
        </p:nvSpPr>
        <p:spPr>
          <a:xfrm>
            <a:off x="82296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 name="Rectangle 664"/>
          <p:cNvSpPr/>
          <p:nvPr/>
        </p:nvSpPr>
        <p:spPr>
          <a:xfrm>
            <a:off x="82296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6" name="Rectangle 665"/>
          <p:cNvSpPr/>
          <p:nvPr/>
        </p:nvSpPr>
        <p:spPr>
          <a:xfrm>
            <a:off x="83820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7" name="Rectangle 666"/>
          <p:cNvSpPr/>
          <p:nvPr/>
        </p:nvSpPr>
        <p:spPr>
          <a:xfrm>
            <a:off x="83058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8" name="Rectangle 667"/>
          <p:cNvSpPr/>
          <p:nvPr/>
        </p:nvSpPr>
        <p:spPr>
          <a:xfrm>
            <a:off x="83058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9" name="Rectangle 668"/>
          <p:cNvSpPr/>
          <p:nvPr/>
        </p:nvSpPr>
        <p:spPr>
          <a:xfrm>
            <a:off x="84582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0" name="Rectangle 669"/>
          <p:cNvSpPr/>
          <p:nvPr/>
        </p:nvSpPr>
        <p:spPr>
          <a:xfrm>
            <a:off x="84582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1" name="Rectangle 670"/>
          <p:cNvSpPr/>
          <p:nvPr/>
        </p:nvSpPr>
        <p:spPr>
          <a:xfrm>
            <a:off x="81534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2" name="Rectangle 671"/>
          <p:cNvSpPr/>
          <p:nvPr/>
        </p:nvSpPr>
        <p:spPr>
          <a:xfrm>
            <a:off x="80772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3" name="Rectangle 672"/>
          <p:cNvSpPr/>
          <p:nvPr/>
        </p:nvSpPr>
        <p:spPr>
          <a:xfrm>
            <a:off x="82296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4" name="Rectangle 673"/>
          <p:cNvSpPr/>
          <p:nvPr/>
        </p:nvSpPr>
        <p:spPr>
          <a:xfrm>
            <a:off x="8305800" y="23622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 name="Rectangle 674"/>
          <p:cNvSpPr/>
          <p:nvPr/>
        </p:nvSpPr>
        <p:spPr>
          <a:xfrm>
            <a:off x="83820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6" name="Rectangle 675"/>
          <p:cNvSpPr/>
          <p:nvPr/>
        </p:nvSpPr>
        <p:spPr>
          <a:xfrm>
            <a:off x="84582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7" name="Rectangle 676"/>
          <p:cNvSpPr/>
          <p:nvPr/>
        </p:nvSpPr>
        <p:spPr>
          <a:xfrm>
            <a:off x="85344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8" name="Rectangle 677"/>
          <p:cNvSpPr/>
          <p:nvPr/>
        </p:nvSpPr>
        <p:spPr>
          <a:xfrm>
            <a:off x="8610600" y="26670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9" name="Rectangle 678"/>
          <p:cNvSpPr/>
          <p:nvPr/>
        </p:nvSpPr>
        <p:spPr>
          <a:xfrm>
            <a:off x="85344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0" name="Rectangle 679"/>
          <p:cNvSpPr/>
          <p:nvPr/>
        </p:nvSpPr>
        <p:spPr>
          <a:xfrm>
            <a:off x="85344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1" name="Rectangle 680"/>
          <p:cNvSpPr/>
          <p:nvPr/>
        </p:nvSpPr>
        <p:spPr>
          <a:xfrm>
            <a:off x="8610600" y="25908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2" name="Rectangle 681"/>
          <p:cNvSpPr/>
          <p:nvPr/>
        </p:nvSpPr>
        <p:spPr>
          <a:xfrm>
            <a:off x="8610600" y="25146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3" name="Rectangle 682"/>
          <p:cNvSpPr/>
          <p:nvPr/>
        </p:nvSpPr>
        <p:spPr>
          <a:xfrm>
            <a:off x="85344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4" name="Rectangle 683"/>
          <p:cNvSpPr/>
          <p:nvPr/>
        </p:nvSpPr>
        <p:spPr>
          <a:xfrm>
            <a:off x="8610600" y="2438400"/>
            <a:ext cx="76200" cy="76200"/>
          </a:xfrm>
          <a:prstGeom prst="rect">
            <a:avLst/>
          </a:prstGeom>
          <a:solidFill>
            <a:srgbClr val="FF0000"/>
          </a:solidFill>
          <a:ln w="31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5" name="Straight Arrow Connector 684"/>
          <p:cNvCxnSpPr/>
          <p:nvPr/>
        </p:nvCxnSpPr>
        <p:spPr>
          <a:xfrm flipV="1">
            <a:off x="228600" y="3962400"/>
            <a:ext cx="0" cy="533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86" name="Straight Arrow Connector 685"/>
          <p:cNvCxnSpPr/>
          <p:nvPr/>
        </p:nvCxnSpPr>
        <p:spPr>
          <a:xfrm flipV="1">
            <a:off x="1143000" y="3962400"/>
            <a:ext cx="0" cy="533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87" name="Straight Arrow Connector 686"/>
          <p:cNvCxnSpPr/>
          <p:nvPr/>
        </p:nvCxnSpPr>
        <p:spPr>
          <a:xfrm flipV="1">
            <a:off x="2057400" y="3962400"/>
            <a:ext cx="0" cy="533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88" name="Straight Arrow Connector 687"/>
          <p:cNvCxnSpPr/>
          <p:nvPr/>
        </p:nvCxnSpPr>
        <p:spPr>
          <a:xfrm flipV="1">
            <a:off x="2971800" y="3962400"/>
            <a:ext cx="0" cy="533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89" name="Straight Arrow Connector 688"/>
          <p:cNvCxnSpPr/>
          <p:nvPr/>
        </p:nvCxnSpPr>
        <p:spPr>
          <a:xfrm flipV="1">
            <a:off x="4038600" y="3962400"/>
            <a:ext cx="0" cy="533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90" name="Straight Arrow Connector 689"/>
          <p:cNvCxnSpPr/>
          <p:nvPr/>
        </p:nvCxnSpPr>
        <p:spPr>
          <a:xfrm flipV="1">
            <a:off x="5105400" y="3962400"/>
            <a:ext cx="0" cy="533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91" name="Straight Arrow Connector 690"/>
          <p:cNvCxnSpPr/>
          <p:nvPr/>
        </p:nvCxnSpPr>
        <p:spPr>
          <a:xfrm flipV="1">
            <a:off x="6096000" y="3962400"/>
            <a:ext cx="0" cy="533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92" name="Straight Arrow Connector 691"/>
          <p:cNvCxnSpPr/>
          <p:nvPr/>
        </p:nvCxnSpPr>
        <p:spPr>
          <a:xfrm flipV="1">
            <a:off x="7467600" y="3962400"/>
            <a:ext cx="0" cy="53340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65554088"/>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838200"/>
            <a:ext cx="7772400" cy="1200329"/>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Radioactive fallout and other forms of external contamination make the surfaces they come into contact with radioactive.</a:t>
            </a:r>
          </a:p>
        </p:txBody>
      </p:sp>
      <p:sp>
        <p:nvSpPr>
          <p:cNvPr id="4" name="TextBox 3"/>
          <p:cNvSpPr txBox="1"/>
          <p:nvPr/>
        </p:nvSpPr>
        <p:spPr>
          <a:xfrm>
            <a:off x="685800" y="2514600"/>
            <a:ext cx="958339" cy="830997"/>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True</a:t>
            </a:r>
          </a:p>
          <a:p>
            <a:r>
              <a:rPr lang="en-US" sz="2400" dirty="0">
                <a:latin typeface="Verdana" panose="020B0604030504040204" pitchFamily="34" charset="0"/>
                <a:ea typeface="Verdana" panose="020B0604030504040204" pitchFamily="34" charset="0"/>
                <a:cs typeface="Verdana" panose="020B0604030504040204" pitchFamily="34" charset="0"/>
              </a:rPr>
              <a:t>False</a:t>
            </a:r>
          </a:p>
        </p:txBody>
      </p:sp>
      <p:sp>
        <p:nvSpPr>
          <p:cNvPr id="7" name="Rectangle 6"/>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3</a:t>
            </a:r>
          </a:p>
        </p:txBody>
      </p:sp>
    </p:spTree>
    <p:custDataLst>
      <p:tags r:id="rId1"/>
    </p:custDataLst>
    <p:extLst>
      <p:ext uri="{BB962C8B-B14F-4D97-AF65-F5344CB8AC3E}">
        <p14:creationId xmlns:p14="http://schemas.microsoft.com/office/powerpoint/2010/main" val="241873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914400"/>
            <a:ext cx="6858000" cy="830997"/>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Radiation levels naturally decrease due to radioactive ____________.</a:t>
            </a:r>
          </a:p>
        </p:txBody>
      </p:sp>
      <p:sp>
        <p:nvSpPr>
          <p:cNvPr id="6" name="TextBox 5"/>
          <p:cNvSpPr txBox="1"/>
          <p:nvPr/>
        </p:nvSpPr>
        <p:spPr>
          <a:xfrm>
            <a:off x="762000" y="2032001"/>
            <a:ext cx="3268844" cy="1569660"/>
          </a:xfrm>
          <a:prstGeom prst="rect">
            <a:avLst/>
          </a:prstGeom>
          <a:noFill/>
        </p:spPr>
        <p:txBody>
          <a:bodyPr wrap="non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A: Decay</a:t>
            </a:r>
          </a:p>
          <a:p>
            <a:r>
              <a:rPr lang="en-US" sz="2400" dirty="0">
                <a:latin typeface="Verdana" panose="020B0604030504040204" pitchFamily="34" charset="0"/>
                <a:ea typeface="Verdana" panose="020B0604030504040204" pitchFamily="34" charset="0"/>
                <a:cs typeface="Verdana" panose="020B0604030504040204" pitchFamily="34" charset="0"/>
              </a:rPr>
              <a:t>B: Decontamination</a:t>
            </a:r>
          </a:p>
          <a:p>
            <a:r>
              <a:rPr lang="en-US" sz="2400" dirty="0">
                <a:latin typeface="Verdana" panose="020B0604030504040204" pitchFamily="34" charset="0"/>
                <a:ea typeface="Verdana" panose="020B0604030504040204" pitchFamily="34" charset="0"/>
                <a:cs typeface="Verdana" panose="020B0604030504040204" pitchFamily="34" charset="0"/>
              </a:rPr>
              <a:t>C: Equilibrium</a:t>
            </a:r>
          </a:p>
          <a:p>
            <a:r>
              <a:rPr lang="en-US" sz="2400" dirty="0">
                <a:latin typeface="Verdana" panose="020B0604030504040204" pitchFamily="34" charset="0"/>
                <a:ea typeface="Verdana" panose="020B0604030504040204" pitchFamily="34" charset="0"/>
                <a:cs typeface="Verdana" panose="020B0604030504040204" pitchFamily="34" charset="0"/>
              </a:rPr>
              <a:t>D: Absorption</a:t>
            </a:r>
          </a:p>
        </p:txBody>
      </p:sp>
      <p:sp>
        <p:nvSpPr>
          <p:cNvPr id="7" name="Rectangle 6"/>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3</a:t>
            </a:r>
          </a:p>
        </p:txBody>
      </p:sp>
    </p:spTree>
    <p:custDataLst>
      <p:tags r:id="rId1"/>
    </p:custDataLst>
    <p:extLst>
      <p:ext uri="{BB962C8B-B14F-4D97-AF65-F5344CB8AC3E}">
        <p14:creationId xmlns:p14="http://schemas.microsoft.com/office/powerpoint/2010/main" val="2282476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990600" y="981048"/>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Radiation Basics</a:t>
            </a:r>
          </a:p>
        </p:txBody>
      </p:sp>
      <p:sp>
        <p:nvSpPr>
          <p:cNvPr id="21" name="Rounded Rectangle 20"/>
          <p:cNvSpPr/>
          <p:nvPr/>
        </p:nvSpPr>
        <p:spPr>
          <a:xfrm>
            <a:off x="990600" y="2456145"/>
            <a:ext cx="7696200" cy="914400"/>
          </a:xfrm>
          <a:prstGeom prst="roundRect">
            <a:avLst/>
          </a:prstGeom>
          <a:noFill/>
          <a:ln w="3810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Biological Effects of Radiation</a:t>
            </a:r>
          </a:p>
        </p:txBody>
      </p:sp>
      <p:sp>
        <p:nvSpPr>
          <p:cNvPr id="22" name="Rounded Rectangle 21"/>
          <p:cNvSpPr/>
          <p:nvPr/>
        </p:nvSpPr>
        <p:spPr>
          <a:xfrm>
            <a:off x="990600" y="3847080"/>
            <a:ext cx="7696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Exposure Versus Contamination &amp; Shielding</a:t>
            </a:r>
          </a:p>
        </p:txBody>
      </p:sp>
      <p:sp>
        <p:nvSpPr>
          <p:cNvPr id="23" name="Oval 22">
            <a:hlinkClick r:id="" action="ppaction://noaction"/>
          </p:cNvPr>
          <p:cNvSpPr/>
          <p:nvPr/>
        </p:nvSpPr>
        <p:spPr>
          <a:xfrm>
            <a:off x="382135" y="82296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1</a:t>
            </a:r>
          </a:p>
        </p:txBody>
      </p:sp>
      <p:sp>
        <p:nvSpPr>
          <p:cNvPr id="24" name="Rounded Rectangle 23"/>
          <p:cNvSpPr/>
          <p:nvPr/>
        </p:nvSpPr>
        <p:spPr>
          <a:xfrm>
            <a:off x="976952" y="5290784"/>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Implications for Hematopoietic Stem Cell Transplant and the RITN</a:t>
            </a:r>
          </a:p>
        </p:txBody>
      </p:sp>
      <p:sp>
        <p:nvSpPr>
          <p:cNvPr id="25" name="Oval 24"/>
          <p:cNvSpPr/>
          <p:nvPr/>
        </p:nvSpPr>
        <p:spPr>
          <a:xfrm>
            <a:off x="367351" y="2270760"/>
            <a:ext cx="1234440" cy="1234440"/>
          </a:xfrm>
          <a:prstGeom prst="ellipse">
            <a:avLst/>
          </a:prstGeom>
          <a:solidFill>
            <a:srgbClr val="FFF200"/>
          </a:solidFill>
          <a:ln>
            <a:solidFill>
              <a:srgbClr val="EAE4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2</a:t>
            </a:r>
          </a:p>
        </p:txBody>
      </p:sp>
      <p:sp>
        <p:nvSpPr>
          <p:cNvPr id="26" name="Oval 25"/>
          <p:cNvSpPr/>
          <p:nvPr/>
        </p:nvSpPr>
        <p:spPr>
          <a:xfrm>
            <a:off x="367352" y="3667385"/>
            <a:ext cx="1234440" cy="1234440"/>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Verdana" pitchFamily="34" charset="0"/>
              </a:rPr>
              <a:t>Section</a:t>
            </a:r>
            <a:r>
              <a:rPr lang="en-US" sz="1300" b="1" dirty="0">
                <a:solidFill>
                  <a:schemeClr val="tx1"/>
                </a:solidFill>
                <a:latin typeface="Verdana" pitchFamily="34" charset="0"/>
              </a:rPr>
              <a:t> </a:t>
            </a:r>
            <a:r>
              <a:rPr lang="en-US" sz="1300" b="1" dirty="0">
                <a:solidFill>
                  <a:schemeClr val="bg1"/>
                </a:solidFill>
                <a:latin typeface="Verdana" pitchFamily="34" charset="0"/>
              </a:rPr>
              <a:t>3</a:t>
            </a:r>
          </a:p>
        </p:txBody>
      </p:sp>
      <p:sp>
        <p:nvSpPr>
          <p:cNvPr id="27" name="Oval 26"/>
          <p:cNvSpPr/>
          <p:nvPr/>
        </p:nvSpPr>
        <p:spPr>
          <a:xfrm>
            <a:off x="367352" y="510540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4</a:t>
            </a:r>
          </a:p>
        </p:txBody>
      </p:sp>
      <p:sp>
        <p:nvSpPr>
          <p:cNvPr id="5" name="Rectangle 4"/>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Course Sections</a:t>
            </a:r>
          </a:p>
        </p:txBody>
      </p:sp>
      <p:sp>
        <p:nvSpPr>
          <p:cNvPr id="20" name="Rounded Rectangle 19"/>
          <p:cNvSpPr/>
          <p:nvPr/>
        </p:nvSpPr>
        <p:spPr>
          <a:xfrm>
            <a:off x="2057400" y="1356961"/>
            <a:ext cx="6629400" cy="5196239"/>
          </a:xfrm>
          <a:prstGeom prst="roundRect">
            <a:avLst/>
          </a:prstGeom>
          <a:solidFill>
            <a:schemeClr val="bg1"/>
          </a:solidFill>
          <a:ln w="7620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b="1" dirty="0">
                <a:solidFill>
                  <a:srgbClr val="FF00FF"/>
                </a:solidFill>
                <a:latin typeface="Verdana" pitchFamily="34" charset="0"/>
              </a:rPr>
              <a:t>	</a:t>
            </a:r>
            <a:r>
              <a:rPr lang="en-US" b="1" dirty="0">
                <a:solidFill>
                  <a:schemeClr val="tx1"/>
                </a:solidFill>
                <a:latin typeface="Verdana" pitchFamily="34" charset="0"/>
              </a:rPr>
              <a:t>    </a:t>
            </a:r>
          </a:p>
          <a:p>
            <a:pPr marL="0" lvl="2" algn="ctr">
              <a:tabLst>
                <a:tab pos="1316038" algn="l"/>
              </a:tabLst>
            </a:pPr>
            <a:endParaRPr lang="en-US" sz="2000" b="1" dirty="0">
              <a:solidFill>
                <a:schemeClr val="tx1"/>
              </a:solidFill>
              <a:latin typeface="Verdana" pitchFamily="34" charset="0"/>
            </a:endParaRPr>
          </a:p>
          <a:p>
            <a:pPr marL="0" lvl="2" algn="ctr">
              <a:tabLst>
                <a:tab pos="1316038" algn="l"/>
              </a:tabLst>
            </a:pPr>
            <a:r>
              <a:rPr lang="en-US" sz="2000" b="1" dirty="0">
                <a:solidFill>
                  <a:schemeClr val="tx1"/>
                </a:solidFill>
                <a:latin typeface="Verdana" pitchFamily="34" charset="0"/>
              </a:rPr>
              <a:t>Why This Matters to You and Your Hospital</a:t>
            </a:r>
            <a:endParaRPr lang="en-US" sz="2000" b="1" spc="-50" dirty="0">
              <a:solidFill>
                <a:schemeClr val="tx1"/>
              </a:solidFill>
              <a:latin typeface="Verdana" pitchFamily="34" charset="0"/>
            </a:endParaRPr>
          </a:p>
          <a:p>
            <a:pPr marL="274320" indent="274320">
              <a:buFont typeface="Wingdings" pitchFamily="2" charset="2"/>
              <a:buChar char="ü"/>
            </a:pPr>
            <a:endParaRPr lang="en-US" sz="2000" dirty="0">
              <a:solidFill>
                <a:schemeClr val="tx1"/>
              </a:solidFill>
              <a:latin typeface="Verdana" pitchFamily="34" charset="0"/>
            </a:endParaRPr>
          </a:p>
          <a:p>
            <a:pPr marL="274320" indent="274320">
              <a:buFont typeface="Wingdings" pitchFamily="2" charset="2"/>
              <a:buChar char="ü"/>
            </a:pPr>
            <a:r>
              <a:rPr lang="en-US" sz="2000" dirty="0">
                <a:solidFill>
                  <a:schemeClr val="tx1"/>
                </a:solidFill>
                <a:latin typeface="Verdana" pitchFamily="34" charset="0"/>
              </a:rPr>
              <a:t>Radiation disasters</a:t>
            </a:r>
          </a:p>
          <a:p>
            <a:pPr marL="274320"/>
            <a:endParaRPr lang="en-US" sz="2000" dirty="0">
              <a:solidFill>
                <a:schemeClr val="tx1"/>
              </a:solidFill>
              <a:latin typeface="Verdana" pitchFamily="34" charset="0"/>
            </a:endParaRPr>
          </a:p>
          <a:p>
            <a:pPr marL="274320" indent="274320" defTabSz="571500">
              <a:buFont typeface="Wingdings" pitchFamily="2" charset="2"/>
              <a:buChar char="ü"/>
            </a:pPr>
            <a:r>
              <a:rPr lang="en-US" sz="2000" dirty="0">
                <a:solidFill>
                  <a:schemeClr val="tx1"/>
                </a:solidFill>
                <a:latin typeface="Verdana" pitchFamily="34" charset="0"/>
              </a:rPr>
              <a:t>How to detect radiation</a:t>
            </a:r>
          </a:p>
          <a:p>
            <a:pPr marL="274320" indent="274320" defTabSz="571500"/>
            <a:endParaRPr lang="en-US" sz="2000" dirty="0">
              <a:solidFill>
                <a:schemeClr val="tx1"/>
              </a:solidFill>
              <a:latin typeface="Verdana" pitchFamily="34" charset="0"/>
            </a:endParaRPr>
          </a:p>
        </p:txBody>
      </p:sp>
      <p:sp>
        <p:nvSpPr>
          <p:cNvPr id="14" name="Oval 13"/>
          <p:cNvSpPr/>
          <p:nvPr/>
        </p:nvSpPr>
        <p:spPr>
          <a:xfrm>
            <a:off x="1524000" y="838200"/>
            <a:ext cx="2057400" cy="1995839"/>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Verdana" pitchFamily="34" charset="0"/>
              </a:rPr>
              <a:t>Section 4</a:t>
            </a:r>
          </a:p>
        </p:txBody>
      </p:sp>
    </p:spTree>
    <p:custDataLst>
      <p:tags r:id="rId1"/>
    </p:custDataLst>
    <p:extLst>
      <p:ext uri="{BB962C8B-B14F-4D97-AF65-F5344CB8AC3E}">
        <p14:creationId xmlns:p14="http://schemas.microsoft.com/office/powerpoint/2010/main" val="67541410"/>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840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Radiation Disasters</a:t>
            </a:r>
          </a:p>
        </p:txBody>
      </p:sp>
      <p:sp>
        <p:nvSpPr>
          <p:cNvPr id="4" name="Left Arrow Callout 3"/>
          <p:cNvSpPr/>
          <p:nvPr/>
        </p:nvSpPr>
        <p:spPr>
          <a:xfrm>
            <a:off x="3369180" y="1295400"/>
            <a:ext cx="5317620" cy="296559"/>
          </a:xfrm>
          <a:prstGeom prst="leftArrowCallout">
            <a:avLst>
              <a:gd name="adj1" fmla="val 19268"/>
              <a:gd name="adj2" fmla="val 16066"/>
              <a:gd name="adj3" fmla="val 9954"/>
              <a:gd name="adj4" fmla="val 81689"/>
            </a:avLst>
          </a:prstGeom>
          <a:solidFill>
            <a:srgbClr val="C0DC72"/>
          </a:solidFill>
          <a:ln w="762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500" b="1" dirty="0">
                <a:solidFill>
                  <a:schemeClr val="tx1"/>
                </a:solidFill>
                <a:latin typeface="Verdana" pitchFamily="34" charset="0"/>
              </a:rPr>
              <a:t>Improvised Nuclear Device (IND)</a:t>
            </a:r>
          </a:p>
        </p:txBody>
      </p:sp>
      <p:pic>
        <p:nvPicPr>
          <p:cNvPr id="6" name="Picture 12" descr="Dirty Bomb: Radiological Dispersal Device Using Explosive"/>
          <p:cNvPicPr>
            <a:picLocks noChangeAspect="1" noChangeArrowheads="1"/>
          </p:cNvPicPr>
          <p:nvPr>
            <p:custDataLst>
              <p:tags r:id="rId2"/>
            </p:custDataLst>
          </p:nvPr>
        </p:nvPicPr>
        <p:blipFill>
          <a:blip r:embed="rId7" cstate="print">
            <a:lum/>
          </a:blip>
          <a:srcRect/>
          <a:stretch>
            <a:fillRect/>
          </a:stretch>
        </p:blipFill>
        <p:spPr bwMode="auto">
          <a:xfrm>
            <a:off x="457200" y="2895600"/>
            <a:ext cx="2573867" cy="1828800"/>
          </a:xfrm>
          <a:prstGeom prst="roundRect">
            <a:avLst/>
          </a:prstGeom>
          <a:noFill/>
          <a:ln>
            <a:noFill/>
          </a:ln>
        </p:spPr>
      </p:pic>
      <p:pic>
        <p:nvPicPr>
          <p:cNvPr id="7" name="Picture 6" descr="radiation_under_seat_new.bmp"/>
          <p:cNvPicPr>
            <a:picLocks noChangeAspect="1"/>
          </p:cNvPicPr>
          <p:nvPr>
            <p:custDataLst>
              <p:tags r:id="rId3"/>
            </p:custDataLst>
          </p:nvPr>
        </p:nvPicPr>
        <p:blipFill>
          <a:blip r:embed="rId8" cstate="print"/>
          <a:srcRect l="23268" t="5412" r="10110" b="17798"/>
          <a:stretch>
            <a:fillRect/>
          </a:stretch>
        </p:blipFill>
        <p:spPr>
          <a:xfrm>
            <a:off x="457200" y="4800600"/>
            <a:ext cx="2286000" cy="16251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descr="Case1.png"/>
          <p:cNvPicPr>
            <a:picLocks noChangeAspect="1"/>
          </p:cNvPicPr>
          <p:nvPr>
            <p:custDataLst>
              <p:tags r:id="rId4"/>
            </p:custDataLst>
          </p:nvPr>
        </p:nvPicPr>
        <p:blipFill>
          <a:blip r:embed="rId9" cstate="print">
            <a:lum bright="10000"/>
          </a:blip>
          <a:stretch>
            <a:fillRect/>
          </a:stretch>
        </p:blipFill>
        <p:spPr>
          <a:xfrm>
            <a:off x="625658" y="1066800"/>
            <a:ext cx="1812742" cy="1732981"/>
          </a:xfrm>
          <a:prstGeom prst="rect">
            <a:avLst/>
          </a:prstGeom>
          <a:effectLst>
            <a:outerShdw blurRad="76200" dir="13500000" sy="23000" kx="1200000" algn="br" rotWithShape="0">
              <a:prstClr val="black">
                <a:alpha val="20000"/>
              </a:prstClr>
            </a:outerShdw>
          </a:effectLst>
        </p:spPr>
      </p:pic>
      <p:sp>
        <p:nvSpPr>
          <p:cNvPr id="9" name="TextBox 8"/>
          <p:cNvSpPr txBox="1"/>
          <p:nvPr/>
        </p:nvSpPr>
        <p:spPr>
          <a:xfrm>
            <a:off x="152400" y="6581001"/>
            <a:ext cx="6324600" cy="276999"/>
          </a:xfrm>
          <a:prstGeom prst="rect">
            <a:avLst/>
          </a:prstGeom>
          <a:noFill/>
        </p:spPr>
        <p:txBody>
          <a:bodyPr wrap="square" rtlCol="0">
            <a:spAutoFit/>
          </a:bodyPr>
          <a:lstStyle/>
          <a:p>
            <a:r>
              <a:rPr lang="en-US" sz="1200" dirty="0"/>
              <a:t>Source: Radiation Emergency Medical Management  - http://www.remm.nlm.gov/</a:t>
            </a:r>
          </a:p>
        </p:txBody>
      </p:sp>
      <p:sp>
        <p:nvSpPr>
          <p:cNvPr id="10" name="Left Arrow Callout 9"/>
          <p:cNvSpPr/>
          <p:nvPr/>
        </p:nvSpPr>
        <p:spPr>
          <a:xfrm>
            <a:off x="3352800" y="3124200"/>
            <a:ext cx="5317620" cy="296559"/>
          </a:xfrm>
          <a:prstGeom prst="leftArrowCallout">
            <a:avLst>
              <a:gd name="adj1" fmla="val 19268"/>
              <a:gd name="adj2" fmla="val 16066"/>
              <a:gd name="adj3" fmla="val 9954"/>
              <a:gd name="adj4" fmla="val 81689"/>
            </a:avLst>
          </a:prstGeom>
          <a:solidFill>
            <a:srgbClr val="C0DC72"/>
          </a:solidFill>
          <a:ln w="762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500" b="1" dirty="0">
                <a:solidFill>
                  <a:schemeClr val="tx1"/>
                </a:solidFill>
                <a:latin typeface="Verdana" pitchFamily="34" charset="0"/>
              </a:rPr>
              <a:t>Radiological Dispersal Device (RDD)</a:t>
            </a:r>
          </a:p>
        </p:txBody>
      </p:sp>
      <p:sp>
        <p:nvSpPr>
          <p:cNvPr id="13" name="Left Arrow Callout 12"/>
          <p:cNvSpPr/>
          <p:nvPr/>
        </p:nvSpPr>
        <p:spPr>
          <a:xfrm>
            <a:off x="3369180" y="5029200"/>
            <a:ext cx="5317620" cy="296559"/>
          </a:xfrm>
          <a:prstGeom prst="leftArrowCallout">
            <a:avLst>
              <a:gd name="adj1" fmla="val 19268"/>
              <a:gd name="adj2" fmla="val 16066"/>
              <a:gd name="adj3" fmla="val 9954"/>
              <a:gd name="adj4" fmla="val 81689"/>
            </a:avLst>
          </a:prstGeom>
          <a:solidFill>
            <a:srgbClr val="C0DC72"/>
          </a:solidFill>
          <a:ln w="762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500" b="1" dirty="0">
                <a:solidFill>
                  <a:schemeClr val="tx1"/>
                </a:solidFill>
                <a:latin typeface="Verdana" pitchFamily="34" charset="0"/>
              </a:rPr>
              <a:t>Radiological Exposure Device (RED)</a:t>
            </a:r>
          </a:p>
        </p:txBody>
      </p:sp>
      <p:sp>
        <p:nvSpPr>
          <p:cNvPr id="3" name="TextBox 2"/>
          <p:cNvSpPr txBox="1"/>
          <p:nvPr/>
        </p:nvSpPr>
        <p:spPr>
          <a:xfrm>
            <a:off x="3547938" y="5879068"/>
            <a:ext cx="5341013" cy="646331"/>
          </a:xfrm>
          <a:prstGeom prst="rect">
            <a:avLst/>
          </a:prstGeom>
          <a:noFill/>
        </p:spPr>
        <p:txBody>
          <a:bodyPr wrap="none" rtlCol="0">
            <a:spAutoFit/>
          </a:bodyPr>
          <a:lstStyle/>
          <a:p>
            <a:pPr algn="ctr"/>
            <a:r>
              <a:rPr lang="en-US" dirty="0"/>
              <a:t>See ‘What Kind of Emergency?’ @ </a:t>
            </a:r>
            <a:r>
              <a:rPr lang="en-US" dirty="0">
                <a:hlinkClick r:id="rId10"/>
              </a:rPr>
              <a:t>www.remm.nlm.gov</a:t>
            </a:r>
            <a:endParaRPr lang="en-US" dirty="0"/>
          </a:p>
          <a:p>
            <a:pPr algn="ctr"/>
            <a:r>
              <a:rPr lang="en-US" dirty="0"/>
              <a:t>for more information. </a:t>
            </a: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9144000"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How to Detect Radiation</a:t>
            </a:r>
          </a:p>
        </p:txBody>
      </p:sp>
      <p:sp>
        <p:nvSpPr>
          <p:cNvPr id="2" name="TextBox 1"/>
          <p:cNvSpPr txBox="1"/>
          <p:nvPr/>
        </p:nvSpPr>
        <p:spPr>
          <a:xfrm>
            <a:off x="304800" y="1788616"/>
            <a:ext cx="4267200" cy="3600986"/>
          </a:xfrm>
          <a:prstGeom prst="rect">
            <a:avLst/>
          </a:prstGeom>
          <a:noFill/>
        </p:spPr>
        <p:txBody>
          <a:bodyPr wrap="square" rtlCol="0">
            <a:spAutoFit/>
          </a:bodyPr>
          <a:lstStyle/>
          <a:p>
            <a:r>
              <a:rPr lang="en-US" sz="2400" dirty="0">
                <a:latin typeface="Verdana" panose="020B0604030504040204" pitchFamily="34" charset="0"/>
                <a:ea typeface="Verdana" panose="020B0604030504040204" pitchFamily="34" charset="0"/>
                <a:cs typeface="Verdana" panose="020B0604030504040204" pitchFamily="34" charset="0"/>
              </a:rPr>
              <a:t>Radiation is:</a:t>
            </a:r>
          </a:p>
          <a:p>
            <a:endParaRPr lang="en-US" sz="2400" dirty="0">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Cannot detect with sight, smell, sound, touch or taste</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Easily detected unlike bacterial contamination often found in hospitals</a:t>
            </a:r>
          </a:p>
          <a:p>
            <a:pPr marL="342900" indent="-342900">
              <a:buFont typeface="Arial" panose="020B0604020202020204" pitchFamily="34" charset="0"/>
              <a:buChar char="•"/>
            </a:pPr>
            <a:r>
              <a:rPr lang="en-US" sz="2000" dirty="0">
                <a:latin typeface="Verdana" panose="020B0604030504040204" pitchFamily="34" charset="0"/>
                <a:ea typeface="Verdana" panose="020B0604030504040204" pitchFamily="34" charset="0"/>
                <a:cs typeface="Verdana" panose="020B0604030504040204" pitchFamily="34" charset="0"/>
              </a:rPr>
              <a:t>May be detected and measured using specialized equipment like a Geiger Counter</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981200"/>
            <a:ext cx="3759200" cy="2819400"/>
          </a:xfrm>
          <a:prstGeom prst="rect">
            <a:avLst/>
          </a:prstGeom>
        </p:spPr>
      </p:pic>
      <p:sp>
        <p:nvSpPr>
          <p:cNvPr id="4" name="TextBox 3"/>
          <p:cNvSpPr txBox="1"/>
          <p:nvPr/>
        </p:nvSpPr>
        <p:spPr>
          <a:xfrm>
            <a:off x="5105400" y="4800600"/>
            <a:ext cx="3505200" cy="246221"/>
          </a:xfrm>
          <a:prstGeom prst="rect">
            <a:avLst/>
          </a:prstGeom>
          <a:noFill/>
        </p:spPr>
        <p:txBody>
          <a:bodyPr wrap="square" rtlCol="0">
            <a:spAutoFit/>
          </a:bodyPr>
          <a:lstStyle/>
          <a:p>
            <a:r>
              <a:rPr lang="en-US" sz="1000" dirty="0">
                <a:latin typeface="Verdana" panose="020B0604030504040204" pitchFamily="34" charset="0"/>
                <a:ea typeface="Verdana" panose="020B0604030504040204" pitchFamily="34" charset="0"/>
                <a:cs typeface="Verdana" panose="020B0604030504040204" pitchFamily="34" charset="0"/>
              </a:rPr>
              <a:t>Source: Mark Jenkins, PhD, CSP at REAC/TS</a:t>
            </a:r>
          </a:p>
        </p:txBody>
      </p:sp>
    </p:spTree>
    <p:custDataLst>
      <p:tags r:id="rId1"/>
    </p:custDataLst>
    <p:extLst>
      <p:ext uri="{BB962C8B-B14F-4D97-AF65-F5344CB8AC3E}">
        <p14:creationId xmlns:p14="http://schemas.microsoft.com/office/powerpoint/2010/main" val="2010729992"/>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hlinkClick r:id="rId4" action="ppaction://hlinksldjump"/>
          </p:cNvPr>
          <p:cNvSpPr/>
          <p:nvPr/>
        </p:nvSpPr>
        <p:spPr>
          <a:xfrm>
            <a:off x="990600" y="996288"/>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Radiation Basics</a:t>
            </a:r>
          </a:p>
        </p:txBody>
      </p:sp>
      <p:sp>
        <p:nvSpPr>
          <p:cNvPr id="5" name="Rectangle 4"/>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Course Sections</a:t>
            </a:r>
            <a:endParaRPr lang="en-US" sz="2400" b="1" strike="sngStrike" dirty="0">
              <a:latin typeface="Verdana" pitchFamily="34" charset="0"/>
            </a:endParaRPr>
          </a:p>
        </p:txBody>
      </p:sp>
      <p:sp>
        <p:nvSpPr>
          <p:cNvPr id="7" name="Rounded Rectangle 6">
            <a:hlinkClick r:id="rId5" action="ppaction://hlinksldjump"/>
          </p:cNvPr>
          <p:cNvSpPr/>
          <p:nvPr/>
        </p:nvSpPr>
        <p:spPr>
          <a:xfrm>
            <a:off x="990600" y="2453872"/>
            <a:ext cx="7696200" cy="914400"/>
          </a:xfrm>
          <a:prstGeom prst="roundRect">
            <a:avLst/>
          </a:prstGeom>
          <a:noFill/>
          <a:ln w="3810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Biological Effects of Radiation</a:t>
            </a:r>
          </a:p>
        </p:txBody>
      </p:sp>
      <p:sp>
        <p:nvSpPr>
          <p:cNvPr id="9" name="Rounded Rectangle 8">
            <a:hlinkClick r:id="rId6" action="ppaction://hlinksldjump"/>
          </p:cNvPr>
          <p:cNvSpPr/>
          <p:nvPr/>
        </p:nvSpPr>
        <p:spPr>
          <a:xfrm>
            <a:off x="990600" y="3847080"/>
            <a:ext cx="7696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Exposure Versus Contamination</a:t>
            </a:r>
          </a:p>
        </p:txBody>
      </p:sp>
      <p:sp>
        <p:nvSpPr>
          <p:cNvPr id="10" name="Oval 9">
            <a:hlinkClick r:id="rId4" action="ppaction://hlinksldjump"/>
          </p:cNvPr>
          <p:cNvSpPr/>
          <p:nvPr/>
        </p:nvSpPr>
        <p:spPr>
          <a:xfrm>
            <a:off x="382135" y="83820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1</a:t>
            </a:r>
          </a:p>
        </p:txBody>
      </p:sp>
      <p:sp>
        <p:nvSpPr>
          <p:cNvPr id="11" name="Rounded Rectangle 10">
            <a:hlinkClick r:id="rId7" action="ppaction://hlinksldjump"/>
          </p:cNvPr>
          <p:cNvSpPr/>
          <p:nvPr/>
        </p:nvSpPr>
        <p:spPr>
          <a:xfrm>
            <a:off x="976952" y="5275544"/>
            <a:ext cx="7696200" cy="914400"/>
          </a:xfrm>
          <a:prstGeom prst="roundRect">
            <a:avLst/>
          </a:prstGeom>
          <a:noFill/>
          <a:ln w="3810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Why This Matters to You and Your Hospital</a:t>
            </a:r>
          </a:p>
        </p:txBody>
      </p:sp>
      <p:sp>
        <p:nvSpPr>
          <p:cNvPr id="15" name="Oval 14">
            <a:hlinkClick r:id="rId5" action="ppaction://hlinksldjump"/>
          </p:cNvPr>
          <p:cNvSpPr/>
          <p:nvPr/>
        </p:nvSpPr>
        <p:spPr>
          <a:xfrm>
            <a:off x="367351" y="2268487"/>
            <a:ext cx="1234440" cy="1234440"/>
          </a:xfrm>
          <a:prstGeom prst="ellipse">
            <a:avLst/>
          </a:prstGeom>
          <a:solidFill>
            <a:srgbClr val="FFF200"/>
          </a:solidFill>
          <a:ln>
            <a:solidFill>
              <a:srgbClr val="EAE4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2</a:t>
            </a:r>
          </a:p>
        </p:txBody>
      </p:sp>
      <p:sp>
        <p:nvSpPr>
          <p:cNvPr id="16" name="Oval 15">
            <a:hlinkClick r:id="rId6" action="ppaction://hlinksldjump"/>
          </p:cNvPr>
          <p:cNvSpPr/>
          <p:nvPr/>
        </p:nvSpPr>
        <p:spPr>
          <a:xfrm>
            <a:off x="367352" y="3667385"/>
            <a:ext cx="1234440" cy="1234440"/>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Verdana" pitchFamily="34" charset="0"/>
              </a:rPr>
              <a:t>Section</a:t>
            </a:r>
            <a:r>
              <a:rPr lang="en-US" sz="1300" b="1" dirty="0">
                <a:solidFill>
                  <a:schemeClr val="tx1"/>
                </a:solidFill>
                <a:latin typeface="Verdana" pitchFamily="34" charset="0"/>
              </a:rPr>
              <a:t> </a:t>
            </a:r>
            <a:r>
              <a:rPr lang="en-US" sz="1300" b="1" dirty="0">
                <a:solidFill>
                  <a:schemeClr val="bg1"/>
                </a:solidFill>
                <a:latin typeface="Verdana" pitchFamily="34" charset="0"/>
              </a:rPr>
              <a:t>3</a:t>
            </a:r>
          </a:p>
        </p:txBody>
      </p:sp>
      <p:sp>
        <p:nvSpPr>
          <p:cNvPr id="17" name="Oval 16">
            <a:hlinkClick r:id="rId7" action="ppaction://hlinksldjump"/>
          </p:cNvPr>
          <p:cNvSpPr/>
          <p:nvPr/>
        </p:nvSpPr>
        <p:spPr>
          <a:xfrm>
            <a:off x="367352" y="509016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4</a:t>
            </a:r>
          </a:p>
        </p:txBody>
      </p:sp>
    </p:spTree>
    <p:custDataLst>
      <p:tags r:id="rId1"/>
    </p:custDataLst>
    <p:extLst>
      <p:ext uri="{BB962C8B-B14F-4D97-AF65-F5344CB8AC3E}">
        <p14:creationId xmlns:p14="http://schemas.microsoft.com/office/powerpoint/2010/main" val="31263062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0" y="0"/>
            <a:ext cx="91440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Summary – Alpha, Beta, Gamma</a:t>
            </a:r>
          </a:p>
        </p:txBody>
      </p:sp>
      <p:grpSp>
        <p:nvGrpSpPr>
          <p:cNvPr id="34" name="Group 33"/>
          <p:cNvGrpSpPr/>
          <p:nvPr>
            <p:custDataLst>
              <p:tags r:id="rId2"/>
            </p:custDataLst>
          </p:nvPr>
        </p:nvGrpSpPr>
        <p:grpSpPr>
          <a:xfrm>
            <a:off x="578804" y="1643742"/>
            <a:ext cx="7982240" cy="4495800"/>
            <a:chOff x="578804" y="1828800"/>
            <a:chExt cx="7982240" cy="4495800"/>
          </a:xfrm>
        </p:grpSpPr>
        <p:sp>
          <p:nvSpPr>
            <p:cNvPr id="140" name="Rectangle 139"/>
            <p:cNvSpPr/>
            <p:nvPr>
              <p:custDataLst>
                <p:tags r:id="rId3"/>
              </p:custDataLst>
            </p:nvPr>
          </p:nvSpPr>
          <p:spPr>
            <a:xfrm>
              <a:off x="5750265" y="2645866"/>
              <a:ext cx="76200" cy="3037115"/>
            </a:xfrm>
            <a:prstGeom prst="rect">
              <a:avLst/>
            </a:prstGeom>
            <a:gradFill flip="none" rotWithShape="1">
              <a:gsLst>
                <a:gs pos="80000">
                  <a:schemeClr val="bg1">
                    <a:lumMod val="75000"/>
                    <a:shade val="30000"/>
                    <a:satMod val="115000"/>
                    <a:alpha val="27000"/>
                  </a:schemeClr>
                </a:gs>
                <a:gs pos="79000">
                  <a:schemeClr val="bg1">
                    <a:lumMod val="75000"/>
                    <a:shade val="30000"/>
                    <a:satMod val="115000"/>
                    <a:alpha val="14000"/>
                  </a:schemeClr>
                </a:gs>
                <a:gs pos="50000">
                  <a:schemeClr val="bg1">
                    <a:lumMod val="75000"/>
                    <a:shade val="67500"/>
                    <a:satMod val="115000"/>
                  </a:schemeClr>
                </a:gs>
                <a:gs pos="100000">
                  <a:schemeClr val="bg1">
                    <a:lumMod val="75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25" name="Picture 5"/>
            <p:cNvPicPr>
              <a:picLocks noChangeAspect="1" noChangeArrowheads="1"/>
            </p:cNvPicPr>
            <p:nvPr>
              <p:custDataLst>
                <p:tags r:id="rId4"/>
              </p:custDataLst>
            </p:nvPr>
          </p:nvPicPr>
          <p:blipFill>
            <a:blip r:embed="rId27" cstate="print"/>
            <a:srcRect/>
            <a:stretch>
              <a:fillRect/>
            </a:stretch>
          </p:blipFill>
          <p:spPr bwMode="auto">
            <a:xfrm>
              <a:off x="5927740" y="5418636"/>
              <a:ext cx="267538" cy="206386"/>
            </a:xfrm>
            <a:prstGeom prst="rect">
              <a:avLst/>
            </a:prstGeom>
            <a:noFill/>
            <a:ln w="9525">
              <a:noFill/>
              <a:miter lim="800000"/>
              <a:headEnd/>
              <a:tailEnd/>
            </a:ln>
          </p:spPr>
        </p:pic>
        <p:pic>
          <p:nvPicPr>
            <p:cNvPr id="81923" name="Picture 3"/>
            <p:cNvPicPr>
              <a:picLocks noChangeAspect="1" noChangeArrowheads="1"/>
            </p:cNvPicPr>
            <p:nvPr>
              <p:custDataLst>
                <p:tags r:id="rId5"/>
              </p:custDataLst>
            </p:nvPr>
          </p:nvPicPr>
          <p:blipFill>
            <a:blip r:embed="rId28" cstate="print"/>
            <a:srcRect/>
            <a:stretch>
              <a:fillRect/>
            </a:stretch>
          </p:blipFill>
          <p:spPr bwMode="auto">
            <a:xfrm>
              <a:off x="6327674" y="3925650"/>
              <a:ext cx="153085" cy="149961"/>
            </a:xfrm>
            <a:prstGeom prst="ellipse">
              <a:avLst/>
            </a:prstGeom>
            <a:noFill/>
            <a:ln w="9525">
              <a:noFill/>
              <a:miter lim="800000"/>
              <a:headEnd/>
              <a:tailEnd/>
            </a:ln>
          </p:spPr>
        </p:pic>
        <p:grpSp>
          <p:nvGrpSpPr>
            <p:cNvPr id="77" name="Group 76"/>
            <p:cNvGrpSpPr/>
            <p:nvPr>
              <p:custDataLst>
                <p:tags r:id="rId6"/>
              </p:custDataLst>
            </p:nvPr>
          </p:nvGrpSpPr>
          <p:grpSpPr>
            <a:xfrm>
              <a:off x="578804" y="1828800"/>
              <a:ext cx="7982240" cy="4495800"/>
              <a:chOff x="578804" y="1828800"/>
              <a:chExt cx="7982240" cy="4495800"/>
            </a:xfrm>
          </p:grpSpPr>
          <p:pic>
            <p:nvPicPr>
              <p:cNvPr id="27736" name="Picture 88" descr="http://www.pixelperfectdigital.com/free_stock_photos/data/571/medium/3D_Hand_04.jpg"/>
              <p:cNvPicPr>
                <a:picLocks noChangeAspect="1" noChangeArrowheads="1"/>
              </p:cNvPicPr>
              <p:nvPr>
                <p:custDataLst>
                  <p:tags r:id="rId20"/>
                </p:custDataLst>
              </p:nvPr>
            </p:nvPicPr>
            <p:blipFill>
              <a:blip r:embed="rId29" cstate="print"/>
              <a:srcRect/>
              <a:stretch>
                <a:fillRect/>
              </a:stretch>
            </p:blipFill>
            <p:spPr bwMode="auto">
              <a:xfrm rot="6174230">
                <a:off x="3129980" y="3452337"/>
                <a:ext cx="2879312" cy="1656206"/>
              </a:xfrm>
              <a:prstGeom prst="rect">
                <a:avLst/>
              </a:prstGeom>
              <a:noFill/>
            </p:spPr>
          </p:pic>
          <p:sp>
            <p:nvSpPr>
              <p:cNvPr id="100" name="Rectangle 99"/>
              <p:cNvSpPr/>
              <p:nvPr>
                <p:custDataLst>
                  <p:tags r:id="rId21"/>
                </p:custDataLst>
              </p:nvPr>
            </p:nvSpPr>
            <p:spPr>
              <a:xfrm>
                <a:off x="6200546" y="2775474"/>
                <a:ext cx="533777" cy="3037115"/>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578804" y="1828800"/>
                <a:ext cx="7982240" cy="449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9" name="Rectangle 88"/>
              <p:cNvSpPr/>
              <p:nvPr>
                <p:custDataLst>
                  <p:tags r:id="rId22"/>
                </p:custDataLst>
              </p:nvPr>
            </p:nvSpPr>
            <p:spPr>
              <a:xfrm>
                <a:off x="7097112" y="2775857"/>
                <a:ext cx="793516" cy="3037115"/>
              </a:xfrm>
              <a:prstGeom prst="rect">
                <a:avLst/>
              </a:prstGeom>
              <a:blipFill>
                <a:blip r:embed="rId30"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4281879" y="2405505"/>
                <a:ext cx="4252513" cy="261610"/>
              </a:xfrm>
              <a:prstGeom prst="rect">
                <a:avLst/>
              </a:prstGeom>
              <a:noFill/>
            </p:spPr>
            <p:txBody>
              <a:bodyPr wrap="square" rtlCol="0">
                <a:spAutoFit/>
              </a:bodyPr>
              <a:lstStyle/>
              <a:p>
                <a:r>
                  <a:rPr lang="en-US" sz="1050" b="1" dirty="0">
                    <a:latin typeface="Verdana" pitchFamily="34" charset="0"/>
                  </a:rPr>
                  <a:t>Skin               Aluminum      Lead             Concrete</a:t>
                </a:r>
                <a:endParaRPr lang="en-US" sz="1200" b="1" dirty="0">
                  <a:latin typeface="Verdana" pitchFamily="34" charset="0"/>
                </a:endParaRPr>
              </a:p>
            </p:txBody>
          </p:sp>
          <p:cxnSp>
            <p:nvCxnSpPr>
              <p:cNvPr id="109" name="Straight Arrow Connector 108"/>
              <p:cNvCxnSpPr/>
              <p:nvPr/>
            </p:nvCxnSpPr>
            <p:spPr>
              <a:xfrm>
                <a:off x="3223857" y="3069772"/>
                <a:ext cx="1217843" cy="32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PPTShape_5"/>
              <p:cNvSpPr>
                <a:spLocks/>
              </p:cNvSpPr>
              <p:nvPr>
                <p:custDataLst>
                  <p:tags r:id="rId23"/>
                </p:custDataLst>
              </p:nvPr>
            </p:nvSpPr>
            <p:spPr bwMode="auto">
              <a:xfrm>
                <a:off x="2606678" y="4049486"/>
                <a:ext cx="340425" cy="351064"/>
              </a:xfrm>
              <a:custGeom>
                <a:avLst/>
                <a:gdLst/>
                <a:ahLst/>
                <a:cxnLst>
                  <a:cxn ang="0">
                    <a:pos x="425" y="763"/>
                  </a:cxn>
                  <a:cxn ang="0">
                    <a:pos x="512" y="755"/>
                  </a:cxn>
                  <a:cxn ang="0">
                    <a:pos x="590" y="734"/>
                  </a:cxn>
                  <a:cxn ang="0">
                    <a:pos x="663" y="697"/>
                  </a:cxn>
                  <a:cxn ang="0">
                    <a:pos x="723" y="652"/>
                  </a:cxn>
                  <a:cxn ang="0">
                    <a:pos x="773" y="595"/>
                  </a:cxn>
                  <a:cxn ang="0">
                    <a:pos x="814" y="529"/>
                  </a:cxn>
                  <a:cxn ang="0">
                    <a:pos x="837" y="459"/>
                  </a:cxn>
                  <a:cxn ang="0">
                    <a:pos x="846" y="381"/>
                  </a:cxn>
                  <a:cxn ang="0">
                    <a:pos x="837" y="303"/>
                  </a:cxn>
                  <a:cxn ang="0">
                    <a:pos x="814" y="234"/>
                  </a:cxn>
                  <a:cxn ang="0">
                    <a:pos x="773" y="168"/>
                  </a:cxn>
                  <a:cxn ang="0">
                    <a:pos x="723" y="111"/>
                  </a:cxn>
                  <a:cxn ang="0">
                    <a:pos x="663" y="66"/>
                  </a:cxn>
                  <a:cxn ang="0">
                    <a:pos x="590" y="29"/>
                  </a:cxn>
                  <a:cxn ang="0">
                    <a:pos x="512" y="8"/>
                  </a:cxn>
                  <a:cxn ang="0">
                    <a:pos x="425" y="0"/>
                  </a:cxn>
                  <a:cxn ang="0">
                    <a:pos x="338" y="8"/>
                  </a:cxn>
                  <a:cxn ang="0">
                    <a:pos x="261" y="29"/>
                  </a:cxn>
                  <a:cxn ang="0">
                    <a:pos x="187" y="66"/>
                  </a:cxn>
                  <a:cxn ang="0">
                    <a:pos x="123" y="111"/>
                  </a:cxn>
                  <a:cxn ang="0">
                    <a:pos x="73" y="168"/>
                  </a:cxn>
                  <a:cxn ang="0">
                    <a:pos x="32" y="234"/>
                  </a:cxn>
                  <a:cxn ang="0">
                    <a:pos x="9" y="303"/>
                  </a:cxn>
                  <a:cxn ang="0">
                    <a:pos x="0" y="381"/>
                  </a:cxn>
                  <a:cxn ang="0">
                    <a:pos x="9" y="459"/>
                  </a:cxn>
                  <a:cxn ang="0">
                    <a:pos x="32" y="529"/>
                  </a:cxn>
                  <a:cxn ang="0">
                    <a:pos x="73" y="595"/>
                  </a:cxn>
                  <a:cxn ang="0">
                    <a:pos x="123" y="652"/>
                  </a:cxn>
                  <a:cxn ang="0">
                    <a:pos x="187" y="697"/>
                  </a:cxn>
                  <a:cxn ang="0">
                    <a:pos x="261" y="734"/>
                  </a:cxn>
                  <a:cxn ang="0">
                    <a:pos x="338" y="755"/>
                  </a:cxn>
                  <a:cxn ang="0">
                    <a:pos x="425" y="763"/>
                  </a:cxn>
                </a:cxnLst>
                <a:rect l="0" t="0" r="r" b="b"/>
                <a:pathLst>
                  <a:path w="846" h="763">
                    <a:moveTo>
                      <a:pt x="425" y="763"/>
                    </a:moveTo>
                    <a:lnTo>
                      <a:pt x="512" y="755"/>
                    </a:lnTo>
                    <a:lnTo>
                      <a:pt x="590" y="734"/>
                    </a:lnTo>
                    <a:lnTo>
                      <a:pt x="663" y="697"/>
                    </a:lnTo>
                    <a:lnTo>
                      <a:pt x="723" y="652"/>
                    </a:lnTo>
                    <a:lnTo>
                      <a:pt x="773" y="595"/>
                    </a:lnTo>
                    <a:lnTo>
                      <a:pt x="814" y="529"/>
                    </a:lnTo>
                    <a:lnTo>
                      <a:pt x="837" y="459"/>
                    </a:lnTo>
                    <a:lnTo>
                      <a:pt x="846" y="381"/>
                    </a:lnTo>
                    <a:lnTo>
                      <a:pt x="837" y="303"/>
                    </a:lnTo>
                    <a:lnTo>
                      <a:pt x="814" y="234"/>
                    </a:lnTo>
                    <a:lnTo>
                      <a:pt x="773" y="168"/>
                    </a:lnTo>
                    <a:lnTo>
                      <a:pt x="723" y="111"/>
                    </a:lnTo>
                    <a:lnTo>
                      <a:pt x="663" y="66"/>
                    </a:lnTo>
                    <a:lnTo>
                      <a:pt x="590" y="29"/>
                    </a:lnTo>
                    <a:lnTo>
                      <a:pt x="512" y="8"/>
                    </a:lnTo>
                    <a:lnTo>
                      <a:pt x="425" y="0"/>
                    </a:lnTo>
                    <a:lnTo>
                      <a:pt x="338" y="8"/>
                    </a:lnTo>
                    <a:lnTo>
                      <a:pt x="261" y="29"/>
                    </a:lnTo>
                    <a:lnTo>
                      <a:pt x="187" y="66"/>
                    </a:lnTo>
                    <a:lnTo>
                      <a:pt x="123" y="111"/>
                    </a:lnTo>
                    <a:lnTo>
                      <a:pt x="73" y="168"/>
                    </a:lnTo>
                    <a:lnTo>
                      <a:pt x="32" y="234"/>
                    </a:lnTo>
                    <a:lnTo>
                      <a:pt x="9" y="303"/>
                    </a:lnTo>
                    <a:lnTo>
                      <a:pt x="0" y="381"/>
                    </a:lnTo>
                    <a:lnTo>
                      <a:pt x="9" y="459"/>
                    </a:lnTo>
                    <a:lnTo>
                      <a:pt x="32" y="529"/>
                    </a:lnTo>
                    <a:lnTo>
                      <a:pt x="73" y="595"/>
                    </a:lnTo>
                    <a:lnTo>
                      <a:pt x="123" y="652"/>
                    </a:lnTo>
                    <a:lnTo>
                      <a:pt x="187" y="697"/>
                    </a:lnTo>
                    <a:lnTo>
                      <a:pt x="261" y="734"/>
                    </a:lnTo>
                    <a:lnTo>
                      <a:pt x="338" y="755"/>
                    </a:lnTo>
                    <a:lnTo>
                      <a:pt x="425" y="763"/>
                    </a:lnTo>
                    <a:close/>
                  </a:path>
                </a:pathLst>
              </a:custGeom>
              <a:solidFill>
                <a:schemeClr val="tx1"/>
              </a:solidFill>
              <a:ln w="9525">
                <a:noFill/>
                <a:round/>
                <a:headEnd/>
                <a:tailEnd/>
              </a:ln>
            </p:spPr>
            <p:txBody>
              <a:bodyPr vert="horz" wrap="square" lIns="91440" tIns="45720" rIns="91440" bIns="45720" numCol="1" anchor="b" anchorCtr="0" compatLnSpc="1">
                <a:prstTxWarp prst="textNoShape">
                  <a:avLst/>
                </a:prstTxWarp>
              </a:bodyPr>
              <a:lstStyle/>
              <a:p>
                <a:endParaRPr lang="en-US" sz="2000" b="1" dirty="0">
                  <a:solidFill>
                    <a:srgbClr val="FFF200"/>
                  </a:solidFill>
                </a:endParaRPr>
              </a:p>
            </p:txBody>
          </p:sp>
          <p:cxnSp>
            <p:nvCxnSpPr>
              <p:cNvPr id="117" name="Straight Connector 116"/>
              <p:cNvCxnSpPr/>
              <p:nvPr/>
            </p:nvCxnSpPr>
            <p:spPr>
              <a:xfrm>
                <a:off x="2694847" y="4245429"/>
                <a:ext cx="176337" cy="0"/>
              </a:xfrm>
              <a:prstGeom prst="line">
                <a:avLst/>
              </a:prstGeom>
              <a:ln w="2857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196561" y="5515661"/>
                <a:ext cx="4872105" cy="16609"/>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Freeform 129"/>
              <p:cNvSpPr/>
              <p:nvPr>
                <p:custDataLst>
                  <p:tags r:id="rId24"/>
                </p:custDataLst>
              </p:nvPr>
            </p:nvSpPr>
            <p:spPr>
              <a:xfrm rot="10867635">
                <a:off x="2584530" y="5372216"/>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 name="Straight Arrow Connector 122"/>
              <p:cNvCxnSpPr/>
              <p:nvPr/>
            </p:nvCxnSpPr>
            <p:spPr>
              <a:xfrm>
                <a:off x="3228712" y="4235672"/>
                <a:ext cx="2938002" cy="71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1924" name="Picture 4"/>
            <p:cNvPicPr>
              <a:picLocks noChangeAspect="1" noChangeArrowheads="1"/>
            </p:cNvPicPr>
            <p:nvPr>
              <p:custDataLst>
                <p:tags r:id="rId7"/>
              </p:custDataLst>
            </p:nvPr>
          </p:nvPicPr>
          <p:blipFill>
            <a:blip r:embed="rId28" cstate="print"/>
            <a:srcRect/>
            <a:stretch>
              <a:fillRect/>
            </a:stretch>
          </p:blipFill>
          <p:spPr bwMode="auto">
            <a:xfrm>
              <a:off x="6334992" y="3881758"/>
              <a:ext cx="182958" cy="179224"/>
            </a:xfrm>
            <a:prstGeom prst="ellipse">
              <a:avLst/>
            </a:prstGeom>
            <a:noFill/>
            <a:ln w="9525">
              <a:noFill/>
              <a:miter lim="800000"/>
              <a:headEnd/>
              <a:tailEnd/>
            </a:ln>
          </p:spPr>
        </p:pic>
        <p:pic>
          <p:nvPicPr>
            <p:cNvPr id="40" name="PPTShape_0"/>
            <p:cNvPicPr>
              <a:picLocks noChangeAspect="1" noChangeArrowheads="1"/>
            </p:cNvPicPr>
            <p:nvPr>
              <p:custDataLst>
                <p:tags r:id="rId8"/>
              </p:custDataLst>
            </p:nvPr>
          </p:nvPicPr>
          <p:blipFill>
            <a:blip r:embed="rId28" cstate="print"/>
            <a:srcRect/>
            <a:stretch>
              <a:fillRect/>
            </a:stretch>
          </p:blipFill>
          <p:spPr bwMode="auto">
            <a:xfrm>
              <a:off x="6538597" y="4056103"/>
              <a:ext cx="182958" cy="179224"/>
            </a:xfrm>
            <a:prstGeom prst="ellipse">
              <a:avLst/>
            </a:prstGeom>
            <a:noFill/>
            <a:ln w="9525">
              <a:noFill/>
              <a:miter lim="800000"/>
              <a:headEnd/>
              <a:tailEnd/>
            </a:ln>
          </p:spPr>
        </p:pic>
        <p:pic>
          <p:nvPicPr>
            <p:cNvPr id="41" name="PPTShape_1"/>
            <p:cNvPicPr>
              <a:picLocks noChangeAspect="1" noChangeArrowheads="1"/>
            </p:cNvPicPr>
            <p:nvPr>
              <p:custDataLst>
                <p:tags r:id="rId9"/>
              </p:custDataLst>
            </p:nvPr>
          </p:nvPicPr>
          <p:blipFill>
            <a:blip r:embed="rId28" cstate="print"/>
            <a:srcRect/>
            <a:stretch>
              <a:fillRect/>
            </a:stretch>
          </p:blipFill>
          <p:spPr bwMode="auto">
            <a:xfrm>
              <a:off x="6376452" y="4193873"/>
              <a:ext cx="182958" cy="179224"/>
            </a:xfrm>
            <a:prstGeom prst="ellipse">
              <a:avLst/>
            </a:prstGeom>
            <a:noFill/>
            <a:ln w="9525">
              <a:noFill/>
              <a:miter lim="800000"/>
              <a:headEnd/>
              <a:tailEnd/>
            </a:ln>
          </p:spPr>
        </p:pic>
        <p:sp>
          <p:nvSpPr>
            <p:cNvPr id="42" name="Freeform 41"/>
            <p:cNvSpPr/>
            <p:nvPr>
              <p:custDataLst>
                <p:tags r:id="rId10"/>
              </p:custDataLst>
            </p:nvPr>
          </p:nvSpPr>
          <p:spPr>
            <a:xfrm rot="10867635">
              <a:off x="2663085" y="5342782"/>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custDataLst>
                <p:tags r:id="rId11"/>
              </p:custDataLst>
            </p:nvPr>
          </p:nvSpPr>
          <p:spPr>
            <a:xfrm rot="10867635">
              <a:off x="2648455" y="5452507"/>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7" name="PPTShape_2"/>
            <p:cNvPicPr>
              <a:picLocks noChangeAspect="1" noChangeArrowheads="1"/>
            </p:cNvPicPr>
            <p:nvPr>
              <p:custDataLst>
                <p:tags r:id="rId12"/>
              </p:custDataLst>
            </p:nvPr>
          </p:nvPicPr>
          <p:blipFill>
            <a:blip r:embed="rId27" cstate="print"/>
            <a:srcRect/>
            <a:stretch>
              <a:fillRect/>
            </a:stretch>
          </p:blipFill>
          <p:spPr bwMode="auto">
            <a:xfrm>
              <a:off x="6892127" y="5439363"/>
              <a:ext cx="267538" cy="206386"/>
            </a:xfrm>
            <a:prstGeom prst="rect">
              <a:avLst/>
            </a:prstGeom>
            <a:noFill/>
            <a:ln w="9525">
              <a:noFill/>
              <a:miter lim="800000"/>
              <a:headEnd/>
              <a:tailEnd/>
            </a:ln>
          </p:spPr>
        </p:pic>
        <p:pic>
          <p:nvPicPr>
            <p:cNvPr id="48" name="PPTShape_3"/>
            <p:cNvPicPr>
              <a:picLocks noChangeAspect="1" noChangeArrowheads="1"/>
            </p:cNvPicPr>
            <p:nvPr>
              <p:custDataLst>
                <p:tags r:id="rId13"/>
              </p:custDataLst>
            </p:nvPr>
          </p:nvPicPr>
          <p:blipFill>
            <a:blip r:embed="rId27" cstate="print"/>
            <a:srcRect/>
            <a:stretch>
              <a:fillRect/>
            </a:stretch>
          </p:blipFill>
          <p:spPr bwMode="auto">
            <a:xfrm>
              <a:off x="8047929" y="5439363"/>
              <a:ext cx="267538" cy="206386"/>
            </a:xfrm>
            <a:prstGeom prst="rect">
              <a:avLst/>
            </a:prstGeom>
            <a:noFill/>
            <a:ln w="9525">
              <a:noFill/>
              <a:miter lim="800000"/>
              <a:headEnd/>
              <a:tailEnd/>
            </a:ln>
          </p:spPr>
        </p:pic>
        <p:pic>
          <p:nvPicPr>
            <p:cNvPr id="81921" name="Picture 1"/>
            <p:cNvPicPr>
              <a:picLocks noChangeAspect="1" noChangeArrowheads="1"/>
            </p:cNvPicPr>
            <p:nvPr>
              <p:custDataLst>
                <p:tags r:id="rId14"/>
              </p:custDataLst>
            </p:nvPr>
          </p:nvPicPr>
          <p:blipFill>
            <a:blip r:embed="rId31" cstate="print"/>
            <a:srcRect/>
            <a:stretch>
              <a:fillRect/>
            </a:stretch>
          </p:blipFill>
          <p:spPr bwMode="auto">
            <a:xfrm>
              <a:off x="5496575" y="2716494"/>
              <a:ext cx="291864" cy="291864"/>
            </a:xfrm>
            <a:prstGeom prst="rect">
              <a:avLst/>
            </a:prstGeom>
            <a:noFill/>
            <a:ln w="9525">
              <a:noFill/>
              <a:miter lim="800000"/>
              <a:headEnd/>
              <a:tailEnd/>
            </a:ln>
          </p:spPr>
        </p:pic>
        <p:pic>
          <p:nvPicPr>
            <p:cNvPr id="30" name="PPTShape_4"/>
            <p:cNvPicPr>
              <a:picLocks noChangeAspect="1" noChangeArrowheads="1"/>
            </p:cNvPicPr>
            <p:nvPr>
              <p:custDataLst>
                <p:tags r:id="rId15"/>
              </p:custDataLst>
            </p:nvPr>
          </p:nvPicPr>
          <p:blipFill>
            <a:blip r:embed="rId31" cstate="print"/>
            <a:srcRect/>
            <a:stretch>
              <a:fillRect/>
            </a:stretch>
          </p:blipFill>
          <p:spPr bwMode="auto">
            <a:xfrm>
              <a:off x="5438146" y="3073895"/>
              <a:ext cx="291864" cy="291864"/>
            </a:xfrm>
            <a:prstGeom prst="rect">
              <a:avLst/>
            </a:prstGeom>
            <a:noFill/>
            <a:ln w="9525">
              <a:noFill/>
              <a:miter lim="800000"/>
              <a:headEnd/>
              <a:tailEnd/>
            </a:ln>
          </p:spPr>
        </p:pic>
        <p:pic>
          <p:nvPicPr>
            <p:cNvPr id="60" name="PPTShape_5"/>
            <p:cNvPicPr>
              <a:picLocks noChangeAspect="1" noChangeArrowheads="1"/>
            </p:cNvPicPr>
            <p:nvPr>
              <p:custDataLst>
                <p:tags r:id="rId16"/>
              </p:custDataLst>
            </p:nvPr>
          </p:nvPicPr>
          <p:blipFill>
            <a:blip r:embed="rId31" cstate="print"/>
            <a:srcRect/>
            <a:stretch>
              <a:fillRect/>
            </a:stretch>
          </p:blipFill>
          <p:spPr bwMode="auto">
            <a:xfrm>
              <a:off x="2514599" y="2423290"/>
              <a:ext cx="868097" cy="868097"/>
            </a:xfrm>
            <a:prstGeom prst="rect">
              <a:avLst/>
            </a:prstGeom>
            <a:noFill/>
            <a:ln w="9525">
              <a:noFill/>
              <a:miter lim="800000"/>
              <a:headEnd/>
              <a:tailEnd/>
            </a:ln>
          </p:spPr>
        </p:pic>
        <p:sp>
          <p:nvSpPr>
            <p:cNvPr id="111" name="Rectangle 110"/>
            <p:cNvSpPr/>
            <p:nvPr>
              <p:custDataLst>
                <p:tags r:id="rId17"/>
              </p:custDataLst>
            </p:nvPr>
          </p:nvSpPr>
          <p:spPr>
            <a:xfrm>
              <a:off x="754057" y="2743200"/>
              <a:ext cx="1675200" cy="391886"/>
            </a:xfrm>
            <a:prstGeom prst="rect">
              <a:avLst/>
            </a:prstGeom>
            <a:solidFill>
              <a:srgbClr val="A6CE39"/>
            </a:solidFill>
            <a:ln>
              <a:solidFill>
                <a:srgbClr val="A6CE3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rPr>
                <a:t>Alpha Particles</a:t>
              </a:r>
            </a:p>
          </p:txBody>
        </p:sp>
        <p:sp>
          <p:nvSpPr>
            <p:cNvPr id="112" name="Rectangle 111"/>
            <p:cNvSpPr/>
            <p:nvPr>
              <p:custDataLst>
                <p:tags r:id="rId18"/>
              </p:custDataLst>
            </p:nvPr>
          </p:nvSpPr>
          <p:spPr>
            <a:xfrm>
              <a:off x="754057" y="3918857"/>
              <a:ext cx="1675200" cy="391886"/>
            </a:xfrm>
            <a:prstGeom prst="rect">
              <a:avLst/>
            </a:prstGeom>
            <a:solidFill>
              <a:srgbClr val="FFF200"/>
            </a:solidFill>
            <a:ln>
              <a:solidFill>
                <a:srgbClr val="FFF2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rPr>
                <a:t>Beta Particles</a:t>
              </a:r>
            </a:p>
          </p:txBody>
        </p:sp>
        <p:sp>
          <p:nvSpPr>
            <p:cNvPr id="113" name="Rectangle 112"/>
            <p:cNvSpPr/>
            <p:nvPr>
              <p:custDataLst>
                <p:tags r:id="rId19"/>
              </p:custDataLst>
            </p:nvPr>
          </p:nvSpPr>
          <p:spPr>
            <a:xfrm>
              <a:off x="754057" y="5192486"/>
              <a:ext cx="1675200" cy="391886"/>
            </a:xfrm>
            <a:prstGeom prst="rect">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Verdana" pitchFamily="34" charset="0"/>
                </a:rPr>
                <a:t>Gamma Rays</a:t>
              </a:r>
            </a:p>
          </p:txBody>
        </p:sp>
      </p:grpSp>
    </p:spTree>
    <p:custDataLst>
      <p:tags r:id="rId1"/>
    </p:custDataLst>
    <p:extLst>
      <p:ext uri="{BB962C8B-B14F-4D97-AF65-F5344CB8AC3E}">
        <p14:creationId xmlns:p14="http://schemas.microsoft.com/office/powerpoint/2010/main" val="2910505079"/>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custDataLst>
              <p:tags r:id="rId2"/>
            </p:custDataLst>
          </p:nvPr>
        </p:nvGrpSpPr>
        <p:grpSpPr>
          <a:xfrm>
            <a:off x="1836960" y="992321"/>
            <a:ext cx="989090" cy="1672957"/>
            <a:chOff x="1836960" y="992321"/>
            <a:chExt cx="989090" cy="1672957"/>
          </a:xfrm>
        </p:grpSpPr>
        <p:sp>
          <p:nvSpPr>
            <p:cNvPr id="72" name="Freeform 32"/>
            <p:cNvSpPr>
              <a:spLocks/>
            </p:cNvSpPr>
            <p:nvPr/>
          </p:nvSpPr>
          <p:spPr bwMode="auto">
            <a:xfrm rot="14616507">
              <a:off x="1864471" y="1254800"/>
              <a:ext cx="695861" cy="170904"/>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32"/>
            <p:cNvSpPr>
              <a:spLocks/>
            </p:cNvSpPr>
            <p:nvPr/>
          </p:nvSpPr>
          <p:spPr bwMode="auto">
            <a:xfrm rot="14827011">
              <a:off x="2014078" y="1644918"/>
              <a:ext cx="430312" cy="144506"/>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32"/>
            <p:cNvSpPr>
              <a:spLocks/>
            </p:cNvSpPr>
            <p:nvPr/>
          </p:nvSpPr>
          <p:spPr bwMode="auto">
            <a:xfrm rot="14928026">
              <a:off x="1676907" y="1558347"/>
              <a:ext cx="500286" cy="180180"/>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32"/>
            <p:cNvSpPr>
              <a:spLocks/>
            </p:cNvSpPr>
            <p:nvPr/>
          </p:nvSpPr>
          <p:spPr bwMode="auto">
            <a:xfrm rot="14616507">
              <a:off x="2336091" y="1922464"/>
              <a:ext cx="662506" cy="182416"/>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32"/>
            <p:cNvSpPr>
              <a:spLocks/>
            </p:cNvSpPr>
            <p:nvPr/>
          </p:nvSpPr>
          <p:spPr bwMode="auto">
            <a:xfrm rot="14616507">
              <a:off x="2392667" y="2231896"/>
              <a:ext cx="695861" cy="170904"/>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3" name="Rectangle 102"/>
          <p:cNvSpPr/>
          <p:nvPr/>
        </p:nvSpPr>
        <p:spPr>
          <a:xfrm>
            <a:off x="0" y="0"/>
            <a:ext cx="3733800" cy="6858000"/>
          </a:xfrm>
          <a:prstGeom prst="rect">
            <a:avLst/>
          </a:prstGeom>
          <a:solidFill>
            <a:srgbClr val="B0CE4E"/>
          </a:solidFill>
          <a:ln>
            <a:solidFill>
              <a:srgbClr val="B0C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0" name="AutoShape 4"/>
          <p:cNvSpPr>
            <a:spLocks noChangeAspect="1" noChangeArrowheads="1" noTextEdit="1"/>
          </p:cNvSpPr>
          <p:nvPr/>
        </p:nvSpPr>
        <p:spPr bwMode="auto">
          <a:xfrm>
            <a:off x="-228600" y="1447800"/>
            <a:ext cx="434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9" name="Freeform 33"/>
          <p:cNvSpPr>
            <a:spLocks/>
          </p:cNvSpPr>
          <p:nvPr/>
        </p:nvSpPr>
        <p:spPr bwMode="auto">
          <a:xfrm>
            <a:off x="4087483" y="4564063"/>
            <a:ext cx="20488" cy="19050"/>
          </a:xfrm>
          <a:custGeom>
            <a:avLst/>
            <a:gdLst/>
            <a:ahLst/>
            <a:cxnLst>
              <a:cxn ang="0">
                <a:pos x="15" y="12"/>
              </a:cxn>
              <a:cxn ang="0">
                <a:pos x="15" y="12"/>
              </a:cxn>
              <a:cxn ang="0">
                <a:pos x="15" y="12"/>
              </a:cxn>
              <a:cxn ang="0">
                <a:pos x="0" y="0"/>
              </a:cxn>
              <a:cxn ang="0">
                <a:pos x="0" y="0"/>
              </a:cxn>
              <a:cxn ang="0">
                <a:pos x="15" y="12"/>
              </a:cxn>
              <a:cxn ang="0">
                <a:pos x="15" y="12"/>
              </a:cxn>
            </a:cxnLst>
            <a:rect l="0" t="0" r="r" b="b"/>
            <a:pathLst>
              <a:path w="15" h="12">
                <a:moveTo>
                  <a:pt x="15" y="12"/>
                </a:moveTo>
                <a:lnTo>
                  <a:pt x="15" y="12"/>
                </a:lnTo>
                <a:lnTo>
                  <a:pt x="15" y="12"/>
                </a:lnTo>
                <a:lnTo>
                  <a:pt x="0" y="0"/>
                </a:lnTo>
                <a:lnTo>
                  <a:pt x="0" y="0"/>
                </a:lnTo>
                <a:lnTo>
                  <a:pt x="15" y="12"/>
                </a:lnTo>
                <a:lnTo>
                  <a:pt x="15" y="12"/>
                </a:lnTo>
                <a:close/>
              </a:path>
            </a:pathLst>
          </a:custGeom>
          <a:solidFill>
            <a:srgbClr val="61A3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0" name="Picture 99" descr="sunshine green.JPG"/>
          <p:cNvPicPr>
            <a:picLocks noChangeAspect="1"/>
          </p:cNvPicPr>
          <p:nvPr>
            <p:custDataLst>
              <p:tags r:id="rId3"/>
            </p:custDataLst>
          </p:nvPr>
        </p:nvPicPr>
        <p:blipFill>
          <a:blip r:embed="rId16" cstate="print"/>
          <a:stretch>
            <a:fillRect/>
          </a:stretch>
        </p:blipFill>
        <p:spPr>
          <a:xfrm>
            <a:off x="0" y="0"/>
            <a:ext cx="4596945" cy="6891055"/>
          </a:xfrm>
          <a:prstGeom prst="rect">
            <a:avLst/>
          </a:prstGeom>
          <a:ln>
            <a:noFill/>
            <a:prstDash val="solid"/>
          </a:ln>
        </p:spPr>
      </p:pic>
      <p:grpSp>
        <p:nvGrpSpPr>
          <p:cNvPr id="2" name="Group 101"/>
          <p:cNvGrpSpPr/>
          <p:nvPr>
            <p:custDataLst>
              <p:tags r:id="rId4"/>
            </p:custDataLst>
          </p:nvPr>
        </p:nvGrpSpPr>
        <p:grpSpPr>
          <a:xfrm>
            <a:off x="71312" y="3246437"/>
            <a:ext cx="2748088" cy="3611563"/>
            <a:chOff x="-1544775" y="3048000"/>
            <a:chExt cx="2748088" cy="3611563"/>
          </a:xfrm>
        </p:grpSpPr>
        <p:sp>
          <p:nvSpPr>
            <p:cNvPr id="4108" name="Freeform 12"/>
            <p:cNvSpPr>
              <a:spLocks/>
            </p:cNvSpPr>
            <p:nvPr/>
          </p:nvSpPr>
          <p:spPr bwMode="auto">
            <a:xfrm>
              <a:off x="1155508" y="5919787"/>
              <a:ext cx="1366"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A0D0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1" name="Freeform 15"/>
            <p:cNvSpPr>
              <a:spLocks/>
            </p:cNvSpPr>
            <p:nvPr/>
          </p:nvSpPr>
          <p:spPr bwMode="auto">
            <a:xfrm>
              <a:off x="822241" y="5035550"/>
              <a:ext cx="1366"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718A7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2" name="Freeform 16"/>
            <p:cNvSpPr>
              <a:spLocks/>
            </p:cNvSpPr>
            <p:nvPr/>
          </p:nvSpPr>
          <p:spPr bwMode="auto">
            <a:xfrm>
              <a:off x="740290" y="5160962"/>
              <a:ext cx="6830" cy="1588"/>
            </a:xfrm>
            <a:custGeom>
              <a:avLst/>
              <a:gdLst/>
              <a:ahLst/>
              <a:cxnLst>
                <a:cxn ang="0">
                  <a:pos x="5" y="0"/>
                </a:cxn>
                <a:cxn ang="0">
                  <a:pos x="5" y="0"/>
                </a:cxn>
                <a:cxn ang="0">
                  <a:pos x="0" y="0"/>
                </a:cxn>
                <a:cxn ang="0">
                  <a:pos x="0" y="0"/>
                </a:cxn>
                <a:cxn ang="0">
                  <a:pos x="5" y="0"/>
                </a:cxn>
                <a:cxn ang="0">
                  <a:pos x="5" y="0"/>
                </a:cxn>
                <a:cxn ang="0">
                  <a:pos x="5" y="0"/>
                </a:cxn>
                <a:cxn ang="0">
                  <a:pos x="5" y="0"/>
                </a:cxn>
              </a:cxnLst>
              <a:rect l="0" t="0" r="r" b="b"/>
              <a:pathLst>
                <a:path w="5">
                  <a:moveTo>
                    <a:pt x="5" y="0"/>
                  </a:moveTo>
                  <a:lnTo>
                    <a:pt x="5" y="0"/>
                  </a:lnTo>
                  <a:lnTo>
                    <a:pt x="0" y="0"/>
                  </a:lnTo>
                  <a:lnTo>
                    <a:pt x="0" y="0"/>
                  </a:lnTo>
                  <a:lnTo>
                    <a:pt x="5" y="0"/>
                  </a:lnTo>
                  <a:lnTo>
                    <a:pt x="5" y="0"/>
                  </a:lnTo>
                  <a:lnTo>
                    <a:pt x="5" y="0"/>
                  </a:lnTo>
                  <a:lnTo>
                    <a:pt x="5" y="0"/>
                  </a:lnTo>
                  <a:close/>
                </a:path>
              </a:pathLst>
            </a:custGeom>
            <a:solidFill>
              <a:srgbClr val="718A7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4" name="Freeform 38"/>
            <p:cNvSpPr>
              <a:spLocks/>
            </p:cNvSpPr>
            <p:nvPr/>
          </p:nvSpPr>
          <p:spPr bwMode="auto">
            <a:xfrm>
              <a:off x="-1046241" y="5073650"/>
              <a:ext cx="1410923" cy="971550"/>
            </a:xfrm>
            <a:custGeom>
              <a:avLst/>
              <a:gdLst/>
              <a:ahLst/>
              <a:cxnLst>
                <a:cxn ang="0">
                  <a:pos x="284" y="16"/>
                </a:cxn>
                <a:cxn ang="0">
                  <a:pos x="469" y="31"/>
                </a:cxn>
                <a:cxn ang="0">
                  <a:pos x="699" y="63"/>
                </a:cxn>
                <a:cxn ang="0">
                  <a:pos x="858" y="99"/>
                </a:cxn>
                <a:cxn ang="0">
                  <a:pos x="938" y="126"/>
                </a:cxn>
                <a:cxn ang="0">
                  <a:pos x="963" y="142"/>
                </a:cxn>
                <a:cxn ang="0">
                  <a:pos x="1013" y="178"/>
                </a:cxn>
                <a:cxn ang="0">
                  <a:pos x="1028" y="205"/>
                </a:cxn>
                <a:cxn ang="0">
                  <a:pos x="1033" y="237"/>
                </a:cxn>
                <a:cxn ang="0">
                  <a:pos x="1013" y="276"/>
                </a:cxn>
                <a:cxn ang="0">
                  <a:pos x="968" y="320"/>
                </a:cxn>
                <a:cxn ang="0">
                  <a:pos x="888" y="371"/>
                </a:cxn>
                <a:cxn ang="0">
                  <a:pos x="813" y="407"/>
                </a:cxn>
                <a:cxn ang="0">
                  <a:pos x="604" y="478"/>
                </a:cxn>
                <a:cxn ang="0">
                  <a:pos x="469" y="529"/>
                </a:cxn>
                <a:cxn ang="0">
                  <a:pos x="339" y="612"/>
                </a:cxn>
                <a:cxn ang="0">
                  <a:pos x="319" y="604"/>
                </a:cxn>
                <a:cxn ang="0">
                  <a:pos x="274" y="577"/>
                </a:cxn>
                <a:cxn ang="0">
                  <a:pos x="224" y="521"/>
                </a:cxn>
                <a:cxn ang="0">
                  <a:pos x="184" y="430"/>
                </a:cxn>
                <a:cxn ang="0">
                  <a:pos x="199" y="403"/>
                </a:cxn>
                <a:cxn ang="0">
                  <a:pos x="244" y="300"/>
                </a:cxn>
                <a:cxn ang="0">
                  <a:pos x="249" y="249"/>
                </a:cxn>
                <a:cxn ang="0">
                  <a:pos x="244" y="225"/>
                </a:cxn>
                <a:cxn ang="0">
                  <a:pos x="234" y="217"/>
                </a:cxn>
                <a:cxn ang="0">
                  <a:pos x="179" y="193"/>
                </a:cxn>
                <a:cxn ang="0">
                  <a:pos x="5" y="142"/>
                </a:cxn>
                <a:cxn ang="0">
                  <a:pos x="0" y="138"/>
                </a:cxn>
                <a:cxn ang="0">
                  <a:pos x="10" y="110"/>
                </a:cxn>
                <a:cxn ang="0">
                  <a:pos x="65" y="51"/>
                </a:cxn>
                <a:cxn ang="0">
                  <a:pos x="105" y="23"/>
                </a:cxn>
                <a:cxn ang="0">
                  <a:pos x="154" y="8"/>
                </a:cxn>
                <a:cxn ang="0">
                  <a:pos x="214" y="0"/>
                </a:cxn>
                <a:cxn ang="0">
                  <a:pos x="284" y="16"/>
                </a:cxn>
              </a:cxnLst>
              <a:rect l="0" t="0" r="r" b="b"/>
              <a:pathLst>
                <a:path w="1033" h="612">
                  <a:moveTo>
                    <a:pt x="284" y="16"/>
                  </a:moveTo>
                  <a:lnTo>
                    <a:pt x="284" y="16"/>
                  </a:lnTo>
                  <a:lnTo>
                    <a:pt x="374" y="20"/>
                  </a:lnTo>
                  <a:lnTo>
                    <a:pt x="469" y="31"/>
                  </a:lnTo>
                  <a:lnTo>
                    <a:pt x="579" y="43"/>
                  </a:lnTo>
                  <a:lnTo>
                    <a:pt x="699" y="63"/>
                  </a:lnTo>
                  <a:lnTo>
                    <a:pt x="808" y="83"/>
                  </a:lnTo>
                  <a:lnTo>
                    <a:pt x="858" y="99"/>
                  </a:lnTo>
                  <a:lnTo>
                    <a:pt x="898" y="110"/>
                  </a:lnTo>
                  <a:lnTo>
                    <a:pt x="938" y="126"/>
                  </a:lnTo>
                  <a:lnTo>
                    <a:pt x="963" y="142"/>
                  </a:lnTo>
                  <a:lnTo>
                    <a:pt x="963" y="142"/>
                  </a:lnTo>
                  <a:lnTo>
                    <a:pt x="988" y="158"/>
                  </a:lnTo>
                  <a:lnTo>
                    <a:pt x="1013" y="178"/>
                  </a:lnTo>
                  <a:lnTo>
                    <a:pt x="1018" y="189"/>
                  </a:lnTo>
                  <a:lnTo>
                    <a:pt x="1028" y="205"/>
                  </a:lnTo>
                  <a:lnTo>
                    <a:pt x="1033" y="221"/>
                  </a:lnTo>
                  <a:lnTo>
                    <a:pt x="1033" y="237"/>
                  </a:lnTo>
                  <a:lnTo>
                    <a:pt x="1028" y="257"/>
                  </a:lnTo>
                  <a:lnTo>
                    <a:pt x="1013" y="276"/>
                  </a:lnTo>
                  <a:lnTo>
                    <a:pt x="998" y="296"/>
                  </a:lnTo>
                  <a:lnTo>
                    <a:pt x="968" y="320"/>
                  </a:lnTo>
                  <a:lnTo>
                    <a:pt x="933" y="343"/>
                  </a:lnTo>
                  <a:lnTo>
                    <a:pt x="888" y="371"/>
                  </a:lnTo>
                  <a:lnTo>
                    <a:pt x="888" y="371"/>
                  </a:lnTo>
                  <a:lnTo>
                    <a:pt x="813" y="407"/>
                  </a:lnTo>
                  <a:lnTo>
                    <a:pt x="739" y="434"/>
                  </a:lnTo>
                  <a:lnTo>
                    <a:pt x="604" y="478"/>
                  </a:lnTo>
                  <a:lnTo>
                    <a:pt x="539" y="501"/>
                  </a:lnTo>
                  <a:lnTo>
                    <a:pt x="469" y="529"/>
                  </a:lnTo>
                  <a:lnTo>
                    <a:pt x="404" y="565"/>
                  </a:lnTo>
                  <a:lnTo>
                    <a:pt x="339" y="612"/>
                  </a:lnTo>
                  <a:lnTo>
                    <a:pt x="339" y="612"/>
                  </a:lnTo>
                  <a:lnTo>
                    <a:pt x="319" y="604"/>
                  </a:lnTo>
                  <a:lnTo>
                    <a:pt x="299" y="592"/>
                  </a:lnTo>
                  <a:lnTo>
                    <a:pt x="274" y="577"/>
                  </a:lnTo>
                  <a:lnTo>
                    <a:pt x="249" y="553"/>
                  </a:lnTo>
                  <a:lnTo>
                    <a:pt x="224" y="521"/>
                  </a:lnTo>
                  <a:lnTo>
                    <a:pt x="199" y="482"/>
                  </a:lnTo>
                  <a:lnTo>
                    <a:pt x="184" y="430"/>
                  </a:lnTo>
                  <a:lnTo>
                    <a:pt x="184" y="430"/>
                  </a:lnTo>
                  <a:lnTo>
                    <a:pt x="199" y="403"/>
                  </a:lnTo>
                  <a:lnTo>
                    <a:pt x="229" y="336"/>
                  </a:lnTo>
                  <a:lnTo>
                    <a:pt x="244" y="300"/>
                  </a:lnTo>
                  <a:lnTo>
                    <a:pt x="249" y="264"/>
                  </a:lnTo>
                  <a:lnTo>
                    <a:pt x="249" y="249"/>
                  </a:lnTo>
                  <a:lnTo>
                    <a:pt x="249" y="237"/>
                  </a:lnTo>
                  <a:lnTo>
                    <a:pt x="244" y="225"/>
                  </a:lnTo>
                  <a:lnTo>
                    <a:pt x="234" y="217"/>
                  </a:lnTo>
                  <a:lnTo>
                    <a:pt x="234" y="217"/>
                  </a:lnTo>
                  <a:lnTo>
                    <a:pt x="209" y="205"/>
                  </a:lnTo>
                  <a:lnTo>
                    <a:pt x="179" y="193"/>
                  </a:lnTo>
                  <a:lnTo>
                    <a:pt x="110" y="174"/>
                  </a:lnTo>
                  <a:lnTo>
                    <a:pt x="5" y="142"/>
                  </a:lnTo>
                  <a:lnTo>
                    <a:pt x="5" y="142"/>
                  </a:lnTo>
                  <a:lnTo>
                    <a:pt x="0" y="138"/>
                  </a:lnTo>
                  <a:lnTo>
                    <a:pt x="0" y="134"/>
                  </a:lnTo>
                  <a:lnTo>
                    <a:pt x="10" y="110"/>
                  </a:lnTo>
                  <a:lnTo>
                    <a:pt x="30" y="83"/>
                  </a:lnTo>
                  <a:lnTo>
                    <a:pt x="65" y="51"/>
                  </a:lnTo>
                  <a:lnTo>
                    <a:pt x="85" y="35"/>
                  </a:lnTo>
                  <a:lnTo>
                    <a:pt x="105" y="23"/>
                  </a:lnTo>
                  <a:lnTo>
                    <a:pt x="130" y="16"/>
                  </a:lnTo>
                  <a:lnTo>
                    <a:pt x="154" y="8"/>
                  </a:lnTo>
                  <a:lnTo>
                    <a:pt x="184" y="4"/>
                  </a:lnTo>
                  <a:lnTo>
                    <a:pt x="214" y="0"/>
                  </a:lnTo>
                  <a:lnTo>
                    <a:pt x="249" y="4"/>
                  </a:lnTo>
                  <a:lnTo>
                    <a:pt x="284" y="16"/>
                  </a:lnTo>
                  <a:lnTo>
                    <a:pt x="284" y="16"/>
                  </a:lnTo>
                  <a:close/>
                </a:path>
              </a:pathLst>
            </a:custGeom>
            <a:solidFill>
              <a:srgbClr val="1447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6" name="Freeform 40"/>
            <p:cNvSpPr>
              <a:spLocks/>
            </p:cNvSpPr>
            <p:nvPr/>
          </p:nvSpPr>
          <p:spPr bwMode="auto">
            <a:xfrm>
              <a:off x="419316" y="5900737"/>
              <a:ext cx="259511" cy="144463"/>
            </a:xfrm>
            <a:custGeom>
              <a:avLst/>
              <a:gdLst/>
              <a:ahLst/>
              <a:cxnLst>
                <a:cxn ang="0">
                  <a:pos x="0" y="0"/>
                </a:cxn>
                <a:cxn ang="0">
                  <a:pos x="0" y="0"/>
                </a:cxn>
                <a:cxn ang="0">
                  <a:pos x="5" y="0"/>
                </a:cxn>
                <a:cxn ang="0">
                  <a:pos x="10" y="0"/>
                </a:cxn>
                <a:cxn ang="0">
                  <a:pos x="35" y="4"/>
                </a:cxn>
                <a:cxn ang="0">
                  <a:pos x="70" y="12"/>
                </a:cxn>
                <a:cxn ang="0">
                  <a:pos x="105" y="28"/>
                </a:cxn>
                <a:cxn ang="0">
                  <a:pos x="105" y="28"/>
                </a:cxn>
                <a:cxn ang="0">
                  <a:pos x="145" y="48"/>
                </a:cxn>
                <a:cxn ang="0">
                  <a:pos x="170" y="63"/>
                </a:cxn>
                <a:cxn ang="0">
                  <a:pos x="185" y="79"/>
                </a:cxn>
                <a:cxn ang="0">
                  <a:pos x="190" y="83"/>
                </a:cxn>
                <a:cxn ang="0">
                  <a:pos x="190" y="87"/>
                </a:cxn>
                <a:cxn ang="0">
                  <a:pos x="190" y="87"/>
                </a:cxn>
                <a:cxn ang="0">
                  <a:pos x="185" y="91"/>
                </a:cxn>
                <a:cxn ang="0">
                  <a:pos x="180" y="91"/>
                </a:cxn>
                <a:cxn ang="0">
                  <a:pos x="155" y="87"/>
                </a:cxn>
                <a:cxn ang="0">
                  <a:pos x="120" y="79"/>
                </a:cxn>
                <a:cxn ang="0">
                  <a:pos x="80" y="63"/>
                </a:cxn>
                <a:cxn ang="0">
                  <a:pos x="80" y="63"/>
                </a:cxn>
                <a:cxn ang="0">
                  <a:pos x="45" y="44"/>
                </a:cxn>
                <a:cxn ang="0">
                  <a:pos x="20" y="28"/>
                </a:cxn>
                <a:cxn ang="0">
                  <a:pos x="0" y="12"/>
                </a:cxn>
                <a:cxn ang="0">
                  <a:pos x="0" y="8"/>
                </a:cxn>
                <a:cxn ang="0">
                  <a:pos x="0" y="0"/>
                </a:cxn>
                <a:cxn ang="0">
                  <a:pos x="0" y="0"/>
                </a:cxn>
              </a:cxnLst>
              <a:rect l="0" t="0" r="r" b="b"/>
              <a:pathLst>
                <a:path w="190" h="91">
                  <a:moveTo>
                    <a:pt x="0" y="0"/>
                  </a:moveTo>
                  <a:lnTo>
                    <a:pt x="0" y="0"/>
                  </a:lnTo>
                  <a:lnTo>
                    <a:pt x="5" y="0"/>
                  </a:lnTo>
                  <a:lnTo>
                    <a:pt x="10" y="0"/>
                  </a:lnTo>
                  <a:lnTo>
                    <a:pt x="35" y="4"/>
                  </a:lnTo>
                  <a:lnTo>
                    <a:pt x="70" y="12"/>
                  </a:lnTo>
                  <a:lnTo>
                    <a:pt x="105" y="28"/>
                  </a:lnTo>
                  <a:lnTo>
                    <a:pt x="105" y="28"/>
                  </a:lnTo>
                  <a:lnTo>
                    <a:pt x="145" y="48"/>
                  </a:lnTo>
                  <a:lnTo>
                    <a:pt x="170" y="63"/>
                  </a:lnTo>
                  <a:lnTo>
                    <a:pt x="185" y="79"/>
                  </a:lnTo>
                  <a:lnTo>
                    <a:pt x="190" y="83"/>
                  </a:lnTo>
                  <a:lnTo>
                    <a:pt x="190" y="87"/>
                  </a:lnTo>
                  <a:lnTo>
                    <a:pt x="190" y="87"/>
                  </a:lnTo>
                  <a:lnTo>
                    <a:pt x="185" y="91"/>
                  </a:lnTo>
                  <a:lnTo>
                    <a:pt x="180" y="91"/>
                  </a:lnTo>
                  <a:lnTo>
                    <a:pt x="155" y="87"/>
                  </a:lnTo>
                  <a:lnTo>
                    <a:pt x="120" y="79"/>
                  </a:lnTo>
                  <a:lnTo>
                    <a:pt x="80" y="63"/>
                  </a:lnTo>
                  <a:lnTo>
                    <a:pt x="80" y="63"/>
                  </a:lnTo>
                  <a:lnTo>
                    <a:pt x="45" y="44"/>
                  </a:lnTo>
                  <a:lnTo>
                    <a:pt x="20" y="28"/>
                  </a:lnTo>
                  <a:lnTo>
                    <a:pt x="0" y="12"/>
                  </a:lnTo>
                  <a:lnTo>
                    <a:pt x="0" y="8"/>
                  </a:lnTo>
                  <a:lnTo>
                    <a:pt x="0" y="0"/>
                  </a:lnTo>
                  <a:lnTo>
                    <a:pt x="0" y="0"/>
                  </a:lnTo>
                  <a:close/>
                </a:path>
              </a:pathLst>
            </a:custGeom>
            <a:solidFill>
              <a:srgbClr val="E2E3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7" name="Freeform 41"/>
            <p:cNvSpPr>
              <a:spLocks/>
            </p:cNvSpPr>
            <p:nvPr/>
          </p:nvSpPr>
          <p:spPr bwMode="auto">
            <a:xfrm>
              <a:off x="549071" y="5970587"/>
              <a:ext cx="75122" cy="36513"/>
            </a:xfrm>
            <a:custGeom>
              <a:avLst/>
              <a:gdLst/>
              <a:ahLst/>
              <a:cxnLst>
                <a:cxn ang="0">
                  <a:pos x="20" y="12"/>
                </a:cxn>
                <a:cxn ang="0">
                  <a:pos x="55" y="23"/>
                </a:cxn>
                <a:cxn ang="0">
                  <a:pos x="55" y="23"/>
                </a:cxn>
                <a:cxn ang="0">
                  <a:pos x="50" y="15"/>
                </a:cxn>
                <a:cxn ang="0">
                  <a:pos x="30" y="0"/>
                </a:cxn>
                <a:cxn ang="0">
                  <a:pos x="0" y="0"/>
                </a:cxn>
                <a:cxn ang="0">
                  <a:pos x="20" y="12"/>
                </a:cxn>
              </a:cxnLst>
              <a:rect l="0" t="0" r="r" b="b"/>
              <a:pathLst>
                <a:path w="55" h="23">
                  <a:moveTo>
                    <a:pt x="20" y="12"/>
                  </a:moveTo>
                  <a:lnTo>
                    <a:pt x="55" y="23"/>
                  </a:lnTo>
                  <a:lnTo>
                    <a:pt x="55" y="23"/>
                  </a:lnTo>
                  <a:lnTo>
                    <a:pt x="50" y="15"/>
                  </a:lnTo>
                  <a:lnTo>
                    <a:pt x="30" y="0"/>
                  </a:lnTo>
                  <a:lnTo>
                    <a:pt x="0" y="0"/>
                  </a:lnTo>
                  <a:lnTo>
                    <a:pt x="20" y="12"/>
                  </a:lnTo>
                  <a:close/>
                </a:path>
              </a:pathLst>
            </a:custGeom>
            <a:solidFill>
              <a:srgbClr val="8E909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8" name="Freeform 42"/>
            <p:cNvSpPr>
              <a:spLocks noEditPoints="1"/>
            </p:cNvSpPr>
            <p:nvPr/>
          </p:nvSpPr>
          <p:spPr bwMode="auto">
            <a:xfrm>
              <a:off x="494437" y="5976937"/>
              <a:ext cx="81951" cy="74613"/>
            </a:xfrm>
            <a:custGeom>
              <a:avLst/>
              <a:gdLst/>
              <a:ahLst/>
              <a:cxnLst>
                <a:cxn ang="0">
                  <a:pos x="15" y="43"/>
                </a:cxn>
                <a:cxn ang="0">
                  <a:pos x="0" y="23"/>
                </a:cxn>
                <a:cxn ang="0">
                  <a:pos x="0" y="23"/>
                </a:cxn>
                <a:cxn ang="0">
                  <a:pos x="5" y="11"/>
                </a:cxn>
                <a:cxn ang="0">
                  <a:pos x="5" y="11"/>
                </a:cxn>
                <a:cxn ang="0">
                  <a:pos x="30" y="0"/>
                </a:cxn>
                <a:cxn ang="0">
                  <a:pos x="30" y="0"/>
                </a:cxn>
                <a:cxn ang="0">
                  <a:pos x="45" y="4"/>
                </a:cxn>
                <a:cxn ang="0">
                  <a:pos x="55" y="11"/>
                </a:cxn>
                <a:cxn ang="0">
                  <a:pos x="60" y="23"/>
                </a:cxn>
                <a:cxn ang="0">
                  <a:pos x="55" y="35"/>
                </a:cxn>
                <a:cxn ang="0">
                  <a:pos x="55" y="35"/>
                </a:cxn>
                <a:cxn ang="0">
                  <a:pos x="30" y="47"/>
                </a:cxn>
                <a:cxn ang="0">
                  <a:pos x="30" y="47"/>
                </a:cxn>
                <a:cxn ang="0">
                  <a:pos x="30" y="47"/>
                </a:cxn>
                <a:cxn ang="0">
                  <a:pos x="15" y="43"/>
                </a:cxn>
                <a:cxn ang="0">
                  <a:pos x="10" y="15"/>
                </a:cxn>
                <a:cxn ang="0">
                  <a:pos x="10" y="23"/>
                </a:cxn>
                <a:cxn ang="0">
                  <a:pos x="10" y="23"/>
                </a:cxn>
                <a:cxn ang="0">
                  <a:pos x="20" y="39"/>
                </a:cxn>
                <a:cxn ang="0">
                  <a:pos x="20" y="39"/>
                </a:cxn>
                <a:cxn ang="0">
                  <a:pos x="30" y="39"/>
                </a:cxn>
                <a:cxn ang="0">
                  <a:pos x="40" y="39"/>
                </a:cxn>
                <a:cxn ang="0">
                  <a:pos x="45" y="31"/>
                </a:cxn>
                <a:cxn ang="0">
                  <a:pos x="50" y="23"/>
                </a:cxn>
                <a:cxn ang="0">
                  <a:pos x="50" y="23"/>
                </a:cxn>
                <a:cxn ang="0">
                  <a:pos x="40" y="11"/>
                </a:cxn>
                <a:cxn ang="0">
                  <a:pos x="40" y="11"/>
                </a:cxn>
                <a:cxn ang="0">
                  <a:pos x="30" y="8"/>
                </a:cxn>
                <a:cxn ang="0">
                  <a:pos x="20" y="11"/>
                </a:cxn>
                <a:cxn ang="0">
                  <a:pos x="10" y="15"/>
                </a:cxn>
                <a:cxn ang="0">
                  <a:pos x="10" y="15"/>
                </a:cxn>
              </a:cxnLst>
              <a:rect l="0" t="0" r="r" b="b"/>
              <a:pathLst>
                <a:path w="60" h="47">
                  <a:moveTo>
                    <a:pt x="15" y="43"/>
                  </a:moveTo>
                  <a:lnTo>
                    <a:pt x="15" y="43"/>
                  </a:lnTo>
                  <a:lnTo>
                    <a:pt x="5" y="35"/>
                  </a:lnTo>
                  <a:lnTo>
                    <a:pt x="0" y="23"/>
                  </a:lnTo>
                  <a:lnTo>
                    <a:pt x="0" y="23"/>
                  </a:lnTo>
                  <a:lnTo>
                    <a:pt x="0" y="23"/>
                  </a:lnTo>
                  <a:lnTo>
                    <a:pt x="5" y="11"/>
                  </a:lnTo>
                  <a:lnTo>
                    <a:pt x="5" y="11"/>
                  </a:lnTo>
                  <a:lnTo>
                    <a:pt x="5" y="11"/>
                  </a:lnTo>
                  <a:lnTo>
                    <a:pt x="5" y="11"/>
                  </a:lnTo>
                  <a:lnTo>
                    <a:pt x="15" y="4"/>
                  </a:lnTo>
                  <a:lnTo>
                    <a:pt x="30" y="0"/>
                  </a:lnTo>
                  <a:lnTo>
                    <a:pt x="30" y="0"/>
                  </a:lnTo>
                  <a:lnTo>
                    <a:pt x="30" y="0"/>
                  </a:lnTo>
                  <a:lnTo>
                    <a:pt x="45" y="4"/>
                  </a:lnTo>
                  <a:lnTo>
                    <a:pt x="45" y="4"/>
                  </a:lnTo>
                  <a:lnTo>
                    <a:pt x="45" y="4"/>
                  </a:lnTo>
                  <a:lnTo>
                    <a:pt x="55" y="11"/>
                  </a:lnTo>
                  <a:lnTo>
                    <a:pt x="60" y="23"/>
                  </a:lnTo>
                  <a:lnTo>
                    <a:pt x="60" y="23"/>
                  </a:lnTo>
                  <a:lnTo>
                    <a:pt x="60" y="23"/>
                  </a:lnTo>
                  <a:lnTo>
                    <a:pt x="55" y="35"/>
                  </a:lnTo>
                  <a:lnTo>
                    <a:pt x="55" y="35"/>
                  </a:lnTo>
                  <a:lnTo>
                    <a:pt x="55" y="35"/>
                  </a:lnTo>
                  <a:lnTo>
                    <a:pt x="45" y="43"/>
                  </a:lnTo>
                  <a:lnTo>
                    <a:pt x="30" y="47"/>
                  </a:lnTo>
                  <a:lnTo>
                    <a:pt x="30" y="47"/>
                  </a:lnTo>
                  <a:lnTo>
                    <a:pt x="30" y="47"/>
                  </a:lnTo>
                  <a:lnTo>
                    <a:pt x="30" y="47"/>
                  </a:lnTo>
                  <a:lnTo>
                    <a:pt x="30" y="47"/>
                  </a:lnTo>
                  <a:lnTo>
                    <a:pt x="30" y="47"/>
                  </a:lnTo>
                  <a:lnTo>
                    <a:pt x="15" y="43"/>
                  </a:lnTo>
                  <a:lnTo>
                    <a:pt x="15" y="43"/>
                  </a:lnTo>
                  <a:close/>
                  <a:moveTo>
                    <a:pt x="10" y="15"/>
                  </a:moveTo>
                  <a:lnTo>
                    <a:pt x="10" y="15"/>
                  </a:lnTo>
                  <a:lnTo>
                    <a:pt x="10" y="23"/>
                  </a:lnTo>
                  <a:lnTo>
                    <a:pt x="10" y="23"/>
                  </a:lnTo>
                  <a:lnTo>
                    <a:pt x="10" y="23"/>
                  </a:lnTo>
                  <a:lnTo>
                    <a:pt x="10" y="31"/>
                  </a:lnTo>
                  <a:lnTo>
                    <a:pt x="20" y="39"/>
                  </a:lnTo>
                  <a:lnTo>
                    <a:pt x="20" y="39"/>
                  </a:lnTo>
                  <a:lnTo>
                    <a:pt x="20" y="39"/>
                  </a:lnTo>
                  <a:lnTo>
                    <a:pt x="30" y="39"/>
                  </a:lnTo>
                  <a:lnTo>
                    <a:pt x="30" y="39"/>
                  </a:lnTo>
                  <a:lnTo>
                    <a:pt x="30" y="39"/>
                  </a:lnTo>
                  <a:lnTo>
                    <a:pt x="40" y="39"/>
                  </a:lnTo>
                  <a:lnTo>
                    <a:pt x="45" y="31"/>
                  </a:lnTo>
                  <a:lnTo>
                    <a:pt x="45" y="31"/>
                  </a:lnTo>
                  <a:lnTo>
                    <a:pt x="45" y="31"/>
                  </a:lnTo>
                  <a:lnTo>
                    <a:pt x="50" y="23"/>
                  </a:lnTo>
                  <a:lnTo>
                    <a:pt x="50" y="23"/>
                  </a:lnTo>
                  <a:lnTo>
                    <a:pt x="50" y="23"/>
                  </a:lnTo>
                  <a:lnTo>
                    <a:pt x="45" y="15"/>
                  </a:lnTo>
                  <a:lnTo>
                    <a:pt x="40" y="11"/>
                  </a:lnTo>
                  <a:lnTo>
                    <a:pt x="40" y="11"/>
                  </a:lnTo>
                  <a:lnTo>
                    <a:pt x="40" y="11"/>
                  </a:lnTo>
                  <a:lnTo>
                    <a:pt x="30" y="8"/>
                  </a:lnTo>
                  <a:lnTo>
                    <a:pt x="30" y="8"/>
                  </a:lnTo>
                  <a:lnTo>
                    <a:pt x="30" y="8"/>
                  </a:lnTo>
                  <a:lnTo>
                    <a:pt x="20" y="11"/>
                  </a:lnTo>
                  <a:lnTo>
                    <a:pt x="10" y="15"/>
                  </a:lnTo>
                  <a:lnTo>
                    <a:pt x="10" y="15"/>
                  </a:lnTo>
                  <a:lnTo>
                    <a:pt x="5" y="15"/>
                  </a:lnTo>
                  <a:lnTo>
                    <a:pt x="10" y="15"/>
                  </a:lnTo>
                  <a:lnTo>
                    <a:pt x="10" y="15"/>
                  </a:lnTo>
                  <a:close/>
                </a:path>
              </a:pathLst>
            </a:custGeom>
            <a:solidFill>
              <a:srgbClr val="E2E3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2" name="Freeform 46"/>
            <p:cNvSpPr>
              <a:spLocks/>
            </p:cNvSpPr>
            <p:nvPr/>
          </p:nvSpPr>
          <p:spPr bwMode="auto">
            <a:xfrm>
              <a:off x="-1421849" y="5624512"/>
              <a:ext cx="471218" cy="652463"/>
            </a:xfrm>
            <a:custGeom>
              <a:avLst/>
              <a:gdLst/>
              <a:ahLst/>
              <a:cxnLst>
                <a:cxn ang="0">
                  <a:pos x="90" y="0"/>
                </a:cxn>
                <a:cxn ang="0">
                  <a:pos x="90" y="0"/>
                </a:cxn>
                <a:cxn ang="0">
                  <a:pos x="75" y="4"/>
                </a:cxn>
                <a:cxn ang="0">
                  <a:pos x="60" y="12"/>
                </a:cxn>
                <a:cxn ang="0">
                  <a:pos x="45" y="28"/>
                </a:cxn>
                <a:cxn ang="0">
                  <a:pos x="25" y="44"/>
                </a:cxn>
                <a:cxn ang="0">
                  <a:pos x="10" y="72"/>
                </a:cxn>
                <a:cxn ang="0">
                  <a:pos x="0" y="107"/>
                </a:cxn>
                <a:cxn ang="0">
                  <a:pos x="0" y="154"/>
                </a:cxn>
                <a:cxn ang="0">
                  <a:pos x="0" y="154"/>
                </a:cxn>
                <a:cxn ang="0">
                  <a:pos x="5" y="206"/>
                </a:cxn>
                <a:cxn ang="0">
                  <a:pos x="15" y="249"/>
                </a:cxn>
                <a:cxn ang="0">
                  <a:pos x="30" y="293"/>
                </a:cxn>
                <a:cxn ang="0">
                  <a:pos x="45" y="328"/>
                </a:cxn>
                <a:cxn ang="0">
                  <a:pos x="70" y="360"/>
                </a:cxn>
                <a:cxn ang="0">
                  <a:pos x="100" y="384"/>
                </a:cxn>
                <a:cxn ang="0">
                  <a:pos x="130" y="399"/>
                </a:cxn>
                <a:cxn ang="0">
                  <a:pos x="165" y="407"/>
                </a:cxn>
                <a:cxn ang="0">
                  <a:pos x="165" y="407"/>
                </a:cxn>
                <a:cxn ang="0">
                  <a:pos x="235" y="411"/>
                </a:cxn>
                <a:cxn ang="0">
                  <a:pos x="295" y="407"/>
                </a:cxn>
                <a:cxn ang="0">
                  <a:pos x="335" y="399"/>
                </a:cxn>
                <a:cxn ang="0">
                  <a:pos x="345" y="395"/>
                </a:cxn>
                <a:cxn ang="0">
                  <a:pos x="345" y="388"/>
                </a:cxn>
                <a:cxn ang="0">
                  <a:pos x="345" y="388"/>
                </a:cxn>
                <a:cxn ang="0">
                  <a:pos x="345" y="372"/>
                </a:cxn>
                <a:cxn ang="0">
                  <a:pos x="325" y="348"/>
                </a:cxn>
                <a:cxn ang="0">
                  <a:pos x="295" y="316"/>
                </a:cxn>
                <a:cxn ang="0">
                  <a:pos x="245" y="277"/>
                </a:cxn>
                <a:cxn ang="0">
                  <a:pos x="245" y="277"/>
                </a:cxn>
                <a:cxn ang="0">
                  <a:pos x="240" y="269"/>
                </a:cxn>
                <a:cxn ang="0">
                  <a:pos x="225" y="245"/>
                </a:cxn>
                <a:cxn ang="0">
                  <a:pos x="220" y="230"/>
                </a:cxn>
                <a:cxn ang="0">
                  <a:pos x="215" y="214"/>
                </a:cxn>
                <a:cxn ang="0">
                  <a:pos x="215" y="194"/>
                </a:cxn>
                <a:cxn ang="0">
                  <a:pos x="225" y="178"/>
                </a:cxn>
                <a:cxn ang="0">
                  <a:pos x="225" y="178"/>
                </a:cxn>
                <a:cxn ang="0">
                  <a:pos x="230" y="154"/>
                </a:cxn>
                <a:cxn ang="0">
                  <a:pos x="225" y="127"/>
                </a:cxn>
                <a:cxn ang="0">
                  <a:pos x="215" y="95"/>
                </a:cxn>
                <a:cxn ang="0">
                  <a:pos x="195" y="64"/>
                </a:cxn>
                <a:cxn ang="0">
                  <a:pos x="175" y="36"/>
                </a:cxn>
                <a:cxn ang="0">
                  <a:pos x="150" y="12"/>
                </a:cxn>
                <a:cxn ang="0">
                  <a:pos x="135" y="4"/>
                </a:cxn>
                <a:cxn ang="0">
                  <a:pos x="120" y="0"/>
                </a:cxn>
                <a:cxn ang="0">
                  <a:pos x="105" y="0"/>
                </a:cxn>
                <a:cxn ang="0">
                  <a:pos x="90" y="0"/>
                </a:cxn>
                <a:cxn ang="0">
                  <a:pos x="90" y="0"/>
                </a:cxn>
              </a:cxnLst>
              <a:rect l="0" t="0" r="r" b="b"/>
              <a:pathLst>
                <a:path w="345" h="411">
                  <a:moveTo>
                    <a:pt x="90" y="0"/>
                  </a:moveTo>
                  <a:lnTo>
                    <a:pt x="90" y="0"/>
                  </a:lnTo>
                  <a:lnTo>
                    <a:pt x="75" y="4"/>
                  </a:lnTo>
                  <a:lnTo>
                    <a:pt x="60" y="12"/>
                  </a:lnTo>
                  <a:lnTo>
                    <a:pt x="45" y="28"/>
                  </a:lnTo>
                  <a:lnTo>
                    <a:pt x="25" y="44"/>
                  </a:lnTo>
                  <a:lnTo>
                    <a:pt x="10" y="72"/>
                  </a:lnTo>
                  <a:lnTo>
                    <a:pt x="0" y="107"/>
                  </a:lnTo>
                  <a:lnTo>
                    <a:pt x="0" y="154"/>
                  </a:lnTo>
                  <a:lnTo>
                    <a:pt x="0" y="154"/>
                  </a:lnTo>
                  <a:lnTo>
                    <a:pt x="5" y="206"/>
                  </a:lnTo>
                  <a:lnTo>
                    <a:pt x="15" y="249"/>
                  </a:lnTo>
                  <a:lnTo>
                    <a:pt x="30" y="293"/>
                  </a:lnTo>
                  <a:lnTo>
                    <a:pt x="45" y="328"/>
                  </a:lnTo>
                  <a:lnTo>
                    <a:pt x="70" y="360"/>
                  </a:lnTo>
                  <a:lnTo>
                    <a:pt x="100" y="384"/>
                  </a:lnTo>
                  <a:lnTo>
                    <a:pt x="130" y="399"/>
                  </a:lnTo>
                  <a:lnTo>
                    <a:pt x="165" y="407"/>
                  </a:lnTo>
                  <a:lnTo>
                    <a:pt x="165" y="407"/>
                  </a:lnTo>
                  <a:lnTo>
                    <a:pt x="235" y="411"/>
                  </a:lnTo>
                  <a:lnTo>
                    <a:pt x="295" y="407"/>
                  </a:lnTo>
                  <a:lnTo>
                    <a:pt x="335" y="399"/>
                  </a:lnTo>
                  <a:lnTo>
                    <a:pt x="345" y="395"/>
                  </a:lnTo>
                  <a:lnTo>
                    <a:pt x="345" y="388"/>
                  </a:lnTo>
                  <a:lnTo>
                    <a:pt x="345" y="388"/>
                  </a:lnTo>
                  <a:lnTo>
                    <a:pt x="345" y="372"/>
                  </a:lnTo>
                  <a:lnTo>
                    <a:pt x="325" y="348"/>
                  </a:lnTo>
                  <a:lnTo>
                    <a:pt x="295" y="316"/>
                  </a:lnTo>
                  <a:lnTo>
                    <a:pt x="245" y="277"/>
                  </a:lnTo>
                  <a:lnTo>
                    <a:pt x="245" y="277"/>
                  </a:lnTo>
                  <a:lnTo>
                    <a:pt x="240" y="269"/>
                  </a:lnTo>
                  <a:lnTo>
                    <a:pt x="225" y="245"/>
                  </a:lnTo>
                  <a:lnTo>
                    <a:pt x="220" y="230"/>
                  </a:lnTo>
                  <a:lnTo>
                    <a:pt x="215" y="214"/>
                  </a:lnTo>
                  <a:lnTo>
                    <a:pt x="215" y="194"/>
                  </a:lnTo>
                  <a:lnTo>
                    <a:pt x="225" y="178"/>
                  </a:lnTo>
                  <a:lnTo>
                    <a:pt x="225" y="178"/>
                  </a:lnTo>
                  <a:lnTo>
                    <a:pt x="230" y="154"/>
                  </a:lnTo>
                  <a:lnTo>
                    <a:pt x="225" y="127"/>
                  </a:lnTo>
                  <a:lnTo>
                    <a:pt x="215" y="95"/>
                  </a:lnTo>
                  <a:lnTo>
                    <a:pt x="195" y="64"/>
                  </a:lnTo>
                  <a:lnTo>
                    <a:pt x="175" y="36"/>
                  </a:lnTo>
                  <a:lnTo>
                    <a:pt x="150" y="12"/>
                  </a:lnTo>
                  <a:lnTo>
                    <a:pt x="135" y="4"/>
                  </a:lnTo>
                  <a:lnTo>
                    <a:pt x="120" y="0"/>
                  </a:lnTo>
                  <a:lnTo>
                    <a:pt x="105" y="0"/>
                  </a:lnTo>
                  <a:lnTo>
                    <a:pt x="90" y="0"/>
                  </a:lnTo>
                  <a:lnTo>
                    <a:pt x="90" y="0"/>
                  </a:lnTo>
                  <a:close/>
                </a:path>
              </a:pathLst>
            </a:custGeom>
            <a:solidFill>
              <a:srgbClr val="A9AC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3" name="Freeform 47"/>
            <p:cNvSpPr>
              <a:spLocks/>
            </p:cNvSpPr>
            <p:nvPr/>
          </p:nvSpPr>
          <p:spPr bwMode="auto">
            <a:xfrm>
              <a:off x="-1469654" y="5643562"/>
              <a:ext cx="539511" cy="677863"/>
            </a:xfrm>
            <a:custGeom>
              <a:avLst/>
              <a:gdLst/>
              <a:ahLst/>
              <a:cxnLst>
                <a:cxn ang="0">
                  <a:pos x="100" y="0"/>
                </a:cxn>
                <a:cxn ang="0">
                  <a:pos x="100" y="0"/>
                </a:cxn>
                <a:cxn ang="0">
                  <a:pos x="60" y="8"/>
                </a:cxn>
                <a:cxn ang="0">
                  <a:pos x="30" y="12"/>
                </a:cxn>
                <a:cxn ang="0">
                  <a:pos x="15" y="20"/>
                </a:cxn>
                <a:cxn ang="0">
                  <a:pos x="10" y="28"/>
                </a:cxn>
                <a:cxn ang="0">
                  <a:pos x="10" y="28"/>
                </a:cxn>
                <a:cxn ang="0">
                  <a:pos x="5" y="44"/>
                </a:cxn>
                <a:cxn ang="0">
                  <a:pos x="0" y="79"/>
                </a:cxn>
                <a:cxn ang="0">
                  <a:pos x="5" y="123"/>
                </a:cxn>
                <a:cxn ang="0">
                  <a:pos x="10" y="174"/>
                </a:cxn>
                <a:cxn ang="0">
                  <a:pos x="20" y="229"/>
                </a:cxn>
                <a:cxn ang="0">
                  <a:pos x="30" y="281"/>
                </a:cxn>
                <a:cxn ang="0">
                  <a:pos x="55" y="328"/>
                </a:cxn>
                <a:cxn ang="0">
                  <a:pos x="65" y="348"/>
                </a:cxn>
                <a:cxn ang="0">
                  <a:pos x="80" y="364"/>
                </a:cxn>
                <a:cxn ang="0">
                  <a:pos x="80" y="364"/>
                </a:cxn>
                <a:cxn ang="0">
                  <a:pos x="110" y="387"/>
                </a:cxn>
                <a:cxn ang="0">
                  <a:pos x="145" y="403"/>
                </a:cxn>
                <a:cxn ang="0">
                  <a:pos x="175" y="415"/>
                </a:cxn>
                <a:cxn ang="0">
                  <a:pos x="210" y="423"/>
                </a:cxn>
                <a:cxn ang="0">
                  <a:pos x="240" y="427"/>
                </a:cxn>
                <a:cxn ang="0">
                  <a:pos x="270" y="427"/>
                </a:cxn>
                <a:cxn ang="0">
                  <a:pos x="325" y="423"/>
                </a:cxn>
                <a:cxn ang="0">
                  <a:pos x="325" y="423"/>
                </a:cxn>
                <a:cxn ang="0">
                  <a:pos x="345" y="423"/>
                </a:cxn>
                <a:cxn ang="0">
                  <a:pos x="360" y="419"/>
                </a:cxn>
                <a:cxn ang="0">
                  <a:pos x="380" y="407"/>
                </a:cxn>
                <a:cxn ang="0">
                  <a:pos x="395" y="395"/>
                </a:cxn>
                <a:cxn ang="0">
                  <a:pos x="395" y="383"/>
                </a:cxn>
                <a:cxn ang="0">
                  <a:pos x="395" y="383"/>
                </a:cxn>
                <a:cxn ang="0">
                  <a:pos x="395" y="376"/>
                </a:cxn>
                <a:cxn ang="0">
                  <a:pos x="385" y="368"/>
                </a:cxn>
                <a:cxn ang="0">
                  <a:pos x="365" y="364"/>
                </a:cxn>
                <a:cxn ang="0">
                  <a:pos x="330" y="368"/>
                </a:cxn>
                <a:cxn ang="0">
                  <a:pos x="330" y="368"/>
                </a:cxn>
                <a:cxn ang="0">
                  <a:pos x="285" y="372"/>
                </a:cxn>
                <a:cxn ang="0">
                  <a:pos x="240" y="376"/>
                </a:cxn>
                <a:cxn ang="0">
                  <a:pos x="195" y="372"/>
                </a:cxn>
                <a:cxn ang="0">
                  <a:pos x="170" y="364"/>
                </a:cxn>
                <a:cxn ang="0">
                  <a:pos x="145" y="356"/>
                </a:cxn>
                <a:cxn ang="0">
                  <a:pos x="145" y="356"/>
                </a:cxn>
                <a:cxn ang="0">
                  <a:pos x="120" y="336"/>
                </a:cxn>
                <a:cxn ang="0">
                  <a:pos x="95" y="308"/>
                </a:cxn>
                <a:cxn ang="0">
                  <a:pos x="75" y="269"/>
                </a:cxn>
                <a:cxn ang="0">
                  <a:pos x="55" y="221"/>
                </a:cxn>
                <a:cxn ang="0">
                  <a:pos x="45" y="170"/>
                </a:cxn>
                <a:cxn ang="0">
                  <a:pos x="45" y="142"/>
                </a:cxn>
                <a:cxn ang="0">
                  <a:pos x="50" y="115"/>
                </a:cxn>
                <a:cxn ang="0">
                  <a:pos x="55" y="87"/>
                </a:cxn>
                <a:cxn ang="0">
                  <a:pos x="65" y="56"/>
                </a:cxn>
                <a:cxn ang="0">
                  <a:pos x="80" y="28"/>
                </a:cxn>
                <a:cxn ang="0">
                  <a:pos x="100" y="0"/>
                </a:cxn>
                <a:cxn ang="0">
                  <a:pos x="100" y="0"/>
                </a:cxn>
              </a:cxnLst>
              <a:rect l="0" t="0" r="r" b="b"/>
              <a:pathLst>
                <a:path w="395" h="427">
                  <a:moveTo>
                    <a:pt x="100" y="0"/>
                  </a:moveTo>
                  <a:lnTo>
                    <a:pt x="100" y="0"/>
                  </a:lnTo>
                  <a:lnTo>
                    <a:pt x="60" y="8"/>
                  </a:lnTo>
                  <a:lnTo>
                    <a:pt x="30" y="12"/>
                  </a:lnTo>
                  <a:lnTo>
                    <a:pt x="15" y="20"/>
                  </a:lnTo>
                  <a:lnTo>
                    <a:pt x="10" y="28"/>
                  </a:lnTo>
                  <a:lnTo>
                    <a:pt x="10" y="28"/>
                  </a:lnTo>
                  <a:lnTo>
                    <a:pt x="5" y="44"/>
                  </a:lnTo>
                  <a:lnTo>
                    <a:pt x="0" y="79"/>
                  </a:lnTo>
                  <a:lnTo>
                    <a:pt x="5" y="123"/>
                  </a:lnTo>
                  <a:lnTo>
                    <a:pt x="10" y="174"/>
                  </a:lnTo>
                  <a:lnTo>
                    <a:pt x="20" y="229"/>
                  </a:lnTo>
                  <a:lnTo>
                    <a:pt x="30" y="281"/>
                  </a:lnTo>
                  <a:lnTo>
                    <a:pt x="55" y="328"/>
                  </a:lnTo>
                  <a:lnTo>
                    <a:pt x="65" y="348"/>
                  </a:lnTo>
                  <a:lnTo>
                    <a:pt x="80" y="364"/>
                  </a:lnTo>
                  <a:lnTo>
                    <a:pt x="80" y="364"/>
                  </a:lnTo>
                  <a:lnTo>
                    <a:pt x="110" y="387"/>
                  </a:lnTo>
                  <a:lnTo>
                    <a:pt x="145" y="403"/>
                  </a:lnTo>
                  <a:lnTo>
                    <a:pt x="175" y="415"/>
                  </a:lnTo>
                  <a:lnTo>
                    <a:pt x="210" y="423"/>
                  </a:lnTo>
                  <a:lnTo>
                    <a:pt x="240" y="427"/>
                  </a:lnTo>
                  <a:lnTo>
                    <a:pt x="270" y="427"/>
                  </a:lnTo>
                  <a:lnTo>
                    <a:pt x="325" y="423"/>
                  </a:lnTo>
                  <a:lnTo>
                    <a:pt x="325" y="423"/>
                  </a:lnTo>
                  <a:lnTo>
                    <a:pt x="345" y="423"/>
                  </a:lnTo>
                  <a:lnTo>
                    <a:pt x="360" y="419"/>
                  </a:lnTo>
                  <a:lnTo>
                    <a:pt x="380" y="407"/>
                  </a:lnTo>
                  <a:lnTo>
                    <a:pt x="395" y="395"/>
                  </a:lnTo>
                  <a:lnTo>
                    <a:pt x="395" y="383"/>
                  </a:lnTo>
                  <a:lnTo>
                    <a:pt x="395" y="383"/>
                  </a:lnTo>
                  <a:lnTo>
                    <a:pt x="395" y="376"/>
                  </a:lnTo>
                  <a:lnTo>
                    <a:pt x="385" y="368"/>
                  </a:lnTo>
                  <a:lnTo>
                    <a:pt x="365" y="364"/>
                  </a:lnTo>
                  <a:lnTo>
                    <a:pt x="330" y="368"/>
                  </a:lnTo>
                  <a:lnTo>
                    <a:pt x="330" y="368"/>
                  </a:lnTo>
                  <a:lnTo>
                    <a:pt x="285" y="372"/>
                  </a:lnTo>
                  <a:lnTo>
                    <a:pt x="240" y="376"/>
                  </a:lnTo>
                  <a:lnTo>
                    <a:pt x="195" y="372"/>
                  </a:lnTo>
                  <a:lnTo>
                    <a:pt x="170" y="364"/>
                  </a:lnTo>
                  <a:lnTo>
                    <a:pt x="145" y="356"/>
                  </a:lnTo>
                  <a:lnTo>
                    <a:pt x="145" y="356"/>
                  </a:lnTo>
                  <a:lnTo>
                    <a:pt x="120" y="336"/>
                  </a:lnTo>
                  <a:lnTo>
                    <a:pt x="95" y="308"/>
                  </a:lnTo>
                  <a:lnTo>
                    <a:pt x="75" y="269"/>
                  </a:lnTo>
                  <a:lnTo>
                    <a:pt x="55" y="221"/>
                  </a:lnTo>
                  <a:lnTo>
                    <a:pt x="45" y="170"/>
                  </a:lnTo>
                  <a:lnTo>
                    <a:pt x="45" y="142"/>
                  </a:lnTo>
                  <a:lnTo>
                    <a:pt x="50" y="115"/>
                  </a:lnTo>
                  <a:lnTo>
                    <a:pt x="55" y="87"/>
                  </a:lnTo>
                  <a:lnTo>
                    <a:pt x="65" y="56"/>
                  </a:lnTo>
                  <a:lnTo>
                    <a:pt x="80" y="28"/>
                  </a:lnTo>
                  <a:lnTo>
                    <a:pt x="100" y="0"/>
                  </a:lnTo>
                  <a:lnTo>
                    <a:pt x="100" y="0"/>
                  </a:lnTo>
                  <a:close/>
                </a:path>
              </a:pathLst>
            </a:custGeom>
            <a:solidFill>
              <a:srgbClr val="E9E9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4" name="Freeform 48"/>
            <p:cNvSpPr>
              <a:spLocks/>
            </p:cNvSpPr>
            <p:nvPr/>
          </p:nvSpPr>
          <p:spPr bwMode="auto">
            <a:xfrm>
              <a:off x="-882339" y="5537200"/>
              <a:ext cx="456194" cy="652463"/>
            </a:xfrm>
            <a:custGeom>
              <a:avLst/>
              <a:gdLst/>
              <a:ahLst/>
              <a:cxnLst>
                <a:cxn ang="0">
                  <a:pos x="89" y="4"/>
                </a:cxn>
                <a:cxn ang="0">
                  <a:pos x="89" y="4"/>
                </a:cxn>
                <a:cxn ang="0">
                  <a:pos x="74" y="8"/>
                </a:cxn>
                <a:cxn ang="0">
                  <a:pos x="59" y="16"/>
                </a:cxn>
                <a:cxn ang="0">
                  <a:pos x="39" y="28"/>
                </a:cxn>
                <a:cxn ang="0">
                  <a:pos x="24" y="47"/>
                </a:cxn>
                <a:cxn ang="0">
                  <a:pos x="10" y="75"/>
                </a:cxn>
                <a:cxn ang="0">
                  <a:pos x="0" y="111"/>
                </a:cxn>
                <a:cxn ang="0">
                  <a:pos x="0" y="158"/>
                </a:cxn>
                <a:cxn ang="0">
                  <a:pos x="0" y="158"/>
                </a:cxn>
                <a:cxn ang="0">
                  <a:pos x="0" y="206"/>
                </a:cxn>
                <a:cxn ang="0">
                  <a:pos x="10" y="253"/>
                </a:cxn>
                <a:cxn ang="0">
                  <a:pos x="24" y="292"/>
                </a:cxn>
                <a:cxn ang="0">
                  <a:pos x="44" y="332"/>
                </a:cxn>
                <a:cxn ang="0">
                  <a:pos x="69" y="360"/>
                </a:cxn>
                <a:cxn ang="0">
                  <a:pos x="94" y="383"/>
                </a:cxn>
                <a:cxn ang="0">
                  <a:pos x="129" y="399"/>
                </a:cxn>
                <a:cxn ang="0">
                  <a:pos x="164" y="407"/>
                </a:cxn>
                <a:cxn ang="0">
                  <a:pos x="164" y="407"/>
                </a:cxn>
                <a:cxn ang="0">
                  <a:pos x="199" y="411"/>
                </a:cxn>
                <a:cxn ang="0">
                  <a:pos x="229" y="411"/>
                </a:cxn>
                <a:cxn ang="0">
                  <a:pos x="284" y="403"/>
                </a:cxn>
                <a:cxn ang="0">
                  <a:pos x="319" y="391"/>
                </a:cxn>
                <a:cxn ang="0">
                  <a:pos x="329" y="383"/>
                </a:cxn>
                <a:cxn ang="0">
                  <a:pos x="334" y="379"/>
                </a:cxn>
                <a:cxn ang="0">
                  <a:pos x="334" y="379"/>
                </a:cxn>
                <a:cxn ang="0">
                  <a:pos x="329" y="364"/>
                </a:cxn>
                <a:cxn ang="0">
                  <a:pos x="319" y="344"/>
                </a:cxn>
                <a:cxn ang="0">
                  <a:pos x="289" y="316"/>
                </a:cxn>
                <a:cxn ang="0">
                  <a:pos x="244" y="281"/>
                </a:cxn>
                <a:cxn ang="0">
                  <a:pos x="244" y="281"/>
                </a:cxn>
                <a:cxn ang="0">
                  <a:pos x="224" y="273"/>
                </a:cxn>
                <a:cxn ang="0">
                  <a:pos x="184" y="249"/>
                </a:cxn>
                <a:cxn ang="0">
                  <a:pos x="169" y="233"/>
                </a:cxn>
                <a:cxn ang="0">
                  <a:pos x="154" y="213"/>
                </a:cxn>
                <a:cxn ang="0">
                  <a:pos x="144" y="198"/>
                </a:cxn>
                <a:cxn ang="0">
                  <a:pos x="144" y="190"/>
                </a:cxn>
                <a:cxn ang="0">
                  <a:pos x="149" y="178"/>
                </a:cxn>
                <a:cxn ang="0">
                  <a:pos x="149" y="178"/>
                </a:cxn>
                <a:cxn ang="0">
                  <a:pos x="159" y="158"/>
                </a:cxn>
                <a:cxn ang="0">
                  <a:pos x="164" y="130"/>
                </a:cxn>
                <a:cxn ang="0">
                  <a:pos x="164" y="99"/>
                </a:cxn>
                <a:cxn ang="0">
                  <a:pos x="159" y="67"/>
                </a:cxn>
                <a:cxn ang="0">
                  <a:pos x="149" y="36"/>
                </a:cxn>
                <a:cxn ang="0">
                  <a:pos x="134" y="16"/>
                </a:cxn>
                <a:cxn ang="0">
                  <a:pos x="124" y="8"/>
                </a:cxn>
                <a:cxn ang="0">
                  <a:pos x="114" y="4"/>
                </a:cxn>
                <a:cxn ang="0">
                  <a:pos x="104" y="0"/>
                </a:cxn>
                <a:cxn ang="0">
                  <a:pos x="89" y="4"/>
                </a:cxn>
                <a:cxn ang="0">
                  <a:pos x="89" y="4"/>
                </a:cxn>
              </a:cxnLst>
              <a:rect l="0" t="0" r="r" b="b"/>
              <a:pathLst>
                <a:path w="334" h="411">
                  <a:moveTo>
                    <a:pt x="89" y="4"/>
                  </a:moveTo>
                  <a:lnTo>
                    <a:pt x="89" y="4"/>
                  </a:lnTo>
                  <a:lnTo>
                    <a:pt x="74" y="8"/>
                  </a:lnTo>
                  <a:lnTo>
                    <a:pt x="59" y="16"/>
                  </a:lnTo>
                  <a:lnTo>
                    <a:pt x="39" y="28"/>
                  </a:lnTo>
                  <a:lnTo>
                    <a:pt x="24" y="47"/>
                  </a:lnTo>
                  <a:lnTo>
                    <a:pt x="10" y="75"/>
                  </a:lnTo>
                  <a:lnTo>
                    <a:pt x="0" y="111"/>
                  </a:lnTo>
                  <a:lnTo>
                    <a:pt x="0" y="158"/>
                  </a:lnTo>
                  <a:lnTo>
                    <a:pt x="0" y="158"/>
                  </a:lnTo>
                  <a:lnTo>
                    <a:pt x="0" y="206"/>
                  </a:lnTo>
                  <a:lnTo>
                    <a:pt x="10" y="253"/>
                  </a:lnTo>
                  <a:lnTo>
                    <a:pt x="24" y="292"/>
                  </a:lnTo>
                  <a:lnTo>
                    <a:pt x="44" y="332"/>
                  </a:lnTo>
                  <a:lnTo>
                    <a:pt x="69" y="360"/>
                  </a:lnTo>
                  <a:lnTo>
                    <a:pt x="94" y="383"/>
                  </a:lnTo>
                  <a:lnTo>
                    <a:pt x="129" y="399"/>
                  </a:lnTo>
                  <a:lnTo>
                    <a:pt x="164" y="407"/>
                  </a:lnTo>
                  <a:lnTo>
                    <a:pt x="164" y="407"/>
                  </a:lnTo>
                  <a:lnTo>
                    <a:pt x="199" y="411"/>
                  </a:lnTo>
                  <a:lnTo>
                    <a:pt x="229" y="411"/>
                  </a:lnTo>
                  <a:lnTo>
                    <a:pt x="284" y="403"/>
                  </a:lnTo>
                  <a:lnTo>
                    <a:pt x="319" y="391"/>
                  </a:lnTo>
                  <a:lnTo>
                    <a:pt x="329" y="383"/>
                  </a:lnTo>
                  <a:lnTo>
                    <a:pt x="334" y="379"/>
                  </a:lnTo>
                  <a:lnTo>
                    <a:pt x="334" y="379"/>
                  </a:lnTo>
                  <a:lnTo>
                    <a:pt x="329" y="364"/>
                  </a:lnTo>
                  <a:lnTo>
                    <a:pt x="319" y="344"/>
                  </a:lnTo>
                  <a:lnTo>
                    <a:pt x="289" y="316"/>
                  </a:lnTo>
                  <a:lnTo>
                    <a:pt x="244" y="281"/>
                  </a:lnTo>
                  <a:lnTo>
                    <a:pt x="244" y="281"/>
                  </a:lnTo>
                  <a:lnTo>
                    <a:pt x="224" y="273"/>
                  </a:lnTo>
                  <a:lnTo>
                    <a:pt x="184" y="249"/>
                  </a:lnTo>
                  <a:lnTo>
                    <a:pt x="169" y="233"/>
                  </a:lnTo>
                  <a:lnTo>
                    <a:pt x="154" y="213"/>
                  </a:lnTo>
                  <a:lnTo>
                    <a:pt x="144" y="198"/>
                  </a:lnTo>
                  <a:lnTo>
                    <a:pt x="144" y="190"/>
                  </a:lnTo>
                  <a:lnTo>
                    <a:pt x="149" y="178"/>
                  </a:lnTo>
                  <a:lnTo>
                    <a:pt x="149" y="178"/>
                  </a:lnTo>
                  <a:lnTo>
                    <a:pt x="159" y="158"/>
                  </a:lnTo>
                  <a:lnTo>
                    <a:pt x="164" y="130"/>
                  </a:lnTo>
                  <a:lnTo>
                    <a:pt x="164" y="99"/>
                  </a:lnTo>
                  <a:lnTo>
                    <a:pt x="159" y="67"/>
                  </a:lnTo>
                  <a:lnTo>
                    <a:pt x="149" y="36"/>
                  </a:lnTo>
                  <a:lnTo>
                    <a:pt x="134" y="16"/>
                  </a:lnTo>
                  <a:lnTo>
                    <a:pt x="124" y="8"/>
                  </a:lnTo>
                  <a:lnTo>
                    <a:pt x="114" y="4"/>
                  </a:lnTo>
                  <a:lnTo>
                    <a:pt x="104" y="0"/>
                  </a:lnTo>
                  <a:lnTo>
                    <a:pt x="89" y="4"/>
                  </a:lnTo>
                  <a:lnTo>
                    <a:pt x="89" y="4"/>
                  </a:lnTo>
                  <a:close/>
                </a:path>
              </a:pathLst>
            </a:custGeom>
            <a:solidFill>
              <a:srgbClr val="A9AC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5" name="Freeform 49"/>
            <p:cNvSpPr>
              <a:spLocks/>
            </p:cNvSpPr>
            <p:nvPr/>
          </p:nvSpPr>
          <p:spPr bwMode="auto">
            <a:xfrm>
              <a:off x="-930143" y="5562600"/>
              <a:ext cx="538145" cy="682625"/>
            </a:xfrm>
            <a:custGeom>
              <a:avLst/>
              <a:gdLst/>
              <a:ahLst/>
              <a:cxnLst>
                <a:cxn ang="0">
                  <a:pos x="99" y="0"/>
                </a:cxn>
                <a:cxn ang="0">
                  <a:pos x="99" y="0"/>
                </a:cxn>
                <a:cxn ang="0">
                  <a:pos x="59" y="4"/>
                </a:cxn>
                <a:cxn ang="0">
                  <a:pos x="25" y="12"/>
                </a:cxn>
                <a:cxn ang="0">
                  <a:pos x="15" y="16"/>
                </a:cxn>
                <a:cxn ang="0">
                  <a:pos x="5" y="24"/>
                </a:cxn>
                <a:cxn ang="0">
                  <a:pos x="5" y="24"/>
                </a:cxn>
                <a:cxn ang="0">
                  <a:pos x="0" y="43"/>
                </a:cxn>
                <a:cxn ang="0">
                  <a:pos x="0" y="75"/>
                </a:cxn>
                <a:cxn ang="0">
                  <a:pos x="0" y="118"/>
                </a:cxn>
                <a:cxn ang="0">
                  <a:pos x="5" y="174"/>
                </a:cxn>
                <a:cxn ang="0">
                  <a:pos x="15" y="225"/>
                </a:cxn>
                <a:cxn ang="0">
                  <a:pos x="30" y="280"/>
                </a:cxn>
                <a:cxn ang="0">
                  <a:pos x="49" y="324"/>
                </a:cxn>
                <a:cxn ang="0">
                  <a:pos x="64" y="344"/>
                </a:cxn>
                <a:cxn ang="0">
                  <a:pos x="79" y="359"/>
                </a:cxn>
                <a:cxn ang="0">
                  <a:pos x="79" y="359"/>
                </a:cxn>
                <a:cxn ang="0">
                  <a:pos x="109" y="383"/>
                </a:cxn>
                <a:cxn ang="0">
                  <a:pos x="139" y="403"/>
                </a:cxn>
                <a:cxn ang="0">
                  <a:pos x="174" y="415"/>
                </a:cxn>
                <a:cxn ang="0">
                  <a:pos x="204" y="423"/>
                </a:cxn>
                <a:cxn ang="0">
                  <a:pos x="234" y="430"/>
                </a:cxn>
                <a:cxn ang="0">
                  <a:pos x="264" y="430"/>
                </a:cxn>
                <a:cxn ang="0">
                  <a:pos x="314" y="430"/>
                </a:cxn>
                <a:cxn ang="0">
                  <a:pos x="314" y="430"/>
                </a:cxn>
                <a:cxn ang="0">
                  <a:pos x="334" y="427"/>
                </a:cxn>
                <a:cxn ang="0">
                  <a:pos x="349" y="423"/>
                </a:cxn>
                <a:cxn ang="0">
                  <a:pos x="374" y="407"/>
                </a:cxn>
                <a:cxn ang="0">
                  <a:pos x="389" y="391"/>
                </a:cxn>
                <a:cxn ang="0">
                  <a:pos x="394" y="379"/>
                </a:cxn>
                <a:cxn ang="0">
                  <a:pos x="394" y="379"/>
                </a:cxn>
                <a:cxn ang="0">
                  <a:pos x="389" y="371"/>
                </a:cxn>
                <a:cxn ang="0">
                  <a:pos x="379" y="363"/>
                </a:cxn>
                <a:cxn ang="0">
                  <a:pos x="359" y="359"/>
                </a:cxn>
                <a:cxn ang="0">
                  <a:pos x="329" y="363"/>
                </a:cxn>
                <a:cxn ang="0">
                  <a:pos x="329" y="363"/>
                </a:cxn>
                <a:cxn ang="0">
                  <a:pos x="284" y="371"/>
                </a:cxn>
                <a:cxn ang="0">
                  <a:pos x="239" y="371"/>
                </a:cxn>
                <a:cxn ang="0">
                  <a:pos x="189" y="367"/>
                </a:cxn>
                <a:cxn ang="0">
                  <a:pos x="169" y="363"/>
                </a:cxn>
                <a:cxn ang="0">
                  <a:pos x="144" y="351"/>
                </a:cxn>
                <a:cxn ang="0">
                  <a:pos x="144" y="351"/>
                </a:cxn>
                <a:cxn ang="0">
                  <a:pos x="119" y="336"/>
                </a:cxn>
                <a:cxn ang="0">
                  <a:pos x="94" y="308"/>
                </a:cxn>
                <a:cxn ang="0">
                  <a:pos x="69" y="269"/>
                </a:cxn>
                <a:cxn ang="0">
                  <a:pos x="54" y="221"/>
                </a:cxn>
                <a:cxn ang="0">
                  <a:pos x="45" y="166"/>
                </a:cxn>
                <a:cxn ang="0">
                  <a:pos x="45" y="138"/>
                </a:cxn>
                <a:cxn ang="0">
                  <a:pos x="45" y="111"/>
                </a:cxn>
                <a:cxn ang="0">
                  <a:pos x="54" y="83"/>
                </a:cxn>
                <a:cxn ang="0">
                  <a:pos x="64" y="55"/>
                </a:cxn>
                <a:cxn ang="0">
                  <a:pos x="79" y="28"/>
                </a:cxn>
                <a:cxn ang="0">
                  <a:pos x="99" y="0"/>
                </a:cxn>
                <a:cxn ang="0">
                  <a:pos x="99" y="0"/>
                </a:cxn>
              </a:cxnLst>
              <a:rect l="0" t="0" r="r" b="b"/>
              <a:pathLst>
                <a:path w="394" h="430">
                  <a:moveTo>
                    <a:pt x="99" y="0"/>
                  </a:moveTo>
                  <a:lnTo>
                    <a:pt x="99" y="0"/>
                  </a:lnTo>
                  <a:lnTo>
                    <a:pt x="59" y="4"/>
                  </a:lnTo>
                  <a:lnTo>
                    <a:pt x="25" y="12"/>
                  </a:lnTo>
                  <a:lnTo>
                    <a:pt x="15" y="16"/>
                  </a:lnTo>
                  <a:lnTo>
                    <a:pt x="5" y="24"/>
                  </a:lnTo>
                  <a:lnTo>
                    <a:pt x="5" y="24"/>
                  </a:lnTo>
                  <a:lnTo>
                    <a:pt x="0" y="43"/>
                  </a:lnTo>
                  <a:lnTo>
                    <a:pt x="0" y="75"/>
                  </a:lnTo>
                  <a:lnTo>
                    <a:pt x="0" y="118"/>
                  </a:lnTo>
                  <a:lnTo>
                    <a:pt x="5" y="174"/>
                  </a:lnTo>
                  <a:lnTo>
                    <a:pt x="15" y="225"/>
                  </a:lnTo>
                  <a:lnTo>
                    <a:pt x="30" y="280"/>
                  </a:lnTo>
                  <a:lnTo>
                    <a:pt x="49" y="324"/>
                  </a:lnTo>
                  <a:lnTo>
                    <a:pt x="64" y="344"/>
                  </a:lnTo>
                  <a:lnTo>
                    <a:pt x="79" y="359"/>
                  </a:lnTo>
                  <a:lnTo>
                    <a:pt x="79" y="359"/>
                  </a:lnTo>
                  <a:lnTo>
                    <a:pt x="109" y="383"/>
                  </a:lnTo>
                  <a:lnTo>
                    <a:pt x="139" y="403"/>
                  </a:lnTo>
                  <a:lnTo>
                    <a:pt x="174" y="415"/>
                  </a:lnTo>
                  <a:lnTo>
                    <a:pt x="204" y="423"/>
                  </a:lnTo>
                  <a:lnTo>
                    <a:pt x="234" y="430"/>
                  </a:lnTo>
                  <a:lnTo>
                    <a:pt x="264" y="430"/>
                  </a:lnTo>
                  <a:lnTo>
                    <a:pt x="314" y="430"/>
                  </a:lnTo>
                  <a:lnTo>
                    <a:pt x="314" y="430"/>
                  </a:lnTo>
                  <a:lnTo>
                    <a:pt x="334" y="427"/>
                  </a:lnTo>
                  <a:lnTo>
                    <a:pt x="349" y="423"/>
                  </a:lnTo>
                  <a:lnTo>
                    <a:pt x="374" y="407"/>
                  </a:lnTo>
                  <a:lnTo>
                    <a:pt x="389" y="391"/>
                  </a:lnTo>
                  <a:lnTo>
                    <a:pt x="394" y="379"/>
                  </a:lnTo>
                  <a:lnTo>
                    <a:pt x="394" y="379"/>
                  </a:lnTo>
                  <a:lnTo>
                    <a:pt x="389" y="371"/>
                  </a:lnTo>
                  <a:lnTo>
                    <a:pt x="379" y="363"/>
                  </a:lnTo>
                  <a:lnTo>
                    <a:pt x="359" y="359"/>
                  </a:lnTo>
                  <a:lnTo>
                    <a:pt x="329" y="363"/>
                  </a:lnTo>
                  <a:lnTo>
                    <a:pt x="329" y="363"/>
                  </a:lnTo>
                  <a:lnTo>
                    <a:pt x="284" y="371"/>
                  </a:lnTo>
                  <a:lnTo>
                    <a:pt x="239" y="371"/>
                  </a:lnTo>
                  <a:lnTo>
                    <a:pt x="189" y="367"/>
                  </a:lnTo>
                  <a:lnTo>
                    <a:pt x="169" y="363"/>
                  </a:lnTo>
                  <a:lnTo>
                    <a:pt x="144" y="351"/>
                  </a:lnTo>
                  <a:lnTo>
                    <a:pt x="144" y="351"/>
                  </a:lnTo>
                  <a:lnTo>
                    <a:pt x="119" y="336"/>
                  </a:lnTo>
                  <a:lnTo>
                    <a:pt x="94" y="308"/>
                  </a:lnTo>
                  <a:lnTo>
                    <a:pt x="69" y="269"/>
                  </a:lnTo>
                  <a:lnTo>
                    <a:pt x="54" y="221"/>
                  </a:lnTo>
                  <a:lnTo>
                    <a:pt x="45" y="166"/>
                  </a:lnTo>
                  <a:lnTo>
                    <a:pt x="45" y="138"/>
                  </a:lnTo>
                  <a:lnTo>
                    <a:pt x="45" y="111"/>
                  </a:lnTo>
                  <a:lnTo>
                    <a:pt x="54" y="83"/>
                  </a:lnTo>
                  <a:lnTo>
                    <a:pt x="64" y="55"/>
                  </a:lnTo>
                  <a:lnTo>
                    <a:pt x="79" y="28"/>
                  </a:lnTo>
                  <a:lnTo>
                    <a:pt x="99" y="0"/>
                  </a:lnTo>
                  <a:lnTo>
                    <a:pt x="99" y="0"/>
                  </a:lnTo>
                  <a:close/>
                </a:path>
              </a:pathLst>
            </a:custGeom>
            <a:solidFill>
              <a:srgbClr val="E9E9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1" name="Freeform 55"/>
            <p:cNvSpPr>
              <a:spLocks/>
            </p:cNvSpPr>
            <p:nvPr/>
          </p:nvSpPr>
          <p:spPr bwMode="auto">
            <a:xfrm>
              <a:off x="43707" y="5788025"/>
              <a:ext cx="211707" cy="57150"/>
            </a:xfrm>
            <a:custGeom>
              <a:avLst/>
              <a:gdLst/>
              <a:ahLst/>
              <a:cxnLst>
                <a:cxn ang="0">
                  <a:pos x="25" y="0"/>
                </a:cxn>
                <a:cxn ang="0">
                  <a:pos x="90" y="0"/>
                </a:cxn>
                <a:cxn ang="0">
                  <a:pos x="155" y="36"/>
                </a:cxn>
                <a:cxn ang="0">
                  <a:pos x="65" y="24"/>
                </a:cxn>
                <a:cxn ang="0">
                  <a:pos x="65" y="24"/>
                </a:cxn>
                <a:cxn ang="0">
                  <a:pos x="35" y="28"/>
                </a:cxn>
                <a:cxn ang="0">
                  <a:pos x="0" y="36"/>
                </a:cxn>
                <a:cxn ang="0">
                  <a:pos x="0" y="36"/>
                </a:cxn>
                <a:cxn ang="0">
                  <a:pos x="0" y="32"/>
                </a:cxn>
                <a:cxn ang="0">
                  <a:pos x="0" y="20"/>
                </a:cxn>
                <a:cxn ang="0">
                  <a:pos x="10" y="4"/>
                </a:cxn>
                <a:cxn ang="0">
                  <a:pos x="15" y="0"/>
                </a:cxn>
                <a:cxn ang="0">
                  <a:pos x="25" y="0"/>
                </a:cxn>
                <a:cxn ang="0">
                  <a:pos x="25" y="0"/>
                </a:cxn>
              </a:cxnLst>
              <a:rect l="0" t="0" r="r" b="b"/>
              <a:pathLst>
                <a:path w="155" h="36">
                  <a:moveTo>
                    <a:pt x="25" y="0"/>
                  </a:moveTo>
                  <a:lnTo>
                    <a:pt x="90" y="0"/>
                  </a:lnTo>
                  <a:lnTo>
                    <a:pt x="155" y="36"/>
                  </a:lnTo>
                  <a:lnTo>
                    <a:pt x="65" y="24"/>
                  </a:lnTo>
                  <a:lnTo>
                    <a:pt x="65" y="24"/>
                  </a:lnTo>
                  <a:lnTo>
                    <a:pt x="35" y="28"/>
                  </a:lnTo>
                  <a:lnTo>
                    <a:pt x="0" y="36"/>
                  </a:lnTo>
                  <a:lnTo>
                    <a:pt x="0" y="36"/>
                  </a:lnTo>
                  <a:lnTo>
                    <a:pt x="0" y="32"/>
                  </a:lnTo>
                  <a:lnTo>
                    <a:pt x="0" y="20"/>
                  </a:lnTo>
                  <a:lnTo>
                    <a:pt x="10" y="4"/>
                  </a:lnTo>
                  <a:lnTo>
                    <a:pt x="15" y="0"/>
                  </a:lnTo>
                  <a:lnTo>
                    <a:pt x="25" y="0"/>
                  </a:lnTo>
                  <a:lnTo>
                    <a:pt x="25" y="0"/>
                  </a:lnTo>
                  <a:close/>
                </a:path>
              </a:pathLst>
            </a:custGeom>
            <a:solidFill>
              <a:srgbClr val="C8492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8" name="Freeform 62"/>
            <p:cNvSpPr>
              <a:spLocks/>
            </p:cNvSpPr>
            <p:nvPr/>
          </p:nvSpPr>
          <p:spPr bwMode="auto">
            <a:xfrm>
              <a:off x="255414" y="5864225"/>
              <a:ext cx="211707" cy="80963"/>
            </a:xfrm>
            <a:custGeom>
              <a:avLst/>
              <a:gdLst/>
              <a:ahLst/>
              <a:cxnLst>
                <a:cxn ang="0">
                  <a:pos x="140" y="11"/>
                </a:cxn>
                <a:cxn ang="0">
                  <a:pos x="75" y="0"/>
                </a:cxn>
                <a:cxn ang="0">
                  <a:pos x="0" y="19"/>
                </a:cxn>
                <a:cxn ang="0">
                  <a:pos x="95" y="27"/>
                </a:cxn>
                <a:cxn ang="0">
                  <a:pos x="95" y="27"/>
                </a:cxn>
                <a:cxn ang="0">
                  <a:pos x="120" y="35"/>
                </a:cxn>
                <a:cxn ang="0">
                  <a:pos x="150" y="51"/>
                </a:cxn>
                <a:cxn ang="0">
                  <a:pos x="150" y="51"/>
                </a:cxn>
                <a:cxn ang="0">
                  <a:pos x="150" y="47"/>
                </a:cxn>
                <a:cxn ang="0">
                  <a:pos x="155" y="35"/>
                </a:cxn>
                <a:cxn ang="0">
                  <a:pos x="155" y="19"/>
                </a:cxn>
                <a:cxn ang="0">
                  <a:pos x="150" y="15"/>
                </a:cxn>
                <a:cxn ang="0">
                  <a:pos x="140" y="11"/>
                </a:cxn>
                <a:cxn ang="0">
                  <a:pos x="140" y="11"/>
                </a:cxn>
              </a:cxnLst>
              <a:rect l="0" t="0" r="r" b="b"/>
              <a:pathLst>
                <a:path w="155" h="51">
                  <a:moveTo>
                    <a:pt x="140" y="11"/>
                  </a:moveTo>
                  <a:lnTo>
                    <a:pt x="75" y="0"/>
                  </a:lnTo>
                  <a:lnTo>
                    <a:pt x="0" y="19"/>
                  </a:lnTo>
                  <a:lnTo>
                    <a:pt x="95" y="27"/>
                  </a:lnTo>
                  <a:lnTo>
                    <a:pt x="95" y="27"/>
                  </a:lnTo>
                  <a:lnTo>
                    <a:pt x="120" y="35"/>
                  </a:lnTo>
                  <a:lnTo>
                    <a:pt x="150" y="51"/>
                  </a:lnTo>
                  <a:lnTo>
                    <a:pt x="150" y="51"/>
                  </a:lnTo>
                  <a:lnTo>
                    <a:pt x="150" y="47"/>
                  </a:lnTo>
                  <a:lnTo>
                    <a:pt x="155" y="35"/>
                  </a:lnTo>
                  <a:lnTo>
                    <a:pt x="155" y="19"/>
                  </a:lnTo>
                  <a:lnTo>
                    <a:pt x="150" y="15"/>
                  </a:lnTo>
                  <a:lnTo>
                    <a:pt x="140" y="11"/>
                  </a:lnTo>
                  <a:lnTo>
                    <a:pt x="140" y="11"/>
                  </a:lnTo>
                  <a:close/>
                </a:path>
              </a:pathLst>
            </a:custGeom>
            <a:solidFill>
              <a:srgbClr val="FEC53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0" name="Freeform 64"/>
            <p:cNvSpPr>
              <a:spLocks/>
            </p:cNvSpPr>
            <p:nvPr/>
          </p:nvSpPr>
          <p:spPr bwMode="auto">
            <a:xfrm>
              <a:off x="-1503800" y="5073650"/>
              <a:ext cx="1152777" cy="633413"/>
            </a:xfrm>
            <a:custGeom>
              <a:avLst/>
              <a:gdLst/>
              <a:ahLst/>
              <a:cxnLst>
                <a:cxn ang="0">
                  <a:pos x="10" y="16"/>
                </a:cxn>
                <a:cxn ang="0">
                  <a:pos x="10" y="16"/>
                </a:cxn>
                <a:cxn ang="0">
                  <a:pos x="0" y="51"/>
                </a:cxn>
                <a:cxn ang="0">
                  <a:pos x="0" y="91"/>
                </a:cxn>
                <a:cxn ang="0">
                  <a:pos x="5" y="138"/>
                </a:cxn>
                <a:cxn ang="0">
                  <a:pos x="20" y="193"/>
                </a:cxn>
                <a:cxn ang="0">
                  <a:pos x="30" y="221"/>
                </a:cxn>
                <a:cxn ang="0">
                  <a:pos x="45" y="245"/>
                </a:cxn>
                <a:cxn ang="0">
                  <a:pos x="60" y="272"/>
                </a:cxn>
                <a:cxn ang="0">
                  <a:pos x="85" y="296"/>
                </a:cxn>
                <a:cxn ang="0">
                  <a:pos x="110" y="320"/>
                </a:cxn>
                <a:cxn ang="0">
                  <a:pos x="145" y="336"/>
                </a:cxn>
                <a:cxn ang="0">
                  <a:pos x="145" y="336"/>
                </a:cxn>
                <a:cxn ang="0">
                  <a:pos x="180" y="355"/>
                </a:cxn>
                <a:cxn ang="0">
                  <a:pos x="220" y="367"/>
                </a:cxn>
                <a:cxn ang="0">
                  <a:pos x="260" y="379"/>
                </a:cxn>
                <a:cxn ang="0">
                  <a:pos x="300" y="387"/>
                </a:cxn>
                <a:cxn ang="0">
                  <a:pos x="385" y="395"/>
                </a:cxn>
                <a:cxn ang="0">
                  <a:pos x="465" y="399"/>
                </a:cxn>
                <a:cxn ang="0">
                  <a:pos x="534" y="395"/>
                </a:cxn>
                <a:cxn ang="0">
                  <a:pos x="594" y="391"/>
                </a:cxn>
                <a:cxn ang="0">
                  <a:pos x="644" y="387"/>
                </a:cxn>
                <a:cxn ang="0">
                  <a:pos x="644" y="387"/>
                </a:cxn>
                <a:cxn ang="0">
                  <a:pos x="689" y="379"/>
                </a:cxn>
                <a:cxn ang="0">
                  <a:pos x="734" y="371"/>
                </a:cxn>
                <a:cxn ang="0">
                  <a:pos x="779" y="359"/>
                </a:cxn>
                <a:cxn ang="0">
                  <a:pos x="799" y="347"/>
                </a:cxn>
                <a:cxn ang="0">
                  <a:pos x="819" y="339"/>
                </a:cxn>
                <a:cxn ang="0">
                  <a:pos x="834" y="324"/>
                </a:cxn>
                <a:cxn ang="0">
                  <a:pos x="839" y="308"/>
                </a:cxn>
                <a:cxn ang="0">
                  <a:pos x="844" y="292"/>
                </a:cxn>
                <a:cxn ang="0">
                  <a:pos x="844" y="272"/>
                </a:cxn>
                <a:cxn ang="0">
                  <a:pos x="829" y="249"/>
                </a:cxn>
                <a:cxn ang="0">
                  <a:pos x="809" y="225"/>
                </a:cxn>
                <a:cxn ang="0">
                  <a:pos x="809" y="225"/>
                </a:cxn>
                <a:cxn ang="0">
                  <a:pos x="784" y="197"/>
                </a:cxn>
                <a:cxn ang="0">
                  <a:pos x="749" y="174"/>
                </a:cxn>
                <a:cxn ang="0">
                  <a:pos x="714" y="150"/>
                </a:cxn>
                <a:cxn ang="0">
                  <a:pos x="679" y="130"/>
                </a:cxn>
                <a:cxn ang="0">
                  <a:pos x="599" y="91"/>
                </a:cxn>
                <a:cxn ang="0">
                  <a:pos x="514" y="63"/>
                </a:cxn>
                <a:cxn ang="0">
                  <a:pos x="440" y="35"/>
                </a:cxn>
                <a:cxn ang="0">
                  <a:pos x="375" y="20"/>
                </a:cxn>
                <a:cxn ang="0">
                  <a:pos x="305" y="4"/>
                </a:cxn>
                <a:cxn ang="0">
                  <a:pos x="305" y="4"/>
                </a:cxn>
                <a:cxn ang="0">
                  <a:pos x="245" y="0"/>
                </a:cxn>
                <a:cxn ang="0">
                  <a:pos x="145" y="8"/>
                </a:cxn>
                <a:cxn ang="0">
                  <a:pos x="10" y="16"/>
                </a:cxn>
                <a:cxn ang="0">
                  <a:pos x="10" y="16"/>
                </a:cxn>
              </a:cxnLst>
              <a:rect l="0" t="0" r="r" b="b"/>
              <a:pathLst>
                <a:path w="844" h="399">
                  <a:moveTo>
                    <a:pt x="10" y="16"/>
                  </a:moveTo>
                  <a:lnTo>
                    <a:pt x="10" y="16"/>
                  </a:lnTo>
                  <a:lnTo>
                    <a:pt x="0" y="51"/>
                  </a:lnTo>
                  <a:lnTo>
                    <a:pt x="0" y="91"/>
                  </a:lnTo>
                  <a:lnTo>
                    <a:pt x="5" y="138"/>
                  </a:lnTo>
                  <a:lnTo>
                    <a:pt x="20" y="193"/>
                  </a:lnTo>
                  <a:lnTo>
                    <a:pt x="30" y="221"/>
                  </a:lnTo>
                  <a:lnTo>
                    <a:pt x="45" y="245"/>
                  </a:lnTo>
                  <a:lnTo>
                    <a:pt x="60" y="272"/>
                  </a:lnTo>
                  <a:lnTo>
                    <a:pt x="85" y="296"/>
                  </a:lnTo>
                  <a:lnTo>
                    <a:pt x="110" y="320"/>
                  </a:lnTo>
                  <a:lnTo>
                    <a:pt x="145" y="336"/>
                  </a:lnTo>
                  <a:lnTo>
                    <a:pt x="145" y="336"/>
                  </a:lnTo>
                  <a:lnTo>
                    <a:pt x="180" y="355"/>
                  </a:lnTo>
                  <a:lnTo>
                    <a:pt x="220" y="367"/>
                  </a:lnTo>
                  <a:lnTo>
                    <a:pt x="260" y="379"/>
                  </a:lnTo>
                  <a:lnTo>
                    <a:pt x="300" y="387"/>
                  </a:lnTo>
                  <a:lnTo>
                    <a:pt x="385" y="395"/>
                  </a:lnTo>
                  <a:lnTo>
                    <a:pt x="465" y="399"/>
                  </a:lnTo>
                  <a:lnTo>
                    <a:pt x="534" y="395"/>
                  </a:lnTo>
                  <a:lnTo>
                    <a:pt x="594" y="391"/>
                  </a:lnTo>
                  <a:lnTo>
                    <a:pt x="644" y="387"/>
                  </a:lnTo>
                  <a:lnTo>
                    <a:pt x="644" y="387"/>
                  </a:lnTo>
                  <a:lnTo>
                    <a:pt x="689" y="379"/>
                  </a:lnTo>
                  <a:lnTo>
                    <a:pt x="734" y="371"/>
                  </a:lnTo>
                  <a:lnTo>
                    <a:pt x="779" y="359"/>
                  </a:lnTo>
                  <a:lnTo>
                    <a:pt x="799" y="347"/>
                  </a:lnTo>
                  <a:lnTo>
                    <a:pt x="819" y="339"/>
                  </a:lnTo>
                  <a:lnTo>
                    <a:pt x="834" y="324"/>
                  </a:lnTo>
                  <a:lnTo>
                    <a:pt x="839" y="308"/>
                  </a:lnTo>
                  <a:lnTo>
                    <a:pt x="844" y="292"/>
                  </a:lnTo>
                  <a:lnTo>
                    <a:pt x="844" y="272"/>
                  </a:lnTo>
                  <a:lnTo>
                    <a:pt x="829" y="249"/>
                  </a:lnTo>
                  <a:lnTo>
                    <a:pt x="809" y="225"/>
                  </a:lnTo>
                  <a:lnTo>
                    <a:pt x="809" y="225"/>
                  </a:lnTo>
                  <a:lnTo>
                    <a:pt x="784" y="197"/>
                  </a:lnTo>
                  <a:lnTo>
                    <a:pt x="749" y="174"/>
                  </a:lnTo>
                  <a:lnTo>
                    <a:pt x="714" y="150"/>
                  </a:lnTo>
                  <a:lnTo>
                    <a:pt x="679" y="130"/>
                  </a:lnTo>
                  <a:lnTo>
                    <a:pt x="599" y="91"/>
                  </a:lnTo>
                  <a:lnTo>
                    <a:pt x="514" y="63"/>
                  </a:lnTo>
                  <a:lnTo>
                    <a:pt x="440" y="35"/>
                  </a:lnTo>
                  <a:lnTo>
                    <a:pt x="375" y="20"/>
                  </a:lnTo>
                  <a:lnTo>
                    <a:pt x="305" y="4"/>
                  </a:lnTo>
                  <a:lnTo>
                    <a:pt x="305" y="4"/>
                  </a:lnTo>
                  <a:lnTo>
                    <a:pt x="245" y="0"/>
                  </a:lnTo>
                  <a:lnTo>
                    <a:pt x="145" y="8"/>
                  </a:lnTo>
                  <a:lnTo>
                    <a:pt x="10" y="16"/>
                  </a:lnTo>
                  <a:lnTo>
                    <a:pt x="10" y="16"/>
                  </a:lnTo>
                  <a:close/>
                </a:path>
              </a:pathLst>
            </a:custGeom>
            <a:solidFill>
              <a:srgbClr val="455D8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1" name="Freeform 65"/>
            <p:cNvSpPr>
              <a:spLocks/>
            </p:cNvSpPr>
            <p:nvPr/>
          </p:nvSpPr>
          <p:spPr bwMode="auto">
            <a:xfrm>
              <a:off x="-1319411" y="5430837"/>
              <a:ext cx="995704" cy="633413"/>
            </a:xfrm>
            <a:custGeom>
              <a:avLst/>
              <a:gdLst/>
              <a:ahLst/>
              <a:cxnLst>
                <a:cxn ang="0">
                  <a:pos x="674" y="0"/>
                </a:cxn>
                <a:cxn ang="0">
                  <a:pos x="674" y="0"/>
                </a:cxn>
                <a:cxn ang="0">
                  <a:pos x="694" y="16"/>
                </a:cxn>
                <a:cxn ang="0">
                  <a:pos x="709" y="32"/>
                </a:cxn>
                <a:cxn ang="0">
                  <a:pos x="724" y="55"/>
                </a:cxn>
                <a:cxn ang="0">
                  <a:pos x="729" y="87"/>
                </a:cxn>
                <a:cxn ang="0">
                  <a:pos x="729" y="103"/>
                </a:cxn>
                <a:cxn ang="0">
                  <a:pos x="724" y="118"/>
                </a:cxn>
                <a:cxn ang="0">
                  <a:pos x="714" y="134"/>
                </a:cxn>
                <a:cxn ang="0">
                  <a:pos x="699" y="154"/>
                </a:cxn>
                <a:cxn ang="0">
                  <a:pos x="679" y="170"/>
                </a:cxn>
                <a:cxn ang="0">
                  <a:pos x="654" y="190"/>
                </a:cxn>
                <a:cxn ang="0">
                  <a:pos x="654" y="190"/>
                </a:cxn>
                <a:cxn ang="0">
                  <a:pos x="589" y="225"/>
                </a:cxn>
                <a:cxn ang="0">
                  <a:pos x="519" y="253"/>
                </a:cxn>
                <a:cxn ang="0">
                  <a:pos x="449" y="276"/>
                </a:cxn>
                <a:cxn ang="0">
                  <a:pos x="379" y="300"/>
                </a:cxn>
                <a:cxn ang="0">
                  <a:pos x="315" y="320"/>
                </a:cxn>
                <a:cxn ang="0">
                  <a:pos x="255" y="344"/>
                </a:cxn>
                <a:cxn ang="0">
                  <a:pos x="210" y="367"/>
                </a:cxn>
                <a:cxn ang="0">
                  <a:pos x="195" y="383"/>
                </a:cxn>
                <a:cxn ang="0">
                  <a:pos x="180" y="399"/>
                </a:cxn>
                <a:cxn ang="0">
                  <a:pos x="180" y="399"/>
                </a:cxn>
                <a:cxn ang="0">
                  <a:pos x="150" y="383"/>
                </a:cxn>
                <a:cxn ang="0">
                  <a:pos x="125" y="367"/>
                </a:cxn>
                <a:cxn ang="0">
                  <a:pos x="90" y="340"/>
                </a:cxn>
                <a:cxn ang="0">
                  <a:pos x="55" y="304"/>
                </a:cxn>
                <a:cxn ang="0">
                  <a:pos x="40" y="280"/>
                </a:cxn>
                <a:cxn ang="0">
                  <a:pos x="30" y="257"/>
                </a:cxn>
                <a:cxn ang="0">
                  <a:pos x="15" y="229"/>
                </a:cxn>
                <a:cxn ang="0">
                  <a:pos x="10" y="197"/>
                </a:cxn>
                <a:cxn ang="0">
                  <a:pos x="0" y="162"/>
                </a:cxn>
                <a:cxn ang="0">
                  <a:pos x="0" y="126"/>
                </a:cxn>
                <a:cxn ang="0">
                  <a:pos x="0" y="126"/>
                </a:cxn>
                <a:cxn ang="0">
                  <a:pos x="25" y="126"/>
                </a:cxn>
                <a:cxn ang="0">
                  <a:pos x="95" y="126"/>
                </a:cxn>
                <a:cxn ang="0">
                  <a:pos x="185" y="118"/>
                </a:cxn>
                <a:cxn ang="0">
                  <a:pos x="235" y="111"/>
                </a:cxn>
                <a:cxn ang="0">
                  <a:pos x="280" y="99"/>
                </a:cxn>
                <a:cxn ang="0">
                  <a:pos x="280" y="99"/>
                </a:cxn>
                <a:cxn ang="0">
                  <a:pos x="524" y="35"/>
                </a:cxn>
                <a:cxn ang="0">
                  <a:pos x="674" y="0"/>
                </a:cxn>
                <a:cxn ang="0">
                  <a:pos x="674" y="0"/>
                </a:cxn>
              </a:cxnLst>
              <a:rect l="0" t="0" r="r" b="b"/>
              <a:pathLst>
                <a:path w="729" h="399">
                  <a:moveTo>
                    <a:pt x="674" y="0"/>
                  </a:moveTo>
                  <a:lnTo>
                    <a:pt x="674" y="0"/>
                  </a:lnTo>
                  <a:lnTo>
                    <a:pt x="694" y="16"/>
                  </a:lnTo>
                  <a:lnTo>
                    <a:pt x="709" y="32"/>
                  </a:lnTo>
                  <a:lnTo>
                    <a:pt x="724" y="55"/>
                  </a:lnTo>
                  <a:lnTo>
                    <a:pt x="729" y="87"/>
                  </a:lnTo>
                  <a:lnTo>
                    <a:pt x="729" y="103"/>
                  </a:lnTo>
                  <a:lnTo>
                    <a:pt x="724" y="118"/>
                  </a:lnTo>
                  <a:lnTo>
                    <a:pt x="714" y="134"/>
                  </a:lnTo>
                  <a:lnTo>
                    <a:pt x="699" y="154"/>
                  </a:lnTo>
                  <a:lnTo>
                    <a:pt x="679" y="170"/>
                  </a:lnTo>
                  <a:lnTo>
                    <a:pt x="654" y="190"/>
                  </a:lnTo>
                  <a:lnTo>
                    <a:pt x="654" y="190"/>
                  </a:lnTo>
                  <a:lnTo>
                    <a:pt x="589" y="225"/>
                  </a:lnTo>
                  <a:lnTo>
                    <a:pt x="519" y="253"/>
                  </a:lnTo>
                  <a:lnTo>
                    <a:pt x="449" y="276"/>
                  </a:lnTo>
                  <a:lnTo>
                    <a:pt x="379" y="300"/>
                  </a:lnTo>
                  <a:lnTo>
                    <a:pt x="315" y="320"/>
                  </a:lnTo>
                  <a:lnTo>
                    <a:pt x="255" y="344"/>
                  </a:lnTo>
                  <a:lnTo>
                    <a:pt x="210" y="367"/>
                  </a:lnTo>
                  <a:lnTo>
                    <a:pt x="195" y="383"/>
                  </a:lnTo>
                  <a:lnTo>
                    <a:pt x="180" y="399"/>
                  </a:lnTo>
                  <a:lnTo>
                    <a:pt x="180" y="399"/>
                  </a:lnTo>
                  <a:lnTo>
                    <a:pt x="150" y="383"/>
                  </a:lnTo>
                  <a:lnTo>
                    <a:pt x="125" y="367"/>
                  </a:lnTo>
                  <a:lnTo>
                    <a:pt x="90" y="340"/>
                  </a:lnTo>
                  <a:lnTo>
                    <a:pt x="55" y="304"/>
                  </a:lnTo>
                  <a:lnTo>
                    <a:pt x="40" y="280"/>
                  </a:lnTo>
                  <a:lnTo>
                    <a:pt x="30" y="257"/>
                  </a:lnTo>
                  <a:lnTo>
                    <a:pt x="15" y="229"/>
                  </a:lnTo>
                  <a:lnTo>
                    <a:pt x="10" y="197"/>
                  </a:lnTo>
                  <a:lnTo>
                    <a:pt x="0" y="162"/>
                  </a:lnTo>
                  <a:lnTo>
                    <a:pt x="0" y="126"/>
                  </a:lnTo>
                  <a:lnTo>
                    <a:pt x="0" y="126"/>
                  </a:lnTo>
                  <a:lnTo>
                    <a:pt x="25" y="126"/>
                  </a:lnTo>
                  <a:lnTo>
                    <a:pt x="95" y="126"/>
                  </a:lnTo>
                  <a:lnTo>
                    <a:pt x="185" y="118"/>
                  </a:lnTo>
                  <a:lnTo>
                    <a:pt x="235" y="111"/>
                  </a:lnTo>
                  <a:lnTo>
                    <a:pt x="280" y="99"/>
                  </a:lnTo>
                  <a:lnTo>
                    <a:pt x="280" y="99"/>
                  </a:lnTo>
                  <a:lnTo>
                    <a:pt x="524" y="35"/>
                  </a:lnTo>
                  <a:lnTo>
                    <a:pt x="674" y="0"/>
                  </a:lnTo>
                  <a:lnTo>
                    <a:pt x="674" y="0"/>
                  </a:lnTo>
                  <a:close/>
                </a:path>
              </a:pathLst>
            </a:custGeom>
            <a:solidFill>
              <a:srgbClr val="455D8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2" name="Freeform 66"/>
            <p:cNvSpPr>
              <a:spLocks/>
            </p:cNvSpPr>
            <p:nvPr/>
          </p:nvSpPr>
          <p:spPr bwMode="auto">
            <a:xfrm>
              <a:off x="-774436" y="5662612"/>
              <a:ext cx="1977749" cy="984250"/>
            </a:xfrm>
            <a:custGeom>
              <a:avLst/>
              <a:gdLst/>
              <a:ahLst/>
              <a:cxnLst>
                <a:cxn ang="0">
                  <a:pos x="310" y="0"/>
                </a:cxn>
                <a:cxn ang="0">
                  <a:pos x="445" y="12"/>
                </a:cxn>
                <a:cxn ang="0">
                  <a:pos x="560" y="36"/>
                </a:cxn>
                <a:cxn ang="0">
                  <a:pos x="664" y="75"/>
                </a:cxn>
                <a:cxn ang="0">
                  <a:pos x="709" y="95"/>
                </a:cxn>
                <a:cxn ang="0">
                  <a:pos x="799" y="119"/>
                </a:cxn>
                <a:cxn ang="0">
                  <a:pos x="914" y="127"/>
                </a:cxn>
                <a:cxn ang="0">
                  <a:pos x="939" y="123"/>
                </a:cxn>
                <a:cxn ang="0">
                  <a:pos x="1119" y="83"/>
                </a:cxn>
                <a:cxn ang="0">
                  <a:pos x="1278" y="59"/>
                </a:cxn>
                <a:cxn ang="0">
                  <a:pos x="1383" y="55"/>
                </a:cxn>
                <a:cxn ang="0">
                  <a:pos x="1343" y="130"/>
                </a:cxn>
                <a:cxn ang="0">
                  <a:pos x="1373" y="170"/>
                </a:cxn>
                <a:cxn ang="0">
                  <a:pos x="1448" y="229"/>
                </a:cxn>
                <a:cxn ang="0">
                  <a:pos x="1433" y="320"/>
                </a:cxn>
                <a:cxn ang="0">
                  <a:pos x="1413" y="458"/>
                </a:cxn>
                <a:cxn ang="0">
                  <a:pos x="1253" y="529"/>
                </a:cxn>
                <a:cxn ang="0">
                  <a:pos x="1069" y="601"/>
                </a:cxn>
                <a:cxn ang="0">
                  <a:pos x="1034" y="612"/>
                </a:cxn>
                <a:cxn ang="0">
                  <a:pos x="934" y="620"/>
                </a:cxn>
                <a:cxn ang="0">
                  <a:pos x="579" y="604"/>
                </a:cxn>
                <a:cxn ang="0">
                  <a:pos x="535" y="597"/>
                </a:cxn>
                <a:cxn ang="0">
                  <a:pos x="300" y="549"/>
                </a:cxn>
                <a:cxn ang="0">
                  <a:pos x="200" y="514"/>
                </a:cxn>
                <a:cxn ang="0">
                  <a:pos x="160" y="494"/>
                </a:cxn>
                <a:cxn ang="0">
                  <a:pos x="60" y="431"/>
                </a:cxn>
                <a:cxn ang="0">
                  <a:pos x="0" y="383"/>
                </a:cxn>
                <a:cxn ang="0">
                  <a:pos x="25" y="269"/>
                </a:cxn>
                <a:cxn ang="0">
                  <a:pos x="45" y="221"/>
                </a:cxn>
                <a:cxn ang="0">
                  <a:pos x="60" y="206"/>
                </a:cxn>
                <a:cxn ang="0">
                  <a:pos x="100" y="186"/>
                </a:cxn>
                <a:cxn ang="0">
                  <a:pos x="160" y="174"/>
                </a:cxn>
                <a:cxn ang="0">
                  <a:pos x="175" y="174"/>
                </a:cxn>
                <a:cxn ang="0">
                  <a:pos x="230" y="127"/>
                </a:cxn>
                <a:cxn ang="0">
                  <a:pos x="260" y="87"/>
                </a:cxn>
                <a:cxn ang="0">
                  <a:pos x="260" y="55"/>
                </a:cxn>
                <a:cxn ang="0">
                  <a:pos x="255" y="44"/>
                </a:cxn>
                <a:cxn ang="0">
                  <a:pos x="245" y="16"/>
                </a:cxn>
                <a:cxn ang="0">
                  <a:pos x="265" y="4"/>
                </a:cxn>
                <a:cxn ang="0">
                  <a:pos x="310" y="0"/>
                </a:cxn>
              </a:cxnLst>
              <a:rect l="0" t="0" r="r" b="b"/>
              <a:pathLst>
                <a:path w="1448" h="620">
                  <a:moveTo>
                    <a:pt x="310" y="0"/>
                  </a:moveTo>
                  <a:lnTo>
                    <a:pt x="310" y="0"/>
                  </a:lnTo>
                  <a:lnTo>
                    <a:pt x="350" y="4"/>
                  </a:lnTo>
                  <a:lnTo>
                    <a:pt x="445" y="12"/>
                  </a:lnTo>
                  <a:lnTo>
                    <a:pt x="500" y="24"/>
                  </a:lnTo>
                  <a:lnTo>
                    <a:pt x="560" y="36"/>
                  </a:lnTo>
                  <a:lnTo>
                    <a:pt x="614" y="51"/>
                  </a:lnTo>
                  <a:lnTo>
                    <a:pt x="664" y="75"/>
                  </a:lnTo>
                  <a:lnTo>
                    <a:pt x="664" y="75"/>
                  </a:lnTo>
                  <a:lnTo>
                    <a:pt x="709" y="95"/>
                  </a:lnTo>
                  <a:lnTo>
                    <a:pt x="754" y="111"/>
                  </a:lnTo>
                  <a:lnTo>
                    <a:pt x="799" y="119"/>
                  </a:lnTo>
                  <a:lnTo>
                    <a:pt x="844" y="123"/>
                  </a:lnTo>
                  <a:lnTo>
                    <a:pt x="914" y="127"/>
                  </a:lnTo>
                  <a:lnTo>
                    <a:pt x="939" y="123"/>
                  </a:lnTo>
                  <a:lnTo>
                    <a:pt x="939" y="123"/>
                  </a:lnTo>
                  <a:lnTo>
                    <a:pt x="994" y="111"/>
                  </a:lnTo>
                  <a:lnTo>
                    <a:pt x="1119" y="83"/>
                  </a:lnTo>
                  <a:lnTo>
                    <a:pt x="1199" y="67"/>
                  </a:lnTo>
                  <a:lnTo>
                    <a:pt x="1278" y="59"/>
                  </a:lnTo>
                  <a:lnTo>
                    <a:pt x="1348" y="55"/>
                  </a:lnTo>
                  <a:lnTo>
                    <a:pt x="1383" y="55"/>
                  </a:lnTo>
                  <a:lnTo>
                    <a:pt x="1413" y="59"/>
                  </a:lnTo>
                  <a:lnTo>
                    <a:pt x="1343" y="130"/>
                  </a:lnTo>
                  <a:lnTo>
                    <a:pt x="1343" y="130"/>
                  </a:lnTo>
                  <a:lnTo>
                    <a:pt x="1373" y="170"/>
                  </a:lnTo>
                  <a:lnTo>
                    <a:pt x="1408" y="202"/>
                  </a:lnTo>
                  <a:lnTo>
                    <a:pt x="1448" y="229"/>
                  </a:lnTo>
                  <a:lnTo>
                    <a:pt x="1448" y="229"/>
                  </a:lnTo>
                  <a:lnTo>
                    <a:pt x="1433" y="320"/>
                  </a:lnTo>
                  <a:lnTo>
                    <a:pt x="1418" y="395"/>
                  </a:lnTo>
                  <a:lnTo>
                    <a:pt x="1413" y="458"/>
                  </a:lnTo>
                  <a:lnTo>
                    <a:pt x="1413" y="458"/>
                  </a:lnTo>
                  <a:lnTo>
                    <a:pt x="1253" y="529"/>
                  </a:lnTo>
                  <a:lnTo>
                    <a:pt x="1124" y="581"/>
                  </a:lnTo>
                  <a:lnTo>
                    <a:pt x="1069" y="601"/>
                  </a:lnTo>
                  <a:lnTo>
                    <a:pt x="1034" y="612"/>
                  </a:lnTo>
                  <a:lnTo>
                    <a:pt x="1034" y="612"/>
                  </a:lnTo>
                  <a:lnTo>
                    <a:pt x="994" y="616"/>
                  </a:lnTo>
                  <a:lnTo>
                    <a:pt x="934" y="620"/>
                  </a:lnTo>
                  <a:lnTo>
                    <a:pt x="779" y="616"/>
                  </a:lnTo>
                  <a:lnTo>
                    <a:pt x="579" y="604"/>
                  </a:lnTo>
                  <a:lnTo>
                    <a:pt x="579" y="604"/>
                  </a:lnTo>
                  <a:lnTo>
                    <a:pt x="535" y="597"/>
                  </a:lnTo>
                  <a:lnTo>
                    <a:pt x="430" y="577"/>
                  </a:lnTo>
                  <a:lnTo>
                    <a:pt x="300" y="549"/>
                  </a:lnTo>
                  <a:lnTo>
                    <a:pt x="245" y="533"/>
                  </a:lnTo>
                  <a:lnTo>
                    <a:pt x="200" y="514"/>
                  </a:lnTo>
                  <a:lnTo>
                    <a:pt x="200" y="514"/>
                  </a:lnTo>
                  <a:lnTo>
                    <a:pt x="160" y="494"/>
                  </a:lnTo>
                  <a:lnTo>
                    <a:pt x="125" y="474"/>
                  </a:lnTo>
                  <a:lnTo>
                    <a:pt x="60" y="431"/>
                  </a:lnTo>
                  <a:lnTo>
                    <a:pt x="0" y="383"/>
                  </a:lnTo>
                  <a:lnTo>
                    <a:pt x="0" y="383"/>
                  </a:lnTo>
                  <a:lnTo>
                    <a:pt x="10" y="320"/>
                  </a:lnTo>
                  <a:lnTo>
                    <a:pt x="25" y="269"/>
                  </a:lnTo>
                  <a:lnTo>
                    <a:pt x="30" y="241"/>
                  </a:lnTo>
                  <a:lnTo>
                    <a:pt x="45" y="221"/>
                  </a:lnTo>
                  <a:lnTo>
                    <a:pt x="45" y="221"/>
                  </a:lnTo>
                  <a:lnTo>
                    <a:pt x="60" y="206"/>
                  </a:lnTo>
                  <a:lnTo>
                    <a:pt x="75" y="194"/>
                  </a:lnTo>
                  <a:lnTo>
                    <a:pt x="100" y="186"/>
                  </a:lnTo>
                  <a:lnTo>
                    <a:pt x="120" y="178"/>
                  </a:lnTo>
                  <a:lnTo>
                    <a:pt x="160" y="174"/>
                  </a:lnTo>
                  <a:lnTo>
                    <a:pt x="175" y="174"/>
                  </a:lnTo>
                  <a:lnTo>
                    <a:pt x="175" y="174"/>
                  </a:lnTo>
                  <a:lnTo>
                    <a:pt x="195" y="158"/>
                  </a:lnTo>
                  <a:lnTo>
                    <a:pt x="230" y="127"/>
                  </a:lnTo>
                  <a:lnTo>
                    <a:pt x="250" y="107"/>
                  </a:lnTo>
                  <a:lnTo>
                    <a:pt x="260" y="87"/>
                  </a:lnTo>
                  <a:lnTo>
                    <a:pt x="265" y="63"/>
                  </a:lnTo>
                  <a:lnTo>
                    <a:pt x="260" y="55"/>
                  </a:lnTo>
                  <a:lnTo>
                    <a:pt x="255" y="44"/>
                  </a:lnTo>
                  <a:lnTo>
                    <a:pt x="255" y="44"/>
                  </a:lnTo>
                  <a:lnTo>
                    <a:pt x="245" y="28"/>
                  </a:lnTo>
                  <a:lnTo>
                    <a:pt x="245" y="16"/>
                  </a:lnTo>
                  <a:lnTo>
                    <a:pt x="250" y="8"/>
                  </a:lnTo>
                  <a:lnTo>
                    <a:pt x="265" y="4"/>
                  </a:lnTo>
                  <a:lnTo>
                    <a:pt x="295" y="0"/>
                  </a:lnTo>
                  <a:lnTo>
                    <a:pt x="310" y="0"/>
                  </a:lnTo>
                  <a:lnTo>
                    <a:pt x="310" y="0"/>
                  </a:lnTo>
                  <a:close/>
                </a:path>
              </a:pathLst>
            </a:custGeom>
            <a:solidFill>
              <a:srgbClr val="C6DE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3" name="Freeform 67"/>
            <p:cNvSpPr>
              <a:spLocks/>
            </p:cNvSpPr>
            <p:nvPr/>
          </p:nvSpPr>
          <p:spPr bwMode="auto">
            <a:xfrm>
              <a:off x="-610535" y="5424487"/>
              <a:ext cx="478047" cy="401638"/>
            </a:xfrm>
            <a:custGeom>
              <a:avLst/>
              <a:gdLst/>
              <a:ahLst/>
              <a:cxnLst>
                <a:cxn ang="0">
                  <a:pos x="90" y="12"/>
                </a:cxn>
                <a:cxn ang="0">
                  <a:pos x="175" y="67"/>
                </a:cxn>
                <a:cxn ang="0">
                  <a:pos x="210" y="87"/>
                </a:cxn>
                <a:cxn ang="0">
                  <a:pos x="250" y="118"/>
                </a:cxn>
                <a:cxn ang="0">
                  <a:pos x="280" y="154"/>
                </a:cxn>
                <a:cxn ang="0">
                  <a:pos x="305" y="186"/>
                </a:cxn>
                <a:cxn ang="0">
                  <a:pos x="320" y="190"/>
                </a:cxn>
                <a:cxn ang="0">
                  <a:pos x="340" y="194"/>
                </a:cxn>
                <a:cxn ang="0">
                  <a:pos x="350" y="209"/>
                </a:cxn>
                <a:cxn ang="0">
                  <a:pos x="330" y="221"/>
                </a:cxn>
                <a:cxn ang="0">
                  <a:pos x="315" y="221"/>
                </a:cxn>
                <a:cxn ang="0">
                  <a:pos x="320" y="241"/>
                </a:cxn>
                <a:cxn ang="0">
                  <a:pos x="315" y="249"/>
                </a:cxn>
                <a:cxn ang="0">
                  <a:pos x="295" y="253"/>
                </a:cxn>
                <a:cxn ang="0">
                  <a:pos x="275" y="241"/>
                </a:cxn>
                <a:cxn ang="0">
                  <a:pos x="265" y="225"/>
                </a:cxn>
                <a:cxn ang="0">
                  <a:pos x="255" y="213"/>
                </a:cxn>
                <a:cxn ang="0">
                  <a:pos x="260" y="225"/>
                </a:cxn>
                <a:cxn ang="0">
                  <a:pos x="255" y="241"/>
                </a:cxn>
                <a:cxn ang="0">
                  <a:pos x="245" y="245"/>
                </a:cxn>
                <a:cxn ang="0">
                  <a:pos x="215" y="237"/>
                </a:cxn>
                <a:cxn ang="0">
                  <a:pos x="205" y="225"/>
                </a:cxn>
                <a:cxn ang="0">
                  <a:pos x="200" y="237"/>
                </a:cxn>
                <a:cxn ang="0">
                  <a:pos x="190" y="241"/>
                </a:cxn>
                <a:cxn ang="0">
                  <a:pos x="165" y="237"/>
                </a:cxn>
                <a:cxn ang="0">
                  <a:pos x="155" y="233"/>
                </a:cxn>
                <a:cxn ang="0">
                  <a:pos x="140" y="241"/>
                </a:cxn>
                <a:cxn ang="0">
                  <a:pos x="130" y="241"/>
                </a:cxn>
                <a:cxn ang="0">
                  <a:pos x="95" y="221"/>
                </a:cxn>
                <a:cxn ang="0">
                  <a:pos x="65" y="198"/>
                </a:cxn>
                <a:cxn ang="0">
                  <a:pos x="35" y="150"/>
                </a:cxn>
                <a:cxn ang="0">
                  <a:pos x="20" y="111"/>
                </a:cxn>
                <a:cxn ang="0">
                  <a:pos x="0" y="75"/>
                </a:cxn>
                <a:cxn ang="0">
                  <a:pos x="5" y="63"/>
                </a:cxn>
                <a:cxn ang="0">
                  <a:pos x="40" y="20"/>
                </a:cxn>
                <a:cxn ang="0">
                  <a:pos x="60" y="4"/>
                </a:cxn>
                <a:cxn ang="0">
                  <a:pos x="75" y="0"/>
                </a:cxn>
                <a:cxn ang="0">
                  <a:pos x="90" y="12"/>
                </a:cxn>
              </a:cxnLst>
              <a:rect l="0" t="0" r="r" b="b"/>
              <a:pathLst>
                <a:path w="350" h="253">
                  <a:moveTo>
                    <a:pt x="90" y="12"/>
                  </a:moveTo>
                  <a:lnTo>
                    <a:pt x="90" y="12"/>
                  </a:lnTo>
                  <a:lnTo>
                    <a:pt x="135" y="43"/>
                  </a:lnTo>
                  <a:lnTo>
                    <a:pt x="175" y="67"/>
                  </a:lnTo>
                  <a:lnTo>
                    <a:pt x="210" y="87"/>
                  </a:lnTo>
                  <a:lnTo>
                    <a:pt x="210" y="87"/>
                  </a:lnTo>
                  <a:lnTo>
                    <a:pt x="230" y="99"/>
                  </a:lnTo>
                  <a:lnTo>
                    <a:pt x="250" y="118"/>
                  </a:lnTo>
                  <a:lnTo>
                    <a:pt x="280" y="154"/>
                  </a:lnTo>
                  <a:lnTo>
                    <a:pt x="280" y="154"/>
                  </a:lnTo>
                  <a:lnTo>
                    <a:pt x="300" y="178"/>
                  </a:lnTo>
                  <a:lnTo>
                    <a:pt x="305" y="186"/>
                  </a:lnTo>
                  <a:lnTo>
                    <a:pt x="305" y="186"/>
                  </a:lnTo>
                  <a:lnTo>
                    <a:pt x="320" y="190"/>
                  </a:lnTo>
                  <a:lnTo>
                    <a:pt x="340" y="194"/>
                  </a:lnTo>
                  <a:lnTo>
                    <a:pt x="340" y="194"/>
                  </a:lnTo>
                  <a:lnTo>
                    <a:pt x="350" y="198"/>
                  </a:lnTo>
                  <a:lnTo>
                    <a:pt x="350" y="209"/>
                  </a:lnTo>
                  <a:lnTo>
                    <a:pt x="340" y="217"/>
                  </a:lnTo>
                  <a:lnTo>
                    <a:pt x="330" y="221"/>
                  </a:lnTo>
                  <a:lnTo>
                    <a:pt x="315" y="221"/>
                  </a:lnTo>
                  <a:lnTo>
                    <a:pt x="315" y="221"/>
                  </a:lnTo>
                  <a:lnTo>
                    <a:pt x="320" y="233"/>
                  </a:lnTo>
                  <a:lnTo>
                    <a:pt x="320" y="241"/>
                  </a:lnTo>
                  <a:lnTo>
                    <a:pt x="315" y="249"/>
                  </a:lnTo>
                  <a:lnTo>
                    <a:pt x="315" y="249"/>
                  </a:lnTo>
                  <a:lnTo>
                    <a:pt x="305" y="253"/>
                  </a:lnTo>
                  <a:lnTo>
                    <a:pt x="295" y="253"/>
                  </a:lnTo>
                  <a:lnTo>
                    <a:pt x="285" y="249"/>
                  </a:lnTo>
                  <a:lnTo>
                    <a:pt x="275" y="241"/>
                  </a:lnTo>
                  <a:lnTo>
                    <a:pt x="275" y="241"/>
                  </a:lnTo>
                  <a:lnTo>
                    <a:pt x="265" y="225"/>
                  </a:lnTo>
                  <a:lnTo>
                    <a:pt x="255" y="213"/>
                  </a:lnTo>
                  <a:lnTo>
                    <a:pt x="255" y="213"/>
                  </a:lnTo>
                  <a:lnTo>
                    <a:pt x="255" y="217"/>
                  </a:lnTo>
                  <a:lnTo>
                    <a:pt x="260" y="225"/>
                  </a:lnTo>
                  <a:lnTo>
                    <a:pt x="255" y="237"/>
                  </a:lnTo>
                  <a:lnTo>
                    <a:pt x="255" y="241"/>
                  </a:lnTo>
                  <a:lnTo>
                    <a:pt x="245" y="245"/>
                  </a:lnTo>
                  <a:lnTo>
                    <a:pt x="245" y="245"/>
                  </a:lnTo>
                  <a:lnTo>
                    <a:pt x="230" y="245"/>
                  </a:lnTo>
                  <a:lnTo>
                    <a:pt x="215" y="237"/>
                  </a:lnTo>
                  <a:lnTo>
                    <a:pt x="205" y="225"/>
                  </a:lnTo>
                  <a:lnTo>
                    <a:pt x="205" y="225"/>
                  </a:lnTo>
                  <a:lnTo>
                    <a:pt x="205" y="233"/>
                  </a:lnTo>
                  <a:lnTo>
                    <a:pt x="200" y="237"/>
                  </a:lnTo>
                  <a:lnTo>
                    <a:pt x="190" y="241"/>
                  </a:lnTo>
                  <a:lnTo>
                    <a:pt x="190" y="241"/>
                  </a:lnTo>
                  <a:lnTo>
                    <a:pt x="180" y="241"/>
                  </a:lnTo>
                  <a:lnTo>
                    <a:pt x="165" y="237"/>
                  </a:lnTo>
                  <a:lnTo>
                    <a:pt x="155" y="233"/>
                  </a:lnTo>
                  <a:lnTo>
                    <a:pt x="155" y="233"/>
                  </a:lnTo>
                  <a:lnTo>
                    <a:pt x="150" y="237"/>
                  </a:lnTo>
                  <a:lnTo>
                    <a:pt x="140" y="241"/>
                  </a:lnTo>
                  <a:lnTo>
                    <a:pt x="130" y="241"/>
                  </a:lnTo>
                  <a:lnTo>
                    <a:pt x="130" y="241"/>
                  </a:lnTo>
                  <a:lnTo>
                    <a:pt x="115" y="233"/>
                  </a:lnTo>
                  <a:lnTo>
                    <a:pt x="95" y="221"/>
                  </a:lnTo>
                  <a:lnTo>
                    <a:pt x="65" y="198"/>
                  </a:lnTo>
                  <a:lnTo>
                    <a:pt x="65" y="198"/>
                  </a:lnTo>
                  <a:lnTo>
                    <a:pt x="45" y="174"/>
                  </a:lnTo>
                  <a:lnTo>
                    <a:pt x="35" y="150"/>
                  </a:lnTo>
                  <a:lnTo>
                    <a:pt x="35" y="150"/>
                  </a:lnTo>
                  <a:lnTo>
                    <a:pt x="20" y="111"/>
                  </a:lnTo>
                  <a:lnTo>
                    <a:pt x="20" y="111"/>
                  </a:lnTo>
                  <a:lnTo>
                    <a:pt x="0" y="75"/>
                  </a:lnTo>
                  <a:lnTo>
                    <a:pt x="0" y="75"/>
                  </a:lnTo>
                  <a:lnTo>
                    <a:pt x="5" y="63"/>
                  </a:lnTo>
                  <a:lnTo>
                    <a:pt x="15" y="39"/>
                  </a:lnTo>
                  <a:lnTo>
                    <a:pt x="40" y="20"/>
                  </a:lnTo>
                  <a:lnTo>
                    <a:pt x="50" y="12"/>
                  </a:lnTo>
                  <a:lnTo>
                    <a:pt x="60" y="4"/>
                  </a:lnTo>
                  <a:lnTo>
                    <a:pt x="60" y="4"/>
                  </a:lnTo>
                  <a:lnTo>
                    <a:pt x="75" y="0"/>
                  </a:lnTo>
                  <a:lnTo>
                    <a:pt x="85" y="4"/>
                  </a:lnTo>
                  <a:lnTo>
                    <a:pt x="90" y="12"/>
                  </a:lnTo>
                  <a:lnTo>
                    <a:pt x="90" y="12"/>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4" name="Freeform 68"/>
            <p:cNvSpPr>
              <a:spLocks/>
            </p:cNvSpPr>
            <p:nvPr/>
          </p:nvSpPr>
          <p:spPr bwMode="auto">
            <a:xfrm>
              <a:off x="-180293" y="5868987"/>
              <a:ext cx="913753" cy="376238"/>
            </a:xfrm>
            <a:custGeom>
              <a:avLst/>
              <a:gdLst/>
              <a:ahLst/>
              <a:cxnLst>
                <a:cxn ang="0">
                  <a:pos x="0" y="0"/>
                </a:cxn>
                <a:cxn ang="0">
                  <a:pos x="0" y="0"/>
                </a:cxn>
                <a:cxn ang="0">
                  <a:pos x="110" y="83"/>
                </a:cxn>
                <a:cxn ang="0">
                  <a:pos x="194" y="147"/>
                </a:cxn>
                <a:cxn ang="0">
                  <a:pos x="234" y="170"/>
                </a:cxn>
                <a:cxn ang="0">
                  <a:pos x="259" y="182"/>
                </a:cxn>
                <a:cxn ang="0">
                  <a:pos x="259" y="182"/>
                </a:cxn>
                <a:cxn ang="0">
                  <a:pos x="289" y="186"/>
                </a:cxn>
                <a:cxn ang="0">
                  <a:pos x="344" y="190"/>
                </a:cxn>
                <a:cxn ang="0">
                  <a:pos x="484" y="190"/>
                </a:cxn>
                <a:cxn ang="0">
                  <a:pos x="669" y="190"/>
                </a:cxn>
                <a:cxn ang="0">
                  <a:pos x="669" y="190"/>
                </a:cxn>
                <a:cxn ang="0">
                  <a:pos x="259" y="237"/>
                </a:cxn>
                <a:cxn ang="0">
                  <a:pos x="259" y="237"/>
                </a:cxn>
                <a:cxn ang="0">
                  <a:pos x="244" y="237"/>
                </a:cxn>
                <a:cxn ang="0">
                  <a:pos x="224" y="230"/>
                </a:cxn>
                <a:cxn ang="0">
                  <a:pos x="189" y="206"/>
                </a:cxn>
                <a:cxn ang="0">
                  <a:pos x="144" y="166"/>
                </a:cxn>
                <a:cxn ang="0">
                  <a:pos x="105" y="123"/>
                </a:cxn>
                <a:cxn ang="0">
                  <a:pos x="30" y="40"/>
                </a:cxn>
                <a:cxn ang="0">
                  <a:pos x="0" y="0"/>
                </a:cxn>
                <a:cxn ang="0">
                  <a:pos x="0" y="0"/>
                </a:cxn>
              </a:cxnLst>
              <a:rect l="0" t="0" r="r" b="b"/>
              <a:pathLst>
                <a:path w="669" h="237">
                  <a:moveTo>
                    <a:pt x="0" y="0"/>
                  </a:moveTo>
                  <a:lnTo>
                    <a:pt x="0" y="0"/>
                  </a:lnTo>
                  <a:lnTo>
                    <a:pt x="110" y="83"/>
                  </a:lnTo>
                  <a:lnTo>
                    <a:pt x="194" y="147"/>
                  </a:lnTo>
                  <a:lnTo>
                    <a:pt x="234" y="170"/>
                  </a:lnTo>
                  <a:lnTo>
                    <a:pt x="259" y="182"/>
                  </a:lnTo>
                  <a:lnTo>
                    <a:pt x="259" y="182"/>
                  </a:lnTo>
                  <a:lnTo>
                    <a:pt x="289" y="186"/>
                  </a:lnTo>
                  <a:lnTo>
                    <a:pt x="344" y="190"/>
                  </a:lnTo>
                  <a:lnTo>
                    <a:pt x="484" y="190"/>
                  </a:lnTo>
                  <a:lnTo>
                    <a:pt x="669" y="190"/>
                  </a:lnTo>
                  <a:lnTo>
                    <a:pt x="669" y="190"/>
                  </a:lnTo>
                  <a:lnTo>
                    <a:pt x="259" y="237"/>
                  </a:lnTo>
                  <a:lnTo>
                    <a:pt x="259" y="237"/>
                  </a:lnTo>
                  <a:lnTo>
                    <a:pt x="244" y="237"/>
                  </a:lnTo>
                  <a:lnTo>
                    <a:pt x="224" y="230"/>
                  </a:lnTo>
                  <a:lnTo>
                    <a:pt x="189" y="206"/>
                  </a:lnTo>
                  <a:lnTo>
                    <a:pt x="144" y="166"/>
                  </a:lnTo>
                  <a:lnTo>
                    <a:pt x="105" y="123"/>
                  </a:lnTo>
                  <a:lnTo>
                    <a:pt x="30" y="40"/>
                  </a:lnTo>
                  <a:lnTo>
                    <a:pt x="0" y="0"/>
                  </a:lnTo>
                  <a:lnTo>
                    <a:pt x="0" y="0"/>
                  </a:lnTo>
                  <a:close/>
                </a:path>
              </a:pathLst>
            </a:custGeom>
            <a:solidFill>
              <a:srgbClr val="A8C2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5" name="Freeform 69"/>
            <p:cNvSpPr>
              <a:spLocks/>
            </p:cNvSpPr>
            <p:nvPr/>
          </p:nvSpPr>
          <p:spPr bwMode="auto">
            <a:xfrm>
              <a:off x="-631023" y="5970587"/>
              <a:ext cx="566828" cy="200025"/>
            </a:xfrm>
            <a:custGeom>
              <a:avLst/>
              <a:gdLst/>
              <a:ahLst/>
              <a:cxnLst>
                <a:cxn ang="0">
                  <a:pos x="415" y="126"/>
                </a:cxn>
                <a:cxn ang="0">
                  <a:pos x="415" y="126"/>
                </a:cxn>
                <a:cxn ang="0">
                  <a:pos x="165" y="51"/>
                </a:cxn>
                <a:cxn ang="0">
                  <a:pos x="165" y="51"/>
                </a:cxn>
                <a:cxn ang="0">
                  <a:pos x="145" y="47"/>
                </a:cxn>
                <a:cxn ang="0">
                  <a:pos x="120" y="47"/>
                </a:cxn>
                <a:cxn ang="0">
                  <a:pos x="65" y="55"/>
                </a:cxn>
                <a:cxn ang="0">
                  <a:pos x="20" y="63"/>
                </a:cxn>
                <a:cxn ang="0">
                  <a:pos x="0" y="67"/>
                </a:cxn>
                <a:cxn ang="0">
                  <a:pos x="0" y="67"/>
                </a:cxn>
                <a:cxn ang="0">
                  <a:pos x="0" y="59"/>
                </a:cxn>
                <a:cxn ang="0">
                  <a:pos x="5" y="51"/>
                </a:cxn>
                <a:cxn ang="0">
                  <a:pos x="15" y="39"/>
                </a:cxn>
                <a:cxn ang="0">
                  <a:pos x="30" y="27"/>
                </a:cxn>
                <a:cxn ang="0">
                  <a:pos x="55" y="15"/>
                </a:cxn>
                <a:cxn ang="0">
                  <a:pos x="90" y="8"/>
                </a:cxn>
                <a:cxn ang="0">
                  <a:pos x="135" y="0"/>
                </a:cxn>
                <a:cxn ang="0">
                  <a:pos x="415" y="126"/>
                </a:cxn>
              </a:cxnLst>
              <a:rect l="0" t="0" r="r" b="b"/>
              <a:pathLst>
                <a:path w="415" h="126">
                  <a:moveTo>
                    <a:pt x="415" y="126"/>
                  </a:moveTo>
                  <a:lnTo>
                    <a:pt x="415" y="126"/>
                  </a:lnTo>
                  <a:lnTo>
                    <a:pt x="165" y="51"/>
                  </a:lnTo>
                  <a:lnTo>
                    <a:pt x="165" y="51"/>
                  </a:lnTo>
                  <a:lnTo>
                    <a:pt x="145" y="47"/>
                  </a:lnTo>
                  <a:lnTo>
                    <a:pt x="120" y="47"/>
                  </a:lnTo>
                  <a:lnTo>
                    <a:pt x="65" y="55"/>
                  </a:lnTo>
                  <a:lnTo>
                    <a:pt x="20" y="63"/>
                  </a:lnTo>
                  <a:lnTo>
                    <a:pt x="0" y="67"/>
                  </a:lnTo>
                  <a:lnTo>
                    <a:pt x="0" y="67"/>
                  </a:lnTo>
                  <a:lnTo>
                    <a:pt x="0" y="59"/>
                  </a:lnTo>
                  <a:lnTo>
                    <a:pt x="5" y="51"/>
                  </a:lnTo>
                  <a:lnTo>
                    <a:pt x="15" y="39"/>
                  </a:lnTo>
                  <a:lnTo>
                    <a:pt x="30" y="27"/>
                  </a:lnTo>
                  <a:lnTo>
                    <a:pt x="55" y="15"/>
                  </a:lnTo>
                  <a:lnTo>
                    <a:pt x="90" y="8"/>
                  </a:lnTo>
                  <a:lnTo>
                    <a:pt x="135" y="0"/>
                  </a:lnTo>
                  <a:lnTo>
                    <a:pt x="415" y="126"/>
                  </a:lnTo>
                  <a:close/>
                </a:path>
              </a:pathLst>
            </a:custGeom>
            <a:solidFill>
              <a:srgbClr val="A8C2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7" name="Freeform 71"/>
            <p:cNvSpPr>
              <a:spLocks/>
            </p:cNvSpPr>
            <p:nvPr/>
          </p:nvSpPr>
          <p:spPr bwMode="auto">
            <a:xfrm>
              <a:off x="84682" y="5881687"/>
              <a:ext cx="879607" cy="182563"/>
            </a:xfrm>
            <a:custGeom>
              <a:avLst/>
              <a:gdLst/>
              <a:ahLst/>
              <a:cxnLst>
                <a:cxn ang="0">
                  <a:pos x="644" y="8"/>
                </a:cxn>
                <a:cxn ang="0">
                  <a:pos x="395" y="115"/>
                </a:cxn>
                <a:cxn ang="0">
                  <a:pos x="220" y="115"/>
                </a:cxn>
                <a:cxn ang="0">
                  <a:pos x="0" y="0"/>
                </a:cxn>
                <a:cxn ang="0">
                  <a:pos x="355" y="52"/>
                </a:cxn>
                <a:cxn ang="0">
                  <a:pos x="644" y="8"/>
                </a:cxn>
              </a:cxnLst>
              <a:rect l="0" t="0" r="r" b="b"/>
              <a:pathLst>
                <a:path w="644" h="115">
                  <a:moveTo>
                    <a:pt x="644" y="8"/>
                  </a:moveTo>
                  <a:lnTo>
                    <a:pt x="395" y="115"/>
                  </a:lnTo>
                  <a:lnTo>
                    <a:pt x="220" y="115"/>
                  </a:lnTo>
                  <a:lnTo>
                    <a:pt x="0" y="0"/>
                  </a:lnTo>
                  <a:lnTo>
                    <a:pt x="355" y="52"/>
                  </a:lnTo>
                  <a:lnTo>
                    <a:pt x="644" y="8"/>
                  </a:lnTo>
                  <a:close/>
                </a:path>
              </a:pathLst>
            </a:custGeom>
            <a:solidFill>
              <a:srgbClr val="EBF0F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0" name="Freeform 74"/>
            <p:cNvSpPr>
              <a:spLocks/>
            </p:cNvSpPr>
            <p:nvPr/>
          </p:nvSpPr>
          <p:spPr bwMode="auto">
            <a:xfrm>
              <a:off x="378340" y="4916487"/>
              <a:ext cx="300487" cy="212725"/>
            </a:xfrm>
            <a:custGeom>
              <a:avLst/>
              <a:gdLst/>
              <a:ahLst/>
              <a:cxnLst>
                <a:cxn ang="0">
                  <a:pos x="5" y="67"/>
                </a:cxn>
                <a:cxn ang="0">
                  <a:pos x="5" y="67"/>
                </a:cxn>
                <a:cxn ang="0">
                  <a:pos x="15" y="79"/>
                </a:cxn>
                <a:cxn ang="0">
                  <a:pos x="40" y="99"/>
                </a:cxn>
                <a:cxn ang="0">
                  <a:pos x="80" y="119"/>
                </a:cxn>
                <a:cxn ang="0">
                  <a:pos x="100" y="130"/>
                </a:cxn>
                <a:cxn ang="0">
                  <a:pos x="125" y="134"/>
                </a:cxn>
                <a:cxn ang="0">
                  <a:pos x="125" y="134"/>
                </a:cxn>
                <a:cxn ang="0">
                  <a:pos x="150" y="134"/>
                </a:cxn>
                <a:cxn ang="0">
                  <a:pos x="165" y="130"/>
                </a:cxn>
                <a:cxn ang="0">
                  <a:pos x="180" y="122"/>
                </a:cxn>
                <a:cxn ang="0">
                  <a:pos x="190" y="111"/>
                </a:cxn>
                <a:cxn ang="0">
                  <a:pos x="205" y="83"/>
                </a:cxn>
                <a:cxn ang="0">
                  <a:pos x="215" y="63"/>
                </a:cxn>
                <a:cxn ang="0">
                  <a:pos x="215" y="63"/>
                </a:cxn>
                <a:cxn ang="0">
                  <a:pos x="220" y="55"/>
                </a:cxn>
                <a:cxn ang="0">
                  <a:pos x="220" y="47"/>
                </a:cxn>
                <a:cxn ang="0">
                  <a:pos x="205" y="28"/>
                </a:cxn>
                <a:cxn ang="0">
                  <a:pos x="190" y="8"/>
                </a:cxn>
                <a:cxn ang="0">
                  <a:pos x="175" y="0"/>
                </a:cxn>
                <a:cxn ang="0">
                  <a:pos x="175" y="0"/>
                </a:cxn>
                <a:cxn ang="0">
                  <a:pos x="135" y="4"/>
                </a:cxn>
                <a:cxn ang="0">
                  <a:pos x="70" y="16"/>
                </a:cxn>
                <a:cxn ang="0">
                  <a:pos x="40" y="28"/>
                </a:cxn>
                <a:cxn ang="0">
                  <a:pos x="15" y="40"/>
                </a:cxn>
                <a:cxn ang="0">
                  <a:pos x="10" y="47"/>
                </a:cxn>
                <a:cxn ang="0">
                  <a:pos x="0" y="51"/>
                </a:cxn>
                <a:cxn ang="0">
                  <a:pos x="0" y="59"/>
                </a:cxn>
                <a:cxn ang="0">
                  <a:pos x="5" y="67"/>
                </a:cxn>
                <a:cxn ang="0">
                  <a:pos x="5" y="67"/>
                </a:cxn>
              </a:cxnLst>
              <a:rect l="0" t="0" r="r" b="b"/>
              <a:pathLst>
                <a:path w="220" h="134">
                  <a:moveTo>
                    <a:pt x="5" y="67"/>
                  </a:moveTo>
                  <a:lnTo>
                    <a:pt x="5" y="67"/>
                  </a:lnTo>
                  <a:lnTo>
                    <a:pt x="15" y="79"/>
                  </a:lnTo>
                  <a:lnTo>
                    <a:pt x="40" y="99"/>
                  </a:lnTo>
                  <a:lnTo>
                    <a:pt x="80" y="119"/>
                  </a:lnTo>
                  <a:lnTo>
                    <a:pt x="100" y="130"/>
                  </a:lnTo>
                  <a:lnTo>
                    <a:pt x="125" y="134"/>
                  </a:lnTo>
                  <a:lnTo>
                    <a:pt x="125" y="134"/>
                  </a:lnTo>
                  <a:lnTo>
                    <a:pt x="150" y="134"/>
                  </a:lnTo>
                  <a:lnTo>
                    <a:pt x="165" y="130"/>
                  </a:lnTo>
                  <a:lnTo>
                    <a:pt x="180" y="122"/>
                  </a:lnTo>
                  <a:lnTo>
                    <a:pt x="190" y="111"/>
                  </a:lnTo>
                  <a:lnTo>
                    <a:pt x="205" y="83"/>
                  </a:lnTo>
                  <a:lnTo>
                    <a:pt x="215" y="63"/>
                  </a:lnTo>
                  <a:lnTo>
                    <a:pt x="215" y="63"/>
                  </a:lnTo>
                  <a:lnTo>
                    <a:pt x="220" y="55"/>
                  </a:lnTo>
                  <a:lnTo>
                    <a:pt x="220" y="47"/>
                  </a:lnTo>
                  <a:lnTo>
                    <a:pt x="205" y="28"/>
                  </a:lnTo>
                  <a:lnTo>
                    <a:pt x="190" y="8"/>
                  </a:lnTo>
                  <a:lnTo>
                    <a:pt x="175" y="0"/>
                  </a:lnTo>
                  <a:lnTo>
                    <a:pt x="175" y="0"/>
                  </a:lnTo>
                  <a:lnTo>
                    <a:pt x="135" y="4"/>
                  </a:lnTo>
                  <a:lnTo>
                    <a:pt x="70" y="16"/>
                  </a:lnTo>
                  <a:lnTo>
                    <a:pt x="40" y="28"/>
                  </a:lnTo>
                  <a:lnTo>
                    <a:pt x="15" y="40"/>
                  </a:lnTo>
                  <a:lnTo>
                    <a:pt x="10" y="47"/>
                  </a:lnTo>
                  <a:lnTo>
                    <a:pt x="0" y="51"/>
                  </a:lnTo>
                  <a:lnTo>
                    <a:pt x="0" y="59"/>
                  </a:lnTo>
                  <a:lnTo>
                    <a:pt x="5" y="67"/>
                  </a:lnTo>
                  <a:lnTo>
                    <a:pt x="5" y="67"/>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1" name="Freeform 75"/>
            <p:cNvSpPr>
              <a:spLocks/>
            </p:cNvSpPr>
            <p:nvPr/>
          </p:nvSpPr>
          <p:spPr bwMode="auto">
            <a:xfrm>
              <a:off x="-371511" y="4000500"/>
              <a:ext cx="307316" cy="822325"/>
            </a:xfrm>
            <a:custGeom>
              <a:avLst/>
              <a:gdLst/>
              <a:ahLst/>
              <a:cxnLst>
                <a:cxn ang="0">
                  <a:pos x="225" y="67"/>
                </a:cxn>
                <a:cxn ang="0">
                  <a:pos x="225" y="67"/>
                </a:cxn>
                <a:cxn ang="0">
                  <a:pos x="215" y="229"/>
                </a:cxn>
                <a:cxn ang="0">
                  <a:pos x="210" y="352"/>
                </a:cxn>
                <a:cxn ang="0">
                  <a:pos x="210" y="439"/>
                </a:cxn>
                <a:cxn ang="0">
                  <a:pos x="210" y="439"/>
                </a:cxn>
                <a:cxn ang="0">
                  <a:pos x="210" y="459"/>
                </a:cxn>
                <a:cxn ang="0">
                  <a:pos x="200" y="478"/>
                </a:cxn>
                <a:cxn ang="0">
                  <a:pos x="185" y="498"/>
                </a:cxn>
                <a:cxn ang="0">
                  <a:pos x="165" y="510"/>
                </a:cxn>
                <a:cxn ang="0">
                  <a:pos x="140" y="518"/>
                </a:cxn>
                <a:cxn ang="0">
                  <a:pos x="115" y="518"/>
                </a:cxn>
                <a:cxn ang="0">
                  <a:pos x="85" y="514"/>
                </a:cxn>
                <a:cxn ang="0">
                  <a:pos x="60" y="502"/>
                </a:cxn>
                <a:cxn ang="0">
                  <a:pos x="60" y="502"/>
                </a:cxn>
                <a:cxn ang="0">
                  <a:pos x="45" y="494"/>
                </a:cxn>
                <a:cxn ang="0">
                  <a:pos x="35" y="478"/>
                </a:cxn>
                <a:cxn ang="0">
                  <a:pos x="20" y="431"/>
                </a:cxn>
                <a:cxn ang="0">
                  <a:pos x="10" y="372"/>
                </a:cxn>
                <a:cxn ang="0">
                  <a:pos x="5" y="304"/>
                </a:cxn>
                <a:cxn ang="0">
                  <a:pos x="0" y="166"/>
                </a:cxn>
                <a:cxn ang="0">
                  <a:pos x="0" y="67"/>
                </a:cxn>
                <a:cxn ang="0">
                  <a:pos x="0" y="67"/>
                </a:cxn>
                <a:cxn ang="0">
                  <a:pos x="5" y="48"/>
                </a:cxn>
                <a:cxn ang="0">
                  <a:pos x="10" y="36"/>
                </a:cxn>
                <a:cxn ang="0">
                  <a:pos x="20" y="24"/>
                </a:cxn>
                <a:cxn ang="0">
                  <a:pos x="35" y="16"/>
                </a:cxn>
                <a:cxn ang="0">
                  <a:pos x="50" y="8"/>
                </a:cxn>
                <a:cxn ang="0">
                  <a:pos x="70" y="4"/>
                </a:cxn>
                <a:cxn ang="0">
                  <a:pos x="110" y="0"/>
                </a:cxn>
                <a:cxn ang="0">
                  <a:pos x="145" y="4"/>
                </a:cxn>
                <a:cxn ang="0">
                  <a:pos x="185" y="20"/>
                </a:cxn>
                <a:cxn ang="0">
                  <a:pos x="200" y="28"/>
                </a:cxn>
                <a:cxn ang="0">
                  <a:pos x="210" y="40"/>
                </a:cxn>
                <a:cxn ang="0">
                  <a:pos x="220" y="52"/>
                </a:cxn>
                <a:cxn ang="0">
                  <a:pos x="225" y="67"/>
                </a:cxn>
                <a:cxn ang="0">
                  <a:pos x="225" y="67"/>
                </a:cxn>
              </a:cxnLst>
              <a:rect l="0" t="0" r="r" b="b"/>
              <a:pathLst>
                <a:path w="225" h="518">
                  <a:moveTo>
                    <a:pt x="225" y="67"/>
                  </a:moveTo>
                  <a:lnTo>
                    <a:pt x="225" y="67"/>
                  </a:lnTo>
                  <a:lnTo>
                    <a:pt x="215" y="229"/>
                  </a:lnTo>
                  <a:lnTo>
                    <a:pt x="210" y="352"/>
                  </a:lnTo>
                  <a:lnTo>
                    <a:pt x="210" y="439"/>
                  </a:lnTo>
                  <a:lnTo>
                    <a:pt x="210" y="439"/>
                  </a:lnTo>
                  <a:lnTo>
                    <a:pt x="210" y="459"/>
                  </a:lnTo>
                  <a:lnTo>
                    <a:pt x="200" y="478"/>
                  </a:lnTo>
                  <a:lnTo>
                    <a:pt x="185" y="498"/>
                  </a:lnTo>
                  <a:lnTo>
                    <a:pt x="165" y="510"/>
                  </a:lnTo>
                  <a:lnTo>
                    <a:pt x="140" y="518"/>
                  </a:lnTo>
                  <a:lnTo>
                    <a:pt x="115" y="518"/>
                  </a:lnTo>
                  <a:lnTo>
                    <a:pt x="85" y="514"/>
                  </a:lnTo>
                  <a:lnTo>
                    <a:pt x="60" y="502"/>
                  </a:lnTo>
                  <a:lnTo>
                    <a:pt x="60" y="502"/>
                  </a:lnTo>
                  <a:lnTo>
                    <a:pt x="45" y="494"/>
                  </a:lnTo>
                  <a:lnTo>
                    <a:pt x="35" y="478"/>
                  </a:lnTo>
                  <a:lnTo>
                    <a:pt x="20" y="431"/>
                  </a:lnTo>
                  <a:lnTo>
                    <a:pt x="10" y="372"/>
                  </a:lnTo>
                  <a:lnTo>
                    <a:pt x="5" y="304"/>
                  </a:lnTo>
                  <a:lnTo>
                    <a:pt x="0" y="166"/>
                  </a:lnTo>
                  <a:lnTo>
                    <a:pt x="0" y="67"/>
                  </a:lnTo>
                  <a:lnTo>
                    <a:pt x="0" y="67"/>
                  </a:lnTo>
                  <a:lnTo>
                    <a:pt x="5" y="48"/>
                  </a:lnTo>
                  <a:lnTo>
                    <a:pt x="10" y="36"/>
                  </a:lnTo>
                  <a:lnTo>
                    <a:pt x="20" y="24"/>
                  </a:lnTo>
                  <a:lnTo>
                    <a:pt x="35" y="16"/>
                  </a:lnTo>
                  <a:lnTo>
                    <a:pt x="50" y="8"/>
                  </a:lnTo>
                  <a:lnTo>
                    <a:pt x="70" y="4"/>
                  </a:lnTo>
                  <a:lnTo>
                    <a:pt x="110" y="0"/>
                  </a:lnTo>
                  <a:lnTo>
                    <a:pt x="145" y="4"/>
                  </a:lnTo>
                  <a:lnTo>
                    <a:pt x="185" y="20"/>
                  </a:lnTo>
                  <a:lnTo>
                    <a:pt x="200" y="28"/>
                  </a:lnTo>
                  <a:lnTo>
                    <a:pt x="210" y="40"/>
                  </a:lnTo>
                  <a:lnTo>
                    <a:pt x="220" y="52"/>
                  </a:lnTo>
                  <a:lnTo>
                    <a:pt x="225" y="67"/>
                  </a:lnTo>
                  <a:lnTo>
                    <a:pt x="225" y="67"/>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2" name="Freeform 76"/>
            <p:cNvSpPr>
              <a:spLocks/>
            </p:cNvSpPr>
            <p:nvPr/>
          </p:nvSpPr>
          <p:spPr bwMode="auto">
            <a:xfrm>
              <a:off x="-419316" y="3768725"/>
              <a:ext cx="382438" cy="665163"/>
            </a:xfrm>
            <a:custGeom>
              <a:avLst/>
              <a:gdLst/>
              <a:ahLst/>
              <a:cxnLst>
                <a:cxn ang="0">
                  <a:pos x="190" y="4"/>
                </a:cxn>
                <a:cxn ang="0">
                  <a:pos x="190" y="4"/>
                </a:cxn>
                <a:cxn ang="0">
                  <a:pos x="205" y="12"/>
                </a:cxn>
                <a:cxn ang="0">
                  <a:pos x="215" y="24"/>
                </a:cxn>
                <a:cxn ang="0">
                  <a:pos x="230" y="40"/>
                </a:cxn>
                <a:cxn ang="0">
                  <a:pos x="250" y="59"/>
                </a:cxn>
                <a:cxn ang="0">
                  <a:pos x="260" y="87"/>
                </a:cxn>
                <a:cxn ang="0">
                  <a:pos x="270" y="119"/>
                </a:cxn>
                <a:cxn ang="0">
                  <a:pos x="275" y="154"/>
                </a:cxn>
                <a:cxn ang="0">
                  <a:pos x="275" y="154"/>
                </a:cxn>
                <a:cxn ang="0">
                  <a:pos x="280" y="229"/>
                </a:cxn>
                <a:cxn ang="0">
                  <a:pos x="275" y="288"/>
                </a:cxn>
                <a:cxn ang="0">
                  <a:pos x="270" y="332"/>
                </a:cxn>
                <a:cxn ang="0">
                  <a:pos x="275" y="371"/>
                </a:cxn>
                <a:cxn ang="0">
                  <a:pos x="275" y="371"/>
                </a:cxn>
                <a:cxn ang="0">
                  <a:pos x="255" y="383"/>
                </a:cxn>
                <a:cxn ang="0">
                  <a:pos x="230" y="395"/>
                </a:cxn>
                <a:cxn ang="0">
                  <a:pos x="200" y="407"/>
                </a:cxn>
                <a:cxn ang="0">
                  <a:pos x="160" y="415"/>
                </a:cxn>
                <a:cxn ang="0">
                  <a:pos x="115" y="419"/>
                </a:cxn>
                <a:cxn ang="0">
                  <a:pos x="60" y="419"/>
                </a:cxn>
                <a:cxn ang="0">
                  <a:pos x="5" y="411"/>
                </a:cxn>
                <a:cxn ang="0">
                  <a:pos x="5" y="411"/>
                </a:cxn>
                <a:cxn ang="0">
                  <a:pos x="0" y="324"/>
                </a:cxn>
                <a:cxn ang="0">
                  <a:pos x="5" y="249"/>
                </a:cxn>
                <a:cxn ang="0">
                  <a:pos x="5" y="190"/>
                </a:cxn>
                <a:cxn ang="0">
                  <a:pos x="5" y="190"/>
                </a:cxn>
                <a:cxn ang="0">
                  <a:pos x="15" y="162"/>
                </a:cxn>
                <a:cxn ang="0">
                  <a:pos x="30" y="130"/>
                </a:cxn>
                <a:cxn ang="0">
                  <a:pos x="55" y="95"/>
                </a:cxn>
                <a:cxn ang="0">
                  <a:pos x="80" y="59"/>
                </a:cxn>
                <a:cxn ang="0">
                  <a:pos x="110" y="32"/>
                </a:cxn>
                <a:cxn ang="0">
                  <a:pos x="140" y="8"/>
                </a:cxn>
                <a:cxn ang="0">
                  <a:pos x="155" y="0"/>
                </a:cxn>
                <a:cxn ang="0">
                  <a:pos x="165" y="0"/>
                </a:cxn>
                <a:cxn ang="0">
                  <a:pos x="180" y="0"/>
                </a:cxn>
                <a:cxn ang="0">
                  <a:pos x="190" y="4"/>
                </a:cxn>
                <a:cxn ang="0">
                  <a:pos x="190" y="4"/>
                </a:cxn>
              </a:cxnLst>
              <a:rect l="0" t="0" r="r" b="b"/>
              <a:pathLst>
                <a:path w="280" h="419">
                  <a:moveTo>
                    <a:pt x="190" y="4"/>
                  </a:moveTo>
                  <a:lnTo>
                    <a:pt x="190" y="4"/>
                  </a:lnTo>
                  <a:lnTo>
                    <a:pt x="205" y="12"/>
                  </a:lnTo>
                  <a:lnTo>
                    <a:pt x="215" y="24"/>
                  </a:lnTo>
                  <a:lnTo>
                    <a:pt x="230" y="40"/>
                  </a:lnTo>
                  <a:lnTo>
                    <a:pt x="250" y="59"/>
                  </a:lnTo>
                  <a:lnTo>
                    <a:pt x="260" y="87"/>
                  </a:lnTo>
                  <a:lnTo>
                    <a:pt x="270" y="119"/>
                  </a:lnTo>
                  <a:lnTo>
                    <a:pt x="275" y="154"/>
                  </a:lnTo>
                  <a:lnTo>
                    <a:pt x="275" y="154"/>
                  </a:lnTo>
                  <a:lnTo>
                    <a:pt x="280" y="229"/>
                  </a:lnTo>
                  <a:lnTo>
                    <a:pt x="275" y="288"/>
                  </a:lnTo>
                  <a:lnTo>
                    <a:pt x="270" y="332"/>
                  </a:lnTo>
                  <a:lnTo>
                    <a:pt x="275" y="371"/>
                  </a:lnTo>
                  <a:lnTo>
                    <a:pt x="275" y="371"/>
                  </a:lnTo>
                  <a:lnTo>
                    <a:pt x="255" y="383"/>
                  </a:lnTo>
                  <a:lnTo>
                    <a:pt x="230" y="395"/>
                  </a:lnTo>
                  <a:lnTo>
                    <a:pt x="200" y="407"/>
                  </a:lnTo>
                  <a:lnTo>
                    <a:pt x="160" y="415"/>
                  </a:lnTo>
                  <a:lnTo>
                    <a:pt x="115" y="419"/>
                  </a:lnTo>
                  <a:lnTo>
                    <a:pt x="60" y="419"/>
                  </a:lnTo>
                  <a:lnTo>
                    <a:pt x="5" y="411"/>
                  </a:lnTo>
                  <a:lnTo>
                    <a:pt x="5" y="411"/>
                  </a:lnTo>
                  <a:lnTo>
                    <a:pt x="0" y="324"/>
                  </a:lnTo>
                  <a:lnTo>
                    <a:pt x="5" y="249"/>
                  </a:lnTo>
                  <a:lnTo>
                    <a:pt x="5" y="190"/>
                  </a:lnTo>
                  <a:lnTo>
                    <a:pt x="5" y="190"/>
                  </a:lnTo>
                  <a:lnTo>
                    <a:pt x="15" y="162"/>
                  </a:lnTo>
                  <a:lnTo>
                    <a:pt x="30" y="130"/>
                  </a:lnTo>
                  <a:lnTo>
                    <a:pt x="55" y="95"/>
                  </a:lnTo>
                  <a:lnTo>
                    <a:pt x="80" y="59"/>
                  </a:lnTo>
                  <a:lnTo>
                    <a:pt x="110" y="32"/>
                  </a:lnTo>
                  <a:lnTo>
                    <a:pt x="140" y="8"/>
                  </a:lnTo>
                  <a:lnTo>
                    <a:pt x="155" y="0"/>
                  </a:lnTo>
                  <a:lnTo>
                    <a:pt x="165" y="0"/>
                  </a:lnTo>
                  <a:lnTo>
                    <a:pt x="180" y="0"/>
                  </a:lnTo>
                  <a:lnTo>
                    <a:pt x="190" y="4"/>
                  </a:lnTo>
                  <a:lnTo>
                    <a:pt x="190" y="4"/>
                  </a:lnTo>
                  <a:close/>
                </a:path>
              </a:pathLst>
            </a:custGeom>
            <a:solidFill>
              <a:srgbClr val="C3E8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3" name="Freeform 77"/>
            <p:cNvSpPr>
              <a:spLocks/>
            </p:cNvSpPr>
            <p:nvPr/>
          </p:nvSpPr>
          <p:spPr bwMode="auto">
            <a:xfrm>
              <a:off x="-1544775" y="3662362"/>
              <a:ext cx="1405459" cy="1730375"/>
            </a:xfrm>
            <a:custGeom>
              <a:avLst/>
              <a:gdLst/>
              <a:ahLst/>
              <a:cxnLst>
                <a:cxn ang="0">
                  <a:pos x="589" y="0"/>
                </a:cxn>
                <a:cxn ang="0">
                  <a:pos x="509" y="8"/>
                </a:cxn>
                <a:cxn ang="0">
                  <a:pos x="405" y="32"/>
                </a:cxn>
                <a:cxn ang="0">
                  <a:pos x="290" y="83"/>
                </a:cxn>
                <a:cxn ang="0">
                  <a:pos x="235" y="122"/>
                </a:cxn>
                <a:cxn ang="0">
                  <a:pos x="210" y="142"/>
                </a:cxn>
                <a:cxn ang="0">
                  <a:pos x="145" y="225"/>
                </a:cxn>
                <a:cxn ang="0">
                  <a:pos x="70" y="383"/>
                </a:cxn>
                <a:cxn ang="0">
                  <a:pos x="15" y="577"/>
                </a:cxn>
                <a:cxn ang="0">
                  <a:pos x="0" y="786"/>
                </a:cxn>
                <a:cxn ang="0">
                  <a:pos x="5" y="932"/>
                </a:cxn>
                <a:cxn ang="0">
                  <a:pos x="30" y="1078"/>
                </a:cxn>
                <a:cxn ang="0">
                  <a:pos x="30" y="1090"/>
                </a:cxn>
                <a:cxn ang="0">
                  <a:pos x="145" y="1051"/>
                </a:cxn>
                <a:cxn ang="0">
                  <a:pos x="315" y="1007"/>
                </a:cxn>
                <a:cxn ang="0">
                  <a:pos x="460" y="984"/>
                </a:cxn>
                <a:cxn ang="0">
                  <a:pos x="559" y="984"/>
                </a:cxn>
                <a:cxn ang="0">
                  <a:pos x="609" y="984"/>
                </a:cxn>
                <a:cxn ang="0">
                  <a:pos x="669" y="960"/>
                </a:cxn>
                <a:cxn ang="0">
                  <a:pos x="759" y="936"/>
                </a:cxn>
                <a:cxn ang="0">
                  <a:pos x="829" y="924"/>
                </a:cxn>
                <a:cxn ang="0">
                  <a:pos x="894" y="928"/>
                </a:cxn>
                <a:cxn ang="0">
                  <a:pos x="849" y="912"/>
                </a:cxn>
                <a:cxn ang="0">
                  <a:pos x="784" y="881"/>
                </a:cxn>
                <a:cxn ang="0">
                  <a:pos x="774" y="869"/>
                </a:cxn>
                <a:cxn ang="0">
                  <a:pos x="734" y="826"/>
                </a:cxn>
                <a:cxn ang="0">
                  <a:pos x="724" y="814"/>
                </a:cxn>
                <a:cxn ang="0">
                  <a:pos x="719" y="802"/>
                </a:cxn>
                <a:cxn ang="0">
                  <a:pos x="709" y="743"/>
                </a:cxn>
                <a:cxn ang="0">
                  <a:pos x="719" y="691"/>
                </a:cxn>
                <a:cxn ang="0">
                  <a:pos x="749" y="632"/>
                </a:cxn>
                <a:cxn ang="0">
                  <a:pos x="769" y="596"/>
                </a:cxn>
                <a:cxn ang="0">
                  <a:pos x="974" y="340"/>
                </a:cxn>
                <a:cxn ang="0">
                  <a:pos x="1009" y="265"/>
                </a:cxn>
                <a:cxn ang="0">
                  <a:pos x="1024" y="205"/>
                </a:cxn>
                <a:cxn ang="0">
                  <a:pos x="1029" y="150"/>
                </a:cxn>
                <a:cxn ang="0">
                  <a:pos x="1019" y="107"/>
                </a:cxn>
                <a:cxn ang="0">
                  <a:pos x="994" y="79"/>
                </a:cxn>
                <a:cxn ang="0">
                  <a:pos x="969" y="67"/>
                </a:cxn>
                <a:cxn ang="0">
                  <a:pos x="809" y="24"/>
                </a:cxn>
                <a:cxn ang="0">
                  <a:pos x="684" y="4"/>
                </a:cxn>
                <a:cxn ang="0">
                  <a:pos x="589" y="0"/>
                </a:cxn>
              </a:cxnLst>
              <a:rect l="0" t="0" r="r" b="b"/>
              <a:pathLst>
                <a:path w="1029" h="1090">
                  <a:moveTo>
                    <a:pt x="589" y="0"/>
                  </a:moveTo>
                  <a:lnTo>
                    <a:pt x="589" y="0"/>
                  </a:lnTo>
                  <a:lnTo>
                    <a:pt x="549" y="4"/>
                  </a:lnTo>
                  <a:lnTo>
                    <a:pt x="509" y="8"/>
                  </a:lnTo>
                  <a:lnTo>
                    <a:pt x="460" y="20"/>
                  </a:lnTo>
                  <a:lnTo>
                    <a:pt x="405" y="32"/>
                  </a:lnTo>
                  <a:lnTo>
                    <a:pt x="345" y="55"/>
                  </a:lnTo>
                  <a:lnTo>
                    <a:pt x="290" y="83"/>
                  </a:lnTo>
                  <a:lnTo>
                    <a:pt x="260" y="103"/>
                  </a:lnTo>
                  <a:lnTo>
                    <a:pt x="235" y="122"/>
                  </a:lnTo>
                  <a:lnTo>
                    <a:pt x="235" y="122"/>
                  </a:lnTo>
                  <a:lnTo>
                    <a:pt x="210" y="142"/>
                  </a:lnTo>
                  <a:lnTo>
                    <a:pt x="190" y="166"/>
                  </a:lnTo>
                  <a:lnTo>
                    <a:pt x="145" y="225"/>
                  </a:lnTo>
                  <a:lnTo>
                    <a:pt x="105" y="300"/>
                  </a:lnTo>
                  <a:lnTo>
                    <a:pt x="70" y="383"/>
                  </a:lnTo>
                  <a:lnTo>
                    <a:pt x="40" y="478"/>
                  </a:lnTo>
                  <a:lnTo>
                    <a:pt x="15" y="577"/>
                  </a:lnTo>
                  <a:lnTo>
                    <a:pt x="5" y="679"/>
                  </a:lnTo>
                  <a:lnTo>
                    <a:pt x="0" y="786"/>
                  </a:lnTo>
                  <a:lnTo>
                    <a:pt x="0" y="786"/>
                  </a:lnTo>
                  <a:lnTo>
                    <a:pt x="5" y="932"/>
                  </a:lnTo>
                  <a:lnTo>
                    <a:pt x="20" y="1027"/>
                  </a:lnTo>
                  <a:lnTo>
                    <a:pt x="30" y="1078"/>
                  </a:lnTo>
                  <a:lnTo>
                    <a:pt x="30" y="1090"/>
                  </a:lnTo>
                  <a:lnTo>
                    <a:pt x="30" y="1090"/>
                  </a:lnTo>
                  <a:lnTo>
                    <a:pt x="85" y="1070"/>
                  </a:lnTo>
                  <a:lnTo>
                    <a:pt x="145" y="1051"/>
                  </a:lnTo>
                  <a:lnTo>
                    <a:pt x="225" y="1027"/>
                  </a:lnTo>
                  <a:lnTo>
                    <a:pt x="315" y="1007"/>
                  </a:lnTo>
                  <a:lnTo>
                    <a:pt x="410" y="991"/>
                  </a:lnTo>
                  <a:lnTo>
                    <a:pt x="460" y="984"/>
                  </a:lnTo>
                  <a:lnTo>
                    <a:pt x="509" y="984"/>
                  </a:lnTo>
                  <a:lnTo>
                    <a:pt x="559" y="984"/>
                  </a:lnTo>
                  <a:lnTo>
                    <a:pt x="609" y="984"/>
                  </a:lnTo>
                  <a:lnTo>
                    <a:pt x="609" y="984"/>
                  </a:lnTo>
                  <a:lnTo>
                    <a:pt x="669" y="960"/>
                  </a:lnTo>
                  <a:lnTo>
                    <a:pt x="669" y="960"/>
                  </a:lnTo>
                  <a:lnTo>
                    <a:pt x="714" y="944"/>
                  </a:lnTo>
                  <a:lnTo>
                    <a:pt x="759" y="936"/>
                  </a:lnTo>
                  <a:lnTo>
                    <a:pt x="794" y="928"/>
                  </a:lnTo>
                  <a:lnTo>
                    <a:pt x="829" y="924"/>
                  </a:lnTo>
                  <a:lnTo>
                    <a:pt x="874" y="924"/>
                  </a:lnTo>
                  <a:lnTo>
                    <a:pt x="894" y="928"/>
                  </a:lnTo>
                  <a:lnTo>
                    <a:pt x="894" y="928"/>
                  </a:lnTo>
                  <a:lnTo>
                    <a:pt x="849" y="912"/>
                  </a:lnTo>
                  <a:lnTo>
                    <a:pt x="814" y="897"/>
                  </a:lnTo>
                  <a:lnTo>
                    <a:pt x="784" y="881"/>
                  </a:lnTo>
                  <a:lnTo>
                    <a:pt x="784" y="881"/>
                  </a:lnTo>
                  <a:lnTo>
                    <a:pt x="774" y="869"/>
                  </a:lnTo>
                  <a:lnTo>
                    <a:pt x="759" y="853"/>
                  </a:lnTo>
                  <a:lnTo>
                    <a:pt x="734" y="826"/>
                  </a:lnTo>
                  <a:lnTo>
                    <a:pt x="734" y="826"/>
                  </a:lnTo>
                  <a:lnTo>
                    <a:pt x="724" y="814"/>
                  </a:lnTo>
                  <a:lnTo>
                    <a:pt x="719" y="802"/>
                  </a:lnTo>
                  <a:lnTo>
                    <a:pt x="719" y="802"/>
                  </a:lnTo>
                  <a:lnTo>
                    <a:pt x="709" y="762"/>
                  </a:lnTo>
                  <a:lnTo>
                    <a:pt x="709" y="743"/>
                  </a:lnTo>
                  <a:lnTo>
                    <a:pt x="714" y="715"/>
                  </a:lnTo>
                  <a:lnTo>
                    <a:pt x="719" y="691"/>
                  </a:lnTo>
                  <a:lnTo>
                    <a:pt x="729" y="660"/>
                  </a:lnTo>
                  <a:lnTo>
                    <a:pt x="749" y="632"/>
                  </a:lnTo>
                  <a:lnTo>
                    <a:pt x="769" y="596"/>
                  </a:lnTo>
                  <a:lnTo>
                    <a:pt x="769" y="596"/>
                  </a:lnTo>
                  <a:lnTo>
                    <a:pt x="909" y="431"/>
                  </a:lnTo>
                  <a:lnTo>
                    <a:pt x="974" y="340"/>
                  </a:lnTo>
                  <a:lnTo>
                    <a:pt x="994" y="300"/>
                  </a:lnTo>
                  <a:lnTo>
                    <a:pt x="1009" y="265"/>
                  </a:lnTo>
                  <a:lnTo>
                    <a:pt x="1009" y="265"/>
                  </a:lnTo>
                  <a:lnTo>
                    <a:pt x="1024" y="205"/>
                  </a:lnTo>
                  <a:lnTo>
                    <a:pt x="1029" y="178"/>
                  </a:lnTo>
                  <a:lnTo>
                    <a:pt x="1029" y="150"/>
                  </a:lnTo>
                  <a:lnTo>
                    <a:pt x="1024" y="130"/>
                  </a:lnTo>
                  <a:lnTo>
                    <a:pt x="1019" y="107"/>
                  </a:lnTo>
                  <a:lnTo>
                    <a:pt x="1009" y="91"/>
                  </a:lnTo>
                  <a:lnTo>
                    <a:pt x="994" y="79"/>
                  </a:lnTo>
                  <a:lnTo>
                    <a:pt x="994" y="79"/>
                  </a:lnTo>
                  <a:lnTo>
                    <a:pt x="969" y="67"/>
                  </a:lnTo>
                  <a:lnTo>
                    <a:pt x="924" y="51"/>
                  </a:lnTo>
                  <a:lnTo>
                    <a:pt x="809" y="24"/>
                  </a:lnTo>
                  <a:lnTo>
                    <a:pt x="744" y="12"/>
                  </a:lnTo>
                  <a:lnTo>
                    <a:pt x="684" y="4"/>
                  </a:lnTo>
                  <a:lnTo>
                    <a:pt x="629" y="0"/>
                  </a:lnTo>
                  <a:lnTo>
                    <a:pt x="589" y="0"/>
                  </a:lnTo>
                  <a:lnTo>
                    <a:pt x="589" y="0"/>
                  </a:lnTo>
                  <a:close/>
                </a:path>
              </a:pathLst>
            </a:custGeom>
            <a:solidFill>
              <a:srgbClr val="E1F3F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4" name="Freeform 78"/>
            <p:cNvSpPr>
              <a:spLocks/>
            </p:cNvSpPr>
            <p:nvPr/>
          </p:nvSpPr>
          <p:spPr bwMode="auto">
            <a:xfrm>
              <a:off x="-1278435" y="4327525"/>
              <a:ext cx="893265" cy="550863"/>
            </a:xfrm>
            <a:custGeom>
              <a:avLst/>
              <a:gdLst/>
              <a:ahLst/>
              <a:cxnLst>
                <a:cxn ang="0">
                  <a:pos x="654" y="0"/>
                </a:cxn>
                <a:cxn ang="0">
                  <a:pos x="654" y="0"/>
                </a:cxn>
                <a:cxn ang="0">
                  <a:pos x="649" y="12"/>
                </a:cxn>
                <a:cxn ang="0">
                  <a:pos x="624" y="51"/>
                </a:cxn>
                <a:cxn ang="0">
                  <a:pos x="584" y="106"/>
                </a:cxn>
                <a:cxn ang="0">
                  <a:pos x="559" y="134"/>
                </a:cxn>
                <a:cxn ang="0">
                  <a:pos x="524" y="166"/>
                </a:cxn>
                <a:cxn ang="0">
                  <a:pos x="484" y="201"/>
                </a:cxn>
                <a:cxn ang="0">
                  <a:pos x="439" y="229"/>
                </a:cxn>
                <a:cxn ang="0">
                  <a:pos x="384" y="260"/>
                </a:cxn>
                <a:cxn ang="0">
                  <a:pos x="324" y="288"/>
                </a:cxn>
                <a:cxn ang="0">
                  <a:pos x="255" y="308"/>
                </a:cxn>
                <a:cxn ang="0">
                  <a:pos x="180" y="328"/>
                </a:cxn>
                <a:cxn ang="0">
                  <a:pos x="95" y="339"/>
                </a:cxn>
                <a:cxn ang="0">
                  <a:pos x="0" y="347"/>
                </a:cxn>
                <a:cxn ang="0">
                  <a:pos x="0" y="347"/>
                </a:cxn>
                <a:cxn ang="0">
                  <a:pos x="75" y="332"/>
                </a:cxn>
                <a:cxn ang="0">
                  <a:pos x="150" y="308"/>
                </a:cxn>
                <a:cxn ang="0">
                  <a:pos x="250" y="276"/>
                </a:cxn>
                <a:cxn ang="0">
                  <a:pos x="300" y="256"/>
                </a:cxn>
                <a:cxn ang="0">
                  <a:pos x="354" y="229"/>
                </a:cxn>
                <a:cxn ang="0">
                  <a:pos x="409" y="201"/>
                </a:cxn>
                <a:cxn ang="0">
                  <a:pos x="464" y="170"/>
                </a:cxn>
                <a:cxn ang="0">
                  <a:pos x="514" y="134"/>
                </a:cxn>
                <a:cxn ang="0">
                  <a:pos x="564" y="94"/>
                </a:cxn>
                <a:cxn ang="0">
                  <a:pos x="614" y="47"/>
                </a:cxn>
                <a:cxn ang="0">
                  <a:pos x="654" y="0"/>
                </a:cxn>
                <a:cxn ang="0">
                  <a:pos x="654" y="0"/>
                </a:cxn>
              </a:cxnLst>
              <a:rect l="0" t="0" r="r" b="b"/>
              <a:pathLst>
                <a:path w="654" h="347">
                  <a:moveTo>
                    <a:pt x="654" y="0"/>
                  </a:moveTo>
                  <a:lnTo>
                    <a:pt x="654" y="0"/>
                  </a:lnTo>
                  <a:lnTo>
                    <a:pt x="649" y="12"/>
                  </a:lnTo>
                  <a:lnTo>
                    <a:pt x="624" y="51"/>
                  </a:lnTo>
                  <a:lnTo>
                    <a:pt x="584" y="106"/>
                  </a:lnTo>
                  <a:lnTo>
                    <a:pt x="559" y="134"/>
                  </a:lnTo>
                  <a:lnTo>
                    <a:pt x="524" y="166"/>
                  </a:lnTo>
                  <a:lnTo>
                    <a:pt x="484" y="201"/>
                  </a:lnTo>
                  <a:lnTo>
                    <a:pt x="439" y="229"/>
                  </a:lnTo>
                  <a:lnTo>
                    <a:pt x="384" y="260"/>
                  </a:lnTo>
                  <a:lnTo>
                    <a:pt x="324" y="288"/>
                  </a:lnTo>
                  <a:lnTo>
                    <a:pt x="255" y="308"/>
                  </a:lnTo>
                  <a:lnTo>
                    <a:pt x="180" y="328"/>
                  </a:lnTo>
                  <a:lnTo>
                    <a:pt x="95" y="339"/>
                  </a:lnTo>
                  <a:lnTo>
                    <a:pt x="0" y="347"/>
                  </a:lnTo>
                  <a:lnTo>
                    <a:pt x="0" y="347"/>
                  </a:lnTo>
                  <a:lnTo>
                    <a:pt x="75" y="332"/>
                  </a:lnTo>
                  <a:lnTo>
                    <a:pt x="150" y="308"/>
                  </a:lnTo>
                  <a:lnTo>
                    <a:pt x="250" y="276"/>
                  </a:lnTo>
                  <a:lnTo>
                    <a:pt x="300" y="256"/>
                  </a:lnTo>
                  <a:lnTo>
                    <a:pt x="354" y="229"/>
                  </a:lnTo>
                  <a:lnTo>
                    <a:pt x="409" y="201"/>
                  </a:lnTo>
                  <a:lnTo>
                    <a:pt x="464" y="170"/>
                  </a:lnTo>
                  <a:lnTo>
                    <a:pt x="514" y="134"/>
                  </a:lnTo>
                  <a:lnTo>
                    <a:pt x="564" y="94"/>
                  </a:lnTo>
                  <a:lnTo>
                    <a:pt x="614" y="47"/>
                  </a:lnTo>
                  <a:lnTo>
                    <a:pt x="654" y="0"/>
                  </a:lnTo>
                  <a:lnTo>
                    <a:pt x="654" y="0"/>
                  </a:lnTo>
                  <a:close/>
                </a:path>
              </a:pathLst>
            </a:custGeom>
            <a:solidFill>
              <a:srgbClr val="C3E8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5" name="Freeform 79"/>
            <p:cNvSpPr>
              <a:spLocks/>
            </p:cNvSpPr>
            <p:nvPr/>
          </p:nvSpPr>
          <p:spPr bwMode="auto">
            <a:xfrm>
              <a:off x="-1087216" y="3687762"/>
              <a:ext cx="346926" cy="658813"/>
            </a:xfrm>
            <a:custGeom>
              <a:avLst/>
              <a:gdLst/>
              <a:ahLst/>
              <a:cxnLst>
                <a:cxn ang="0">
                  <a:pos x="244" y="0"/>
                </a:cxn>
                <a:cxn ang="0">
                  <a:pos x="244" y="0"/>
                </a:cxn>
                <a:cxn ang="0">
                  <a:pos x="249" y="8"/>
                </a:cxn>
                <a:cxn ang="0">
                  <a:pos x="254" y="39"/>
                </a:cxn>
                <a:cxn ang="0">
                  <a:pos x="254" y="87"/>
                </a:cxn>
                <a:cxn ang="0">
                  <a:pos x="244" y="142"/>
                </a:cxn>
                <a:cxn ang="0">
                  <a:pos x="234" y="178"/>
                </a:cxn>
                <a:cxn ang="0">
                  <a:pos x="219" y="209"/>
                </a:cxn>
                <a:cxn ang="0">
                  <a:pos x="199" y="245"/>
                </a:cxn>
                <a:cxn ang="0">
                  <a:pos x="174" y="280"/>
                </a:cxn>
                <a:cxn ang="0">
                  <a:pos x="145" y="316"/>
                </a:cxn>
                <a:cxn ang="0">
                  <a:pos x="105" y="351"/>
                </a:cxn>
                <a:cxn ang="0">
                  <a:pos x="55" y="383"/>
                </a:cxn>
                <a:cxn ang="0">
                  <a:pos x="0" y="415"/>
                </a:cxn>
                <a:cxn ang="0">
                  <a:pos x="0" y="415"/>
                </a:cxn>
                <a:cxn ang="0">
                  <a:pos x="40" y="383"/>
                </a:cxn>
                <a:cxn ang="0">
                  <a:pos x="75" y="347"/>
                </a:cxn>
                <a:cxn ang="0">
                  <a:pos x="125" y="296"/>
                </a:cxn>
                <a:cxn ang="0">
                  <a:pos x="169" y="233"/>
                </a:cxn>
                <a:cxn ang="0">
                  <a:pos x="189" y="201"/>
                </a:cxn>
                <a:cxn ang="0">
                  <a:pos x="209" y="162"/>
                </a:cxn>
                <a:cxn ang="0">
                  <a:pos x="224" y="126"/>
                </a:cxn>
                <a:cxn ang="0">
                  <a:pos x="234" y="83"/>
                </a:cxn>
                <a:cxn ang="0">
                  <a:pos x="244" y="43"/>
                </a:cxn>
                <a:cxn ang="0">
                  <a:pos x="244" y="0"/>
                </a:cxn>
                <a:cxn ang="0">
                  <a:pos x="244" y="0"/>
                </a:cxn>
              </a:cxnLst>
              <a:rect l="0" t="0" r="r" b="b"/>
              <a:pathLst>
                <a:path w="254" h="415">
                  <a:moveTo>
                    <a:pt x="244" y="0"/>
                  </a:moveTo>
                  <a:lnTo>
                    <a:pt x="244" y="0"/>
                  </a:lnTo>
                  <a:lnTo>
                    <a:pt x="249" y="8"/>
                  </a:lnTo>
                  <a:lnTo>
                    <a:pt x="254" y="39"/>
                  </a:lnTo>
                  <a:lnTo>
                    <a:pt x="254" y="87"/>
                  </a:lnTo>
                  <a:lnTo>
                    <a:pt x="244" y="142"/>
                  </a:lnTo>
                  <a:lnTo>
                    <a:pt x="234" y="178"/>
                  </a:lnTo>
                  <a:lnTo>
                    <a:pt x="219" y="209"/>
                  </a:lnTo>
                  <a:lnTo>
                    <a:pt x="199" y="245"/>
                  </a:lnTo>
                  <a:lnTo>
                    <a:pt x="174" y="280"/>
                  </a:lnTo>
                  <a:lnTo>
                    <a:pt x="145" y="316"/>
                  </a:lnTo>
                  <a:lnTo>
                    <a:pt x="105" y="351"/>
                  </a:lnTo>
                  <a:lnTo>
                    <a:pt x="55" y="383"/>
                  </a:lnTo>
                  <a:lnTo>
                    <a:pt x="0" y="415"/>
                  </a:lnTo>
                  <a:lnTo>
                    <a:pt x="0" y="415"/>
                  </a:lnTo>
                  <a:lnTo>
                    <a:pt x="40" y="383"/>
                  </a:lnTo>
                  <a:lnTo>
                    <a:pt x="75" y="347"/>
                  </a:lnTo>
                  <a:lnTo>
                    <a:pt x="125" y="296"/>
                  </a:lnTo>
                  <a:lnTo>
                    <a:pt x="169" y="233"/>
                  </a:lnTo>
                  <a:lnTo>
                    <a:pt x="189" y="201"/>
                  </a:lnTo>
                  <a:lnTo>
                    <a:pt x="209" y="162"/>
                  </a:lnTo>
                  <a:lnTo>
                    <a:pt x="224" y="126"/>
                  </a:lnTo>
                  <a:lnTo>
                    <a:pt x="234" y="83"/>
                  </a:lnTo>
                  <a:lnTo>
                    <a:pt x="244" y="43"/>
                  </a:lnTo>
                  <a:lnTo>
                    <a:pt x="244" y="0"/>
                  </a:lnTo>
                  <a:lnTo>
                    <a:pt x="244" y="0"/>
                  </a:lnTo>
                  <a:close/>
                </a:path>
              </a:pathLst>
            </a:custGeom>
            <a:solidFill>
              <a:srgbClr val="C3E8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6" name="Freeform 80"/>
            <p:cNvSpPr>
              <a:spLocks/>
            </p:cNvSpPr>
            <p:nvPr/>
          </p:nvSpPr>
          <p:spPr bwMode="auto">
            <a:xfrm>
              <a:off x="-1380873" y="4979987"/>
              <a:ext cx="777169" cy="87313"/>
            </a:xfrm>
            <a:custGeom>
              <a:avLst/>
              <a:gdLst/>
              <a:ahLst/>
              <a:cxnLst>
                <a:cxn ang="0">
                  <a:pos x="0" y="3"/>
                </a:cxn>
                <a:cxn ang="0">
                  <a:pos x="0" y="3"/>
                </a:cxn>
                <a:cxn ang="0">
                  <a:pos x="55" y="19"/>
                </a:cxn>
                <a:cxn ang="0">
                  <a:pos x="120" y="35"/>
                </a:cxn>
                <a:cxn ang="0">
                  <a:pos x="195" y="47"/>
                </a:cxn>
                <a:cxn ang="0">
                  <a:pos x="285" y="55"/>
                </a:cxn>
                <a:cxn ang="0">
                  <a:pos x="330" y="55"/>
                </a:cxn>
                <a:cxn ang="0">
                  <a:pos x="379" y="51"/>
                </a:cxn>
                <a:cxn ang="0">
                  <a:pos x="429" y="47"/>
                </a:cxn>
                <a:cxn ang="0">
                  <a:pos x="474" y="35"/>
                </a:cxn>
                <a:cxn ang="0">
                  <a:pos x="524" y="19"/>
                </a:cxn>
                <a:cxn ang="0">
                  <a:pos x="569" y="0"/>
                </a:cxn>
                <a:cxn ang="0">
                  <a:pos x="569" y="0"/>
                </a:cxn>
                <a:cxn ang="0">
                  <a:pos x="509" y="3"/>
                </a:cxn>
                <a:cxn ang="0">
                  <a:pos x="365" y="15"/>
                </a:cxn>
                <a:cxn ang="0">
                  <a:pos x="275" y="15"/>
                </a:cxn>
                <a:cxn ang="0">
                  <a:pos x="180" y="15"/>
                </a:cxn>
                <a:cxn ang="0">
                  <a:pos x="85" y="11"/>
                </a:cxn>
                <a:cxn ang="0">
                  <a:pos x="0" y="3"/>
                </a:cxn>
                <a:cxn ang="0">
                  <a:pos x="0" y="3"/>
                </a:cxn>
              </a:cxnLst>
              <a:rect l="0" t="0" r="r" b="b"/>
              <a:pathLst>
                <a:path w="569" h="55">
                  <a:moveTo>
                    <a:pt x="0" y="3"/>
                  </a:moveTo>
                  <a:lnTo>
                    <a:pt x="0" y="3"/>
                  </a:lnTo>
                  <a:lnTo>
                    <a:pt x="55" y="19"/>
                  </a:lnTo>
                  <a:lnTo>
                    <a:pt x="120" y="35"/>
                  </a:lnTo>
                  <a:lnTo>
                    <a:pt x="195" y="47"/>
                  </a:lnTo>
                  <a:lnTo>
                    <a:pt x="285" y="55"/>
                  </a:lnTo>
                  <a:lnTo>
                    <a:pt x="330" y="55"/>
                  </a:lnTo>
                  <a:lnTo>
                    <a:pt x="379" y="51"/>
                  </a:lnTo>
                  <a:lnTo>
                    <a:pt x="429" y="47"/>
                  </a:lnTo>
                  <a:lnTo>
                    <a:pt x="474" y="35"/>
                  </a:lnTo>
                  <a:lnTo>
                    <a:pt x="524" y="19"/>
                  </a:lnTo>
                  <a:lnTo>
                    <a:pt x="569" y="0"/>
                  </a:lnTo>
                  <a:lnTo>
                    <a:pt x="569" y="0"/>
                  </a:lnTo>
                  <a:lnTo>
                    <a:pt x="509" y="3"/>
                  </a:lnTo>
                  <a:lnTo>
                    <a:pt x="365" y="15"/>
                  </a:lnTo>
                  <a:lnTo>
                    <a:pt x="275" y="15"/>
                  </a:lnTo>
                  <a:lnTo>
                    <a:pt x="180" y="15"/>
                  </a:lnTo>
                  <a:lnTo>
                    <a:pt x="85" y="11"/>
                  </a:lnTo>
                  <a:lnTo>
                    <a:pt x="0" y="3"/>
                  </a:lnTo>
                  <a:lnTo>
                    <a:pt x="0" y="3"/>
                  </a:lnTo>
                  <a:close/>
                </a:path>
              </a:pathLst>
            </a:custGeom>
            <a:solidFill>
              <a:srgbClr val="C3E8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7" name="Freeform 81"/>
            <p:cNvSpPr>
              <a:spLocks/>
            </p:cNvSpPr>
            <p:nvPr/>
          </p:nvSpPr>
          <p:spPr bwMode="auto">
            <a:xfrm>
              <a:off x="-753949" y="3405187"/>
              <a:ext cx="519023" cy="552450"/>
            </a:xfrm>
            <a:custGeom>
              <a:avLst/>
              <a:gdLst/>
              <a:ahLst/>
              <a:cxnLst>
                <a:cxn ang="0">
                  <a:pos x="155" y="0"/>
                </a:cxn>
                <a:cxn ang="0">
                  <a:pos x="155" y="0"/>
                </a:cxn>
                <a:cxn ang="0">
                  <a:pos x="150" y="24"/>
                </a:cxn>
                <a:cxn ang="0">
                  <a:pos x="145" y="47"/>
                </a:cxn>
                <a:cxn ang="0">
                  <a:pos x="130" y="79"/>
                </a:cxn>
                <a:cxn ang="0">
                  <a:pos x="110" y="107"/>
                </a:cxn>
                <a:cxn ang="0">
                  <a:pos x="80" y="134"/>
                </a:cxn>
                <a:cxn ang="0">
                  <a:pos x="65" y="146"/>
                </a:cxn>
                <a:cxn ang="0">
                  <a:pos x="45" y="154"/>
                </a:cxn>
                <a:cxn ang="0">
                  <a:pos x="25" y="162"/>
                </a:cxn>
                <a:cxn ang="0">
                  <a:pos x="0" y="166"/>
                </a:cxn>
                <a:cxn ang="0">
                  <a:pos x="0" y="166"/>
                </a:cxn>
                <a:cxn ang="0">
                  <a:pos x="0" y="178"/>
                </a:cxn>
                <a:cxn ang="0">
                  <a:pos x="5" y="209"/>
                </a:cxn>
                <a:cxn ang="0">
                  <a:pos x="25" y="253"/>
                </a:cxn>
                <a:cxn ang="0">
                  <a:pos x="40" y="277"/>
                </a:cxn>
                <a:cxn ang="0">
                  <a:pos x="55" y="300"/>
                </a:cxn>
                <a:cxn ang="0">
                  <a:pos x="55" y="300"/>
                </a:cxn>
                <a:cxn ang="0">
                  <a:pos x="80" y="324"/>
                </a:cxn>
                <a:cxn ang="0">
                  <a:pos x="110" y="340"/>
                </a:cxn>
                <a:cxn ang="0">
                  <a:pos x="145" y="348"/>
                </a:cxn>
                <a:cxn ang="0">
                  <a:pos x="185" y="348"/>
                </a:cxn>
                <a:cxn ang="0">
                  <a:pos x="225" y="340"/>
                </a:cxn>
                <a:cxn ang="0">
                  <a:pos x="270" y="324"/>
                </a:cxn>
                <a:cxn ang="0">
                  <a:pos x="315" y="300"/>
                </a:cxn>
                <a:cxn ang="0">
                  <a:pos x="355" y="265"/>
                </a:cxn>
                <a:cxn ang="0">
                  <a:pos x="355" y="265"/>
                </a:cxn>
                <a:cxn ang="0">
                  <a:pos x="375" y="245"/>
                </a:cxn>
                <a:cxn ang="0">
                  <a:pos x="380" y="221"/>
                </a:cxn>
                <a:cxn ang="0">
                  <a:pos x="380" y="201"/>
                </a:cxn>
                <a:cxn ang="0">
                  <a:pos x="375" y="178"/>
                </a:cxn>
                <a:cxn ang="0">
                  <a:pos x="360" y="154"/>
                </a:cxn>
                <a:cxn ang="0">
                  <a:pos x="345" y="134"/>
                </a:cxn>
                <a:cxn ang="0">
                  <a:pos x="300" y="91"/>
                </a:cxn>
                <a:cxn ang="0">
                  <a:pos x="250" y="55"/>
                </a:cxn>
                <a:cxn ang="0">
                  <a:pos x="205" y="24"/>
                </a:cxn>
                <a:cxn ang="0">
                  <a:pos x="155" y="0"/>
                </a:cxn>
                <a:cxn ang="0">
                  <a:pos x="155" y="0"/>
                </a:cxn>
              </a:cxnLst>
              <a:rect l="0" t="0" r="r" b="b"/>
              <a:pathLst>
                <a:path w="380" h="348">
                  <a:moveTo>
                    <a:pt x="155" y="0"/>
                  </a:moveTo>
                  <a:lnTo>
                    <a:pt x="155" y="0"/>
                  </a:lnTo>
                  <a:lnTo>
                    <a:pt x="150" y="24"/>
                  </a:lnTo>
                  <a:lnTo>
                    <a:pt x="145" y="47"/>
                  </a:lnTo>
                  <a:lnTo>
                    <a:pt x="130" y="79"/>
                  </a:lnTo>
                  <a:lnTo>
                    <a:pt x="110" y="107"/>
                  </a:lnTo>
                  <a:lnTo>
                    <a:pt x="80" y="134"/>
                  </a:lnTo>
                  <a:lnTo>
                    <a:pt x="65" y="146"/>
                  </a:lnTo>
                  <a:lnTo>
                    <a:pt x="45" y="154"/>
                  </a:lnTo>
                  <a:lnTo>
                    <a:pt x="25" y="162"/>
                  </a:lnTo>
                  <a:lnTo>
                    <a:pt x="0" y="166"/>
                  </a:lnTo>
                  <a:lnTo>
                    <a:pt x="0" y="166"/>
                  </a:lnTo>
                  <a:lnTo>
                    <a:pt x="0" y="178"/>
                  </a:lnTo>
                  <a:lnTo>
                    <a:pt x="5" y="209"/>
                  </a:lnTo>
                  <a:lnTo>
                    <a:pt x="25" y="253"/>
                  </a:lnTo>
                  <a:lnTo>
                    <a:pt x="40" y="277"/>
                  </a:lnTo>
                  <a:lnTo>
                    <a:pt x="55" y="300"/>
                  </a:lnTo>
                  <a:lnTo>
                    <a:pt x="55" y="300"/>
                  </a:lnTo>
                  <a:lnTo>
                    <a:pt x="80" y="324"/>
                  </a:lnTo>
                  <a:lnTo>
                    <a:pt x="110" y="340"/>
                  </a:lnTo>
                  <a:lnTo>
                    <a:pt x="145" y="348"/>
                  </a:lnTo>
                  <a:lnTo>
                    <a:pt x="185" y="348"/>
                  </a:lnTo>
                  <a:lnTo>
                    <a:pt x="225" y="340"/>
                  </a:lnTo>
                  <a:lnTo>
                    <a:pt x="270" y="324"/>
                  </a:lnTo>
                  <a:lnTo>
                    <a:pt x="315" y="300"/>
                  </a:lnTo>
                  <a:lnTo>
                    <a:pt x="355" y="265"/>
                  </a:lnTo>
                  <a:lnTo>
                    <a:pt x="355" y="265"/>
                  </a:lnTo>
                  <a:lnTo>
                    <a:pt x="375" y="245"/>
                  </a:lnTo>
                  <a:lnTo>
                    <a:pt x="380" y="221"/>
                  </a:lnTo>
                  <a:lnTo>
                    <a:pt x="380" y="201"/>
                  </a:lnTo>
                  <a:lnTo>
                    <a:pt x="375" y="178"/>
                  </a:lnTo>
                  <a:lnTo>
                    <a:pt x="360" y="154"/>
                  </a:lnTo>
                  <a:lnTo>
                    <a:pt x="345" y="134"/>
                  </a:lnTo>
                  <a:lnTo>
                    <a:pt x="300" y="91"/>
                  </a:lnTo>
                  <a:lnTo>
                    <a:pt x="250" y="55"/>
                  </a:lnTo>
                  <a:lnTo>
                    <a:pt x="205" y="24"/>
                  </a:lnTo>
                  <a:lnTo>
                    <a:pt x="155" y="0"/>
                  </a:lnTo>
                  <a:lnTo>
                    <a:pt x="155" y="0"/>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8" name="Freeform 82"/>
            <p:cNvSpPr>
              <a:spLocks/>
            </p:cNvSpPr>
            <p:nvPr/>
          </p:nvSpPr>
          <p:spPr bwMode="auto">
            <a:xfrm>
              <a:off x="-535413" y="3511550"/>
              <a:ext cx="314145" cy="395288"/>
            </a:xfrm>
            <a:custGeom>
              <a:avLst/>
              <a:gdLst/>
              <a:ahLst/>
              <a:cxnLst>
                <a:cxn ang="0">
                  <a:pos x="15" y="0"/>
                </a:cxn>
                <a:cxn ang="0">
                  <a:pos x="15" y="0"/>
                </a:cxn>
                <a:cxn ang="0">
                  <a:pos x="10" y="32"/>
                </a:cxn>
                <a:cxn ang="0">
                  <a:pos x="5" y="67"/>
                </a:cxn>
                <a:cxn ang="0">
                  <a:pos x="0" y="107"/>
                </a:cxn>
                <a:cxn ang="0">
                  <a:pos x="0" y="150"/>
                </a:cxn>
                <a:cxn ang="0">
                  <a:pos x="5" y="190"/>
                </a:cxn>
                <a:cxn ang="0">
                  <a:pos x="10" y="206"/>
                </a:cxn>
                <a:cxn ang="0">
                  <a:pos x="20" y="221"/>
                </a:cxn>
                <a:cxn ang="0">
                  <a:pos x="35" y="233"/>
                </a:cxn>
                <a:cxn ang="0">
                  <a:pos x="50" y="241"/>
                </a:cxn>
                <a:cxn ang="0">
                  <a:pos x="50" y="241"/>
                </a:cxn>
                <a:cxn ang="0">
                  <a:pos x="65" y="249"/>
                </a:cxn>
                <a:cxn ang="0">
                  <a:pos x="80" y="249"/>
                </a:cxn>
                <a:cxn ang="0">
                  <a:pos x="95" y="249"/>
                </a:cxn>
                <a:cxn ang="0">
                  <a:pos x="115" y="245"/>
                </a:cxn>
                <a:cxn ang="0">
                  <a:pos x="145" y="233"/>
                </a:cxn>
                <a:cxn ang="0">
                  <a:pos x="170" y="217"/>
                </a:cxn>
                <a:cxn ang="0">
                  <a:pos x="195" y="198"/>
                </a:cxn>
                <a:cxn ang="0">
                  <a:pos x="215" y="182"/>
                </a:cxn>
                <a:cxn ang="0">
                  <a:pos x="230" y="166"/>
                </a:cxn>
                <a:cxn ang="0">
                  <a:pos x="15" y="0"/>
                </a:cxn>
              </a:cxnLst>
              <a:rect l="0" t="0" r="r" b="b"/>
              <a:pathLst>
                <a:path w="230" h="249">
                  <a:moveTo>
                    <a:pt x="15" y="0"/>
                  </a:moveTo>
                  <a:lnTo>
                    <a:pt x="15" y="0"/>
                  </a:lnTo>
                  <a:lnTo>
                    <a:pt x="10" y="32"/>
                  </a:lnTo>
                  <a:lnTo>
                    <a:pt x="5" y="67"/>
                  </a:lnTo>
                  <a:lnTo>
                    <a:pt x="0" y="107"/>
                  </a:lnTo>
                  <a:lnTo>
                    <a:pt x="0" y="150"/>
                  </a:lnTo>
                  <a:lnTo>
                    <a:pt x="5" y="190"/>
                  </a:lnTo>
                  <a:lnTo>
                    <a:pt x="10" y="206"/>
                  </a:lnTo>
                  <a:lnTo>
                    <a:pt x="20" y="221"/>
                  </a:lnTo>
                  <a:lnTo>
                    <a:pt x="35" y="233"/>
                  </a:lnTo>
                  <a:lnTo>
                    <a:pt x="50" y="241"/>
                  </a:lnTo>
                  <a:lnTo>
                    <a:pt x="50" y="241"/>
                  </a:lnTo>
                  <a:lnTo>
                    <a:pt x="65" y="249"/>
                  </a:lnTo>
                  <a:lnTo>
                    <a:pt x="80" y="249"/>
                  </a:lnTo>
                  <a:lnTo>
                    <a:pt x="95" y="249"/>
                  </a:lnTo>
                  <a:lnTo>
                    <a:pt x="115" y="245"/>
                  </a:lnTo>
                  <a:lnTo>
                    <a:pt x="145" y="233"/>
                  </a:lnTo>
                  <a:lnTo>
                    <a:pt x="170" y="217"/>
                  </a:lnTo>
                  <a:lnTo>
                    <a:pt x="195" y="198"/>
                  </a:lnTo>
                  <a:lnTo>
                    <a:pt x="215" y="182"/>
                  </a:lnTo>
                  <a:lnTo>
                    <a:pt x="230" y="166"/>
                  </a:lnTo>
                  <a:lnTo>
                    <a:pt x="15" y="0"/>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9" name="Freeform 83"/>
            <p:cNvSpPr>
              <a:spLocks/>
            </p:cNvSpPr>
            <p:nvPr/>
          </p:nvSpPr>
          <p:spPr bwMode="auto">
            <a:xfrm>
              <a:off x="-1285264" y="3944937"/>
              <a:ext cx="865948" cy="1624013"/>
            </a:xfrm>
            <a:custGeom>
              <a:avLst/>
              <a:gdLst/>
              <a:ahLst/>
              <a:cxnLst>
                <a:cxn ang="0">
                  <a:pos x="379" y="691"/>
                </a:cxn>
                <a:cxn ang="0">
                  <a:pos x="379" y="691"/>
                </a:cxn>
                <a:cxn ang="0">
                  <a:pos x="334" y="608"/>
                </a:cxn>
                <a:cxn ang="0">
                  <a:pos x="300" y="537"/>
                </a:cxn>
                <a:cxn ang="0">
                  <a:pos x="270" y="474"/>
                </a:cxn>
                <a:cxn ang="0">
                  <a:pos x="270" y="474"/>
                </a:cxn>
                <a:cxn ang="0">
                  <a:pos x="265" y="462"/>
                </a:cxn>
                <a:cxn ang="0">
                  <a:pos x="255" y="422"/>
                </a:cxn>
                <a:cxn ang="0">
                  <a:pos x="250" y="395"/>
                </a:cxn>
                <a:cxn ang="0">
                  <a:pos x="245" y="363"/>
                </a:cxn>
                <a:cxn ang="0">
                  <a:pos x="250" y="320"/>
                </a:cxn>
                <a:cxn ang="0">
                  <a:pos x="260" y="272"/>
                </a:cxn>
                <a:cxn ang="0">
                  <a:pos x="260" y="272"/>
                </a:cxn>
                <a:cxn ang="0">
                  <a:pos x="270" y="221"/>
                </a:cxn>
                <a:cxn ang="0">
                  <a:pos x="275" y="170"/>
                </a:cxn>
                <a:cxn ang="0">
                  <a:pos x="290" y="71"/>
                </a:cxn>
                <a:cxn ang="0">
                  <a:pos x="290" y="71"/>
                </a:cxn>
                <a:cxn ang="0">
                  <a:pos x="260" y="79"/>
                </a:cxn>
                <a:cxn ang="0">
                  <a:pos x="225" y="79"/>
                </a:cxn>
                <a:cxn ang="0">
                  <a:pos x="225" y="79"/>
                </a:cxn>
                <a:cxn ang="0">
                  <a:pos x="200" y="79"/>
                </a:cxn>
                <a:cxn ang="0">
                  <a:pos x="175" y="75"/>
                </a:cxn>
                <a:cxn ang="0">
                  <a:pos x="155" y="67"/>
                </a:cxn>
                <a:cxn ang="0">
                  <a:pos x="135" y="59"/>
                </a:cxn>
                <a:cxn ang="0">
                  <a:pos x="120" y="47"/>
                </a:cxn>
                <a:cxn ang="0">
                  <a:pos x="105" y="31"/>
                </a:cxn>
                <a:cxn ang="0">
                  <a:pos x="80" y="0"/>
                </a:cxn>
                <a:cxn ang="0">
                  <a:pos x="80" y="0"/>
                </a:cxn>
                <a:cxn ang="0">
                  <a:pos x="70" y="0"/>
                </a:cxn>
                <a:cxn ang="0">
                  <a:pos x="70" y="0"/>
                </a:cxn>
                <a:cxn ang="0">
                  <a:pos x="25" y="8"/>
                </a:cxn>
                <a:cxn ang="0">
                  <a:pos x="25" y="8"/>
                </a:cxn>
                <a:cxn ang="0">
                  <a:pos x="20" y="12"/>
                </a:cxn>
                <a:cxn ang="0">
                  <a:pos x="20" y="12"/>
                </a:cxn>
                <a:cxn ang="0">
                  <a:pos x="15" y="16"/>
                </a:cxn>
                <a:cxn ang="0">
                  <a:pos x="15" y="16"/>
                </a:cxn>
                <a:cxn ang="0">
                  <a:pos x="10" y="16"/>
                </a:cxn>
                <a:cxn ang="0">
                  <a:pos x="10" y="16"/>
                </a:cxn>
                <a:cxn ang="0">
                  <a:pos x="0" y="130"/>
                </a:cxn>
                <a:cxn ang="0">
                  <a:pos x="0" y="268"/>
                </a:cxn>
                <a:cxn ang="0">
                  <a:pos x="5" y="339"/>
                </a:cxn>
                <a:cxn ang="0">
                  <a:pos x="10" y="414"/>
                </a:cxn>
                <a:cxn ang="0">
                  <a:pos x="25" y="486"/>
                </a:cxn>
                <a:cxn ang="0">
                  <a:pos x="40" y="553"/>
                </a:cxn>
                <a:cxn ang="0">
                  <a:pos x="40" y="553"/>
                </a:cxn>
                <a:cxn ang="0">
                  <a:pos x="80" y="604"/>
                </a:cxn>
                <a:cxn ang="0">
                  <a:pos x="125" y="663"/>
                </a:cxn>
                <a:cxn ang="0">
                  <a:pos x="185" y="734"/>
                </a:cxn>
                <a:cxn ang="0">
                  <a:pos x="255" y="810"/>
                </a:cxn>
                <a:cxn ang="0">
                  <a:pos x="339" y="889"/>
                </a:cxn>
                <a:cxn ang="0">
                  <a:pos x="379" y="924"/>
                </a:cxn>
                <a:cxn ang="0">
                  <a:pos x="424" y="960"/>
                </a:cxn>
                <a:cxn ang="0">
                  <a:pos x="474" y="991"/>
                </a:cxn>
                <a:cxn ang="0">
                  <a:pos x="519" y="1023"/>
                </a:cxn>
                <a:cxn ang="0">
                  <a:pos x="634" y="979"/>
                </a:cxn>
                <a:cxn ang="0">
                  <a:pos x="634" y="979"/>
                </a:cxn>
                <a:cxn ang="0">
                  <a:pos x="609" y="956"/>
                </a:cxn>
                <a:cxn ang="0">
                  <a:pos x="544" y="896"/>
                </a:cxn>
                <a:cxn ang="0">
                  <a:pos x="504" y="853"/>
                </a:cxn>
                <a:cxn ang="0">
                  <a:pos x="464" y="806"/>
                </a:cxn>
                <a:cxn ang="0">
                  <a:pos x="419" y="750"/>
                </a:cxn>
                <a:cxn ang="0">
                  <a:pos x="379" y="691"/>
                </a:cxn>
                <a:cxn ang="0">
                  <a:pos x="379" y="691"/>
                </a:cxn>
              </a:cxnLst>
              <a:rect l="0" t="0" r="r" b="b"/>
              <a:pathLst>
                <a:path w="634" h="1023">
                  <a:moveTo>
                    <a:pt x="379" y="691"/>
                  </a:moveTo>
                  <a:lnTo>
                    <a:pt x="379" y="691"/>
                  </a:lnTo>
                  <a:lnTo>
                    <a:pt x="334" y="608"/>
                  </a:lnTo>
                  <a:lnTo>
                    <a:pt x="300" y="537"/>
                  </a:lnTo>
                  <a:lnTo>
                    <a:pt x="270" y="474"/>
                  </a:lnTo>
                  <a:lnTo>
                    <a:pt x="270" y="474"/>
                  </a:lnTo>
                  <a:lnTo>
                    <a:pt x="265" y="462"/>
                  </a:lnTo>
                  <a:lnTo>
                    <a:pt x="255" y="422"/>
                  </a:lnTo>
                  <a:lnTo>
                    <a:pt x="250" y="395"/>
                  </a:lnTo>
                  <a:lnTo>
                    <a:pt x="245" y="363"/>
                  </a:lnTo>
                  <a:lnTo>
                    <a:pt x="250" y="320"/>
                  </a:lnTo>
                  <a:lnTo>
                    <a:pt x="260" y="272"/>
                  </a:lnTo>
                  <a:lnTo>
                    <a:pt x="260" y="272"/>
                  </a:lnTo>
                  <a:lnTo>
                    <a:pt x="270" y="221"/>
                  </a:lnTo>
                  <a:lnTo>
                    <a:pt x="275" y="170"/>
                  </a:lnTo>
                  <a:lnTo>
                    <a:pt x="290" y="71"/>
                  </a:lnTo>
                  <a:lnTo>
                    <a:pt x="290" y="71"/>
                  </a:lnTo>
                  <a:lnTo>
                    <a:pt x="260" y="79"/>
                  </a:lnTo>
                  <a:lnTo>
                    <a:pt x="225" y="79"/>
                  </a:lnTo>
                  <a:lnTo>
                    <a:pt x="225" y="79"/>
                  </a:lnTo>
                  <a:lnTo>
                    <a:pt x="200" y="79"/>
                  </a:lnTo>
                  <a:lnTo>
                    <a:pt x="175" y="75"/>
                  </a:lnTo>
                  <a:lnTo>
                    <a:pt x="155" y="67"/>
                  </a:lnTo>
                  <a:lnTo>
                    <a:pt x="135" y="59"/>
                  </a:lnTo>
                  <a:lnTo>
                    <a:pt x="120" y="47"/>
                  </a:lnTo>
                  <a:lnTo>
                    <a:pt x="105" y="31"/>
                  </a:lnTo>
                  <a:lnTo>
                    <a:pt x="80" y="0"/>
                  </a:lnTo>
                  <a:lnTo>
                    <a:pt x="80" y="0"/>
                  </a:lnTo>
                  <a:lnTo>
                    <a:pt x="70" y="0"/>
                  </a:lnTo>
                  <a:lnTo>
                    <a:pt x="70" y="0"/>
                  </a:lnTo>
                  <a:lnTo>
                    <a:pt x="25" y="8"/>
                  </a:lnTo>
                  <a:lnTo>
                    <a:pt x="25" y="8"/>
                  </a:lnTo>
                  <a:lnTo>
                    <a:pt x="20" y="12"/>
                  </a:lnTo>
                  <a:lnTo>
                    <a:pt x="20" y="12"/>
                  </a:lnTo>
                  <a:lnTo>
                    <a:pt x="15" y="16"/>
                  </a:lnTo>
                  <a:lnTo>
                    <a:pt x="15" y="16"/>
                  </a:lnTo>
                  <a:lnTo>
                    <a:pt x="10" y="16"/>
                  </a:lnTo>
                  <a:lnTo>
                    <a:pt x="10" y="16"/>
                  </a:lnTo>
                  <a:lnTo>
                    <a:pt x="0" y="130"/>
                  </a:lnTo>
                  <a:lnTo>
                    <a:pt x="0" y="268"/>
                  </a:lnTo>
                  <a:lnTo>
                    <a:pt x="5" y="339"/>
                  </a:lnTo>
                  <a:lnTo>
                    <a:pt x="10" y="414"/>
                  </a:lnTo>
                  <a:lnTo>
                    <a:pt x="25" y="486"/>
                  </a:lnTo>
                  <a:lnTo>
                    <a:pt x="40" y="553"/>
                  </a:lnTo>
                  <a:lnTo>
                    <a:pt x="40" y="553"/>
                  </a:lnTo>
                  <a:lnTo>
                    <a:pt x="80" y="604"/>
                  </a:lnTo>
                  <a:lnTo>
                    <a:pt x="125" y="663"/>
                  </a:lnTo>
                  <a:lnTo>
                    <a:pt x="185" y="734"/>
                  </a:lnTo>
                  <a:lnTo>
                    <a:pt x="255" y="810"/>
                  </a:lnTo>
                  <a:lnTo>
                    <a:pt x="339" y="889"/>
                  </a:lnTo>
                  <a:lnTo>
                    <a:pt x="379" y="924"/>
                  </a:lnTo>
                  <a:lnTo>
                    <a:pt x="424" y="960"/>
                  </a:lnTo>
                  <a:lnTo>
                    <a:pt x="474" y="991"/>
                  </a:lnTo>
                  <a:lnTo>
                    <a:pt x="519" y="1023"/>
                  </a:lnTo>
                  <a:lnTo>
                    <a:pt x="634" y="979"/>
                  </a:lnTo>
                  <a:lnTo>
                    <a:pt x="634" y="979"/>
                  </a:lnTo>
                  <a:lnTo>
                    <a:pt x="609" y="956"/>
                  </a:lnTo>
                  <a:lnTo>
                    <a:pt x="544" y="896"/>
                  </a:lnTo>
                  <a:lnTo>
                    <a:pt x="504" y="853"/>
                  </a:lnTo>
                  <a:lnTo>
                    <a:pt x="464" y="806"/>
                  </a:lnTo>
                  <a:lnTo>
                    <a:pt x="419" y="750"/>
                  </a:lnTo>
                  <a:lnTo>
                    <a:pt x="379" y="691"/>
                  </a:lnTo>
                  <a:lnTo>
                    <a:pt x="379" y="691"/>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0" name="Freeform 84"/>
            <p:cNvSpPr>
              <a:spLocks/>
            </p:cNvSpPr>
            <p:nvPr/>
          </p:nvSpPr>
          <p:spPr bwMode="auto">
            <a:xfrm>
              <a:off x="-1421849" y="3781425"/>
              <a:ext cx="585950" cy="720725"/>
            </a:xfrm>
            <a:custGeom>
              <a:avLst/>
              <a:gdLst/>
              <a:ahLst/>
              <a:cxnLst>
                <a:cxn ang="0">
                  <a:pos x="429" y="427"/>
                </a:cxn>
                <a:cxn ang="0">
                  <a:pos x="429" y="427"/>
                </a:cxn>
                <a:cxn ang="0">
                  <a:pos x="424" y="367"/>
                </a:cxn>
                <a:cxn ang="0">
                  <a:pos x="424" y="304"/>
                </a:cxn>
                <a:cxn ang="0">
                  <a:pos x="424" y="233"/>
                </a:cxn>
                <a:cxn ang="0">
                  <a:pos x="424" y="233"/>
                </a:cxn>
                <a:cxn ang="0">
                  <a:pos x="429" y="154"/>
                </a:cxn>
                <a:cxn ang="0">
                  <a:pos x="424" y="115"/>
                </a:cxn>
                <a:cxn ang="0">
                  <a:pos x="419" y="79"/>
                </a:cxn>
                <a:cxn ang="0">
                  <a:pos x="405" y="47"/>
                </a:cxn>
                <a:cxn ang="0">
                  <a:pos x="395" y="36"/>
                </a:cxn>
                <a:cxn ang="0">
                  <a:pos x="385" y="24"/>
                </a:cxn>
                <a:cxn ang="0">
                  <a:pos x="370" y="16"/>
                </a:cxn>
                <a:cxn ang="0">
                  <a:pos x="350" y="8"/>
                </a:cxn>
                <a:cxn ang="0">
                  <a:pos x="330" y="0"/>
                </a:cxn>
                <a:cxn ang="0">
                  <a:pos x="305" y="0"/>
                </a:cxn>
                <a:cxn ang="0">
                  <a:pos x="305" y="0"/>
                </a:cxn>
                <a:cxn ang="0">
                  <a:pos x="265" y="0"/>
                </a:cxn>
                <a:cxn ang="0">
                  <a:pos x="225" y="8"/>
                </a:cxn>
                <a:cxn ang="0">
                  <a:pos x="195" y="20"/>
                </a:cxn>
                <a:cxn ang="0">
                  <a:pos x="160" y="36"/>
                </a:cxn>
                <a:cxn ang="0">
                  <a:pos x="135" y="55"/>
                </a:cxn>
                <a:cxn ang="0">
                  <a:pos x="110" y="83"/>
                </a:cxn>
                <a:cxn ang="0">
                  <a:pos x="90" y="111"/>
                </a:cxn>
                <a:cxn ang="0">
                  <a:pos x="70" y="142"/>
                </a:cxn>
                <a:cxn ang="0">
                  <a:pos x="55" y="174"/>
                </a:cxn>
                <a:cxn ang="0">
                  <a:pos x="40" y="213"/>
                </a:cxn>
                <a:cxn ang="0">
                  <a:pos x="20" y="288"/>
                </a:cxn>
                <a:cxn ang="0">
                  <a:pos x="10" y="371"/>
                </a:cxn>
                <a:cxn ang="0">
                  <a:pos x="0" y="454"/>
                </a:cxn>
                <a:cxn ang="0">
                  <a:pos x="0" y="454"/>
                </a:cxn>
                <a:cxn ang="0">
                  <a:pos x="40" y="446"/>
                </a:cxn>
                <a:cxn ang="0">
                  <a:pos x="135" y="427"/>
                </a:cxn>
                <a:cxn ang="0">
                  <a:pos x="200" y="419"/>
                </a:cxn>
                <a:cxn ang="0">
                  <a:pos x="275" y="419"/>
                </a:cxn>
                <a:cxn ang="0">
                  <a:pos x="350" y="419"/>
                </a:cxn>
                <a:cxn ang="0">
                  <a:pos x="429" y="427"/>
                </a:cxn>
                <a:cxn ang="0">
                  <a:pos x="429" y="427"/>
                </a:cxn>
              </a:cxnLst>
              <a:rect l="0" t="0" r="r" b="b"/>
              <a:pathLst>
                <a:path w="429" h="454">
                  <a:moveTo>
                    <a:pt x="429" y="427"/>
                  </a:moveTo>
                  <a:lnTo>
                    <a:pt x="429" y="427"/>
                  </a:lnTo>
                  <a:lnTo>
                    <a:pt x="424" y="367"/>
                  </a:lnTo>
                  <a:lnTo>
                    <a:pt x="424" y="304"/>
                  </a:lnTo>
                  <a:lnTo>
                    <a:pt x="424" y="233"/>
                  </a:lnTo>
                  <a:lnTo>
                    <a:pt x="424" y="233"/>
                  </a:lnTo>
                  <a:lnTo>
                    <a:pt x="429" y="154"/>
                  </a:lnTo>
                  <a:lnTo>
                    <a:pt x="424" y="115"/>
                  </a:lnTo>
                  <a:lnTo>
                    <a:pt x="419" y="79"/>
                  </a:lnTo>
                  <a:lnTo>
                    <a:pt x="405" y="47"/>
                  </a:lnTo>
                  <a:lnTo>
                    <a:pt x="395" y="36"/>
                  </a:lnTo>
                  <a:lnTo>
                    <a:pt x="385" y="24"/>
                  </a:lnTo>
                  <a:lnTo>
                    <a:pt x="370" y="16"/>
                  </a:lnTo>
                  <a:lnTo>
                    <a:pt x="350" y="8"/>
                  </a:lnTo>
                  <a:lnTo>
                    <a:pt x="330" y="0"/>
                  </a:lnTo>
                  <a:lnTo>
                    <a:pt x="305" y="0"/>
                  </a:lnTo>
                  <a:lnTo>
                    <a:pt x="305" y="0"/>
                  </a:lnTo>
                  <a:lnTo>
                    <a:pt x="265" y="0"/>
                  </a:lnTo>
                  <a:lnTo>
                    <a:pt x="225" y="8"/>
                  </a:lnTo>
                  <a:lnTo>
                    <a:pt x="195" y="20"/>
                  </a:lnTo>
                  <a:lnTo>
                    <a:pt x="160" y="36"/>
                  </a:lnTo>
                  <a:lnTo>
                    <a:pt x="135" y="55"/>
                  </a:lnTo>
                  <a:lnTo>
                    <a:pt x="110" y="83"/>
                  </a:lnTo>
                  <a:lnTo>
                    <a:pt x="90" y="111"/>
                  </a:lnTo>
                  <a:lnTo>
                    <a:pt x="70" y="142"/>
                  </a:lnTo>
                  <a:lnTo>
                    <a:pt x="55" y="174"/>
                  </a:lnTo>
                  <a:lnTo>
                    <a:pt x="40" y="213"/>
                  </a:lnTo>
                  <a:lnTo>
                    <a:pt x="20" y="288"/>
                  </a:lnTo>
                  <a:lnTo>
                    <a:pt x="10" y="371"/>
                  </a:lnTo>
                  <a:lnTo>
                    <a:pt x="0" y="454"/>
                  </a:lnTo>
                  <a:lnTo>
                    <a:pt x="0" y="454"/>
                  </a:lnTo>
                  <a:lnTo>
                    <a:pt x="40" y="446"/>
                  </a:lnTo>
                  <a:lnTo>
                    <a:pt x="135" y="427"/>
                  </a:lnTo>
                  <a:lnTo>
                    <a:pt x="200" y="419"/>
                  </a:lnTo>
                  <a:lnTo>
                    <a:pt x="275" y="419"/>
                  </a:lnTo>
                  <a:lnTo>
                    <a:pt x="350" y="419"/>
                  </a:lnTo>
                  <a:lnTo>
                    <a:pt x="429" y="427"/>
                  </a:lnTo>
                  <a:lnTo>
                    <a:pt x="429" y="427"/>
                  </a:lnTo>
                  <a:close/>
                </a:path>
              </a:pathLst>
            </a:custGeom>
            <a:solidFill>
              <a:srgbClr val="F6FB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1" name="Freeform 85"/>
            <p:cNvSpPr>
              <a:spLocks/>
            </p:cNvSpPr>
            <p:nvPr/>
          </p:nvSpPr>
          <p:spPr bwMode="auto">
            <a:xfrm>
              <a:off x="-788095" y="3643312"/>
              <a:ext cx="484877" cy="376238"/>
            </a:xfrm>
            <a:custGeom>
              <a:avLst/>
              <a:gdLst/>
              <a:ahLst/>
              <a:cxnLst>
                <a:cxn ang="0">
                  <a:pos x="65" y="0"/>
                </a:cxn>
                <a:cxn ang="0">
                  <a:pos x="65" y="0"/>
                </a:cxn>
                <a:cxn ang="0">
                  <a:pos x="65" y="20"/>
                </a:cxn>
                <a:cxn ang="0">
                  <a:pos x="70" y="44"/>
                </a:cxn>
                <a:cxn ang="0">
                  <a:pos x="75" y="71"/>
                </a:cxn>
                <a:cxn ang="0">
                  <a:pos x="90" y="103"/>
                </a:cxn>
                <a:cxn ang="0">
                  <a:pos x="105" y="130"/>
                </a:cxn>
                <a:cxn ang="0">
                  <a:pos x="130" y="158"/>
                </a:cxn>
                <a:cxn ang="0">
                  <a:pos x="145" y="170"/>
                </a:cxn>
                <a:cxn ang="0">
                  <a:pos x="165" y="178"/>
                </a:cxn>
                <a:cxn ang="0">
                  <a:pos x="165" y="178"/>
                </a:cxn>
                <a:cxn ang="0">
                  <a:pos x="185" y="182"/>
                </a:cxn>
                <a:cxn ang="0">
                  <a:pos x="205" y="186"/>
                </a:cxn>
                <a:cxn ang="0">
                  <a:pos x="240" y="190"/>
                </a:cxn>
                <a:cxn ang="0">
                  <a:pos x="275" y="182"/>
                </a:cxn>
                <a:cxn ang="0">
                  <a:pos x="300" y="170"/>
                </a:cxn>
                <a:cxn ang="0">
                  <a:pos x="325" y="158"/>
                </a:cxn>
                <a:cxn ang="0">
                  <a:pos x="340" y="146"/>
                </a:cxn>
                <a:cxn ang="0">
                  <a:pos x="355" y="134"/>
                </a:cxn>
                <a:cxn ang="0">
                  <a:pos x="355" y="134"/>
                </a:cxn>
                <a:cxn ang="0">
                  <a:pos x="350" y="146"/>
                </a:cxn>
                <a:cxn ang="0">
                  <a:pos x="335" y="174"/>
                </a:cxn>
                <a:cxn ang="0">
                  <a:pos x="320" y="190"/>
                </a:cxn>
                <a:cxn ang="0">
                  <a:pos x="300" y="206"/>
                </a:cxn>
                <a:cxn ang="0">
                  <a:pos x="275" y="221"/>
                </a:cxn>
                <a:cxn ang="0">
                  <a:pos x="240" y="229"/>
                </a:cxn>
                <a:cxn ang="0">
                  <a:pos x="240" y="229"/>
                </a:cxn>
                <a:cxn ang="0">
                  <a:pos x="200" y="237"/>
                </a:cxn>
                <a:cxn ang="0">
                  <a:pos x="160" y="233"/>
                </a:cxn>
                <a:cxn ang="0">
                  <a:pos x="125" y="221"/>
                </a:cxn>
                <a:cxn ang="0">
                  <a:pos x="90" y="202"/>
                </a:cxn>
                <a:cxn ang="0">
                  <a:pos x="60" y="170"/>
                </a:cxn>
                <a:cxn ang="0">
                  <a:pos x="35" y="127"/>
                </a:cxn>
                <a:cxn ang="0">
                  <a:pos x="15" y="75"/>
                </a:cxn>
                <a:cxn ang="0">
                  <a:pos x="0" y="12"/>
                </a:cxn>
                <a:cxn ang="0">
                  <a:pos x="65" y="0"/>
                </a:cxn>
              </a:cxnLst>
              <a:rect l="0" t="0" r="r" b="b"/>
              <a:pathLst>
                <a:path w="355" h="237">
                  <a:moveTo>
                    <a:pt x="65" y="0"/>
                  </a:moveTo>
                  <a:lnTo>
                    <a:pt x="65" y="0"/>
                  </a:lnTo>
                  <a:lnTo>
                    <a:pt x="65" y="20"/>
                  </a:lnTo>
                  <a:lnTo>
                    <a:pt x="70" y="44"/>
                  </a:lnTo>
                  <a:lnTo>
                    <a:pt x="75" y="71"/>
                  </a:lnTo>
                  <a:lnTo>
                    <a:pt x="90" y="103"/>
                  </a:lnTo>
                  <a:lnTo>
                    <a:pt x="105" y="130"/>
                  </a:lnTo>
                  <a:lnTo>
                    <a:pt x="130" y="158"/>
                  </a:lnTo>
                  <a:lnTo>
                    <a:pt x="145" y="170"/>
                  </a:lnTo>
                  <a:lnTo>
                    <a:pt x="165" y="178"/>
                  </a:lnTo>
                  <a:lnTo>
                    <a:pt x="165" y="178"/>
                  </a:lnTo>
                  <a:lnTo>
                    <a:pt x="185" y="182"/>
                  </a:lnTo>
                  <a:lnTo>
                    <a:pt x="205" y="186"/>
                  </a:lnTo>
                  <a:lnTo>
                    <a:pt x="240" y="190"/>
                  </a:lnTo>
                  <a:lnTo>
                    <a:pt x="275" y="182"/>
                  </a:lnTo>
                  <a:lnTo>
                    <a:pt x="300" y="170"/>
                  </a:lnTo>
                  <a:lnTo>
                    <a:pt x="325" y="158"/>
                  </a:lnTo>
                  <a:lnTo>
                    <a:pt x="340" y="146"/>
                  </a:lnTo>
                  <a:lnTo>
                    <a:pt x="355" y="134"/>
                  </a:lnTo>
                  <a:lnTo>
                    <a:pt x="355" y="134"/>
                  </a:lnTo>
                  <a:lnTo>
                    <a:pt x="350" y="146"/>
                  </a:lnTo>
                  <a:lnTo>
                    <a:pt x="335" y="174"/>
                  </a:lnTo>
                  <a:lnTo>
                    <a:pt x="320" y="190"/>
                  </a:lnTo>
                  <a:lnTo>
                    <a:pt x="300" y="206"/>
                  </a:lnTo>
                  <a:lnTo>
                    <a:pt x="275" y="221"/>
                  </a:lnTo>
                  <a:lnTo>
                    <a:pt x="240" y="229"/>
                  </a:lnTo>
                  <a:lnTo>
                    <a:pt x="240" y="229"/>
                  </a:lnTo>
                  <a:lnTo>
                    <a:pt x="200" y="237"/>
                  </a:lnTo>
                  <a:lnTo>
                    <a:pt x="160" y="233"/>
                  </a:lnTo>
                  <a:lnTo>
                    <a:pt x="125" y="221"/>
                  </a:lnTo>
                  <a:lnTo>
                    <a:pt x="90" y="202"/>
                  </a:lnTo>
                  <a:lnTo>
                    <a:pt x="60" y="170"/>
                  </a:lnTo>
                  <a:lnTo>
                    <a:pt x="35" y="127"/>
                  </a:lnTo>
                  <a:lnTo>
                    <a:pt x="15" y="75"/>
                  </a:lnTo>
                  <a:lnTo>
                    <a:pt x="0" y="12"/>
                  </a:lnTo>
                  <a:lnTo>
                    <a:pt x="65" y="0"/>
                  </a:lnTo>
                  <a:close/>
                </a:path>
              </a:pathLst>
            </a:custGeom>
            <a:solidFill>
              <a:srgbClr val="E1F3F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2" name="Freeform 86"/>
            <p:cNvSpPr>
              <a:spLocks/>
            </p:cNvSpPr>
            <p:nvPr/>
          </p:nvSpPr>
          <p:spPr bwMode="auto">
            <a:xfrm>
              <a:off x="-576389" y="3054350"/>
              <a:ext cx="293658" cy="533400"/>
            </a:xfrm>
            <a:custGeom>
              <a:avLst/>
              <a:gdLst/>
              <a:ahLst/>
              <a:cxnLst>
                <a:cxn ang="0">
                  <a:pos x="205" y="0"/>
                </a:cxn>
                <a:cxn ang="0">
                  <a:pos x="205" y="0"/>
                </a:cxn>
                <a:cxn ang="0">
                  <a:pos x="185" y="0"/>
                </a:cxn>
                <a:cxn ang="0">
                  <a:pos x="165" y="0"/>
                </a:cxn>
                <a:cxn ang="0">
                  <a:pos x="140" y="0"/>
                </a:cxn>
                <a:cxn ang="0">
                  <a:pos x="110" y="12"/>
                </a:cxn>
                <a:cxn ang="0">
                  <a:pos x="80" y="27"/>
                </a:cxn>
                <a:cxn ang="0">
                  <a:pos x="50" y="51"/>
                </a:cxn>
                <a:cxn ang="0">
                  <a:pos x="25" y="87"/>
                </a:cxn>
                <a:cxn ang="0">
                  <a:pos x="25" y="87"/>
                </a:cxn>
                <a:cxn ang="0">
                  <a:pos x="10" y="122"/>
                </a:cxn>
                <a:cxn ang="0">
                  <a:pos x="0" y="150"/>
                </a:cxn>
                <a:cxn ang="0">
                  <a:pos x="0" y="185"/>
                </a:cxn>
                <a:cxn ang="0">
                  <a:pos x="0" y="185"/>
                </a:cxn>
                <a:cxn ang="0">
                  <a:pos x="5" y="209"/>
                </a:cxn>
                <a:cxn ang="0">
                  <a:pos x="15" y="237"/>
                </a:cxn>
                <a:cxn ang="0">
                  <a:pos x="15" y="237"/>
                </a:cxn>
                <a:cxn ang="0">
                  <a:pos x="25" y="264"/>
                </a:cxn>
                <a:cxn ang="0">
                  <a:pos x="35" y="288"/>
                </a:cxn>
                <a:cxn ang="0">
                  <a:pos x="35" y="288"/>
                </a:cxn>
                <a:cxn ang="0">
                  <a:pos x="35" y="308"/>
                </a:cxn>
                <a:cxn ang="0">
                  <a:pos x="35" y="332"/>
                </a:cxn>
                <a:cxn ang="0">
                  <a:pos x="35" y="332"/>
                </a:cxn>
                <a:cxn ang="0">
                  <a:pos x="65" y="336"/>
                </a:cxn>
                <a:cxn ang="0">
                  <a:pos x="75" y="336"/>
                </a:cxn>
                <a:cxn ang="0">
                  <a:pos x="75" y="336"/>
                </a:cxn>
                <a:cxn ang="0">
                  <a:pos x="115" y="253"/>
                </a:cxn>
                <a:cxn ang="0">
                  <a:pos x="155" y="185"/>
                </a:cxn>
                <a:cxn ang="0">
                  <a:pos x="175" y="162"/>
                </a:cxn>
                <a:cxn ang="0">
                  <a:pos x="190" y="142"/>
                </a:cxn>
                <a:cxn ang="0">
                  <a:pos x="190" y="142"/>
                </a:cxn>
                <a:cxn ang="0">
                  <a:pos x="205" y="126"/>
                </a:cxn>
                <a:cxn ang="0">
                  <a:pos x="210" y="106"/>
                </a:cxn>
                <a:cxn ang="0">
                  <a:pos x="215" y="83"/>
                </a:cxn>
                <a:cxn ang="0">
                  <a:pos x="215" y="59"/>
                </a:cxn>
                <a:cxn ang="0">
                  <a:pos x="210" y="20"/>
                </a:cxn>
                <a:cxn ang="0">
                  <a:pos x="205" y="0"/>
                </a:cxn>
                <a:cxn ang="0">
                  <a:pos x="205" y="0"/>
                </a:cxn>
              </a:cxnLst>
              <a:rect l="0" t="0" r="r" b="b"/>
              <a:pathLst>
                <a:path w="215" h="336">
                  <a:moveTo>
                    <a:pt x="205" y="0"/>
                  </a:moveTo>
                  <a:lnTo>
                    <a:pt x="205" y="0"/>
                  </a:lnTo>
                  <a:lnTo>
                    <a:pt x="185" y="0"/>
                  </a:lnTo>
                  <a:lnTo>
                    <a:pt x="165" y="0"/>
                  </a:lnTo>
                  <a:lnTo>
                    <a:pt x="140" y="0"/>
                  </a:lnTo>
                  <a:lnTo>
                    <a:pt x="110" y="12"/>
                  </a:lnTo>
                  <a:lnTo>
                    <a:pt x="80" y="27"/>
                  </a:lnTo>
                  <a:lnTo>
                    <a:pt x="50" y="51"/>
                  </a:lnTo>
                  <a:lnTo>
                    <a:pt x="25" y="87"/>
                  </a:lnTo>
                  <a:lnTo>
                    <a:pt x="25" y="87"/>
                  </a:lnTo>
                  <a:lnTo>
                    <a:pt x="10" y="122"/>
                  </a:lnTo>
                  <a:lnTo>
                    <a:pt x="0" y="150"/>
                  </a:lnTo>
                  <a:lnTo>
                    <a:pt x="0" y="185"/>
                  </a:lnTo>
                  <a:lnTo>
                    <a:pt x="0" y="185"/>
                  </a:lnTo>
                  <a:lnTo>
                    <a:pt x="5" y="209"/>
                  </a:lnTo>
                  <a:lnTo>
                    <a:pt x="15" y="237"/>
                  </a:lnTo>
                  <a:lnTo>
                    <a:pt x="15" y="237"/>
                  </a:lnTo>
                  <a:lnTo>
                    <a:pt x="25" y="264"/>
                  </a:lnTo>
                  <a:lnTo>
                    <a:pt x="35" y="288"/>
                  </a:lnTo>
                  <a:lnTo>
                    <a:pt x="35" y="288"/>
                  </a:lnTo>
                  <a:lnTo>
                    <a:pt x="35" y="308"/>
                  </a:lnTo>
                  <a:lnTo>
                    <a:pt x="35" y="332"/>
                  </a:lnTo>
                  <a:lnTo>
                    <a:pt x="35" y="332"/>
                  </a:lnTo>
                  <a:lnTo>
                    <a:pt x="65" y="336"/>
                  </a:lnTo>
                  <a:lnTo>
                    <a:pt x="75" y="336"/>
                  </a:lnTo>
                  <a:lnTo>
                    <a:pt x="75" y="336"/>
                  </a:lnTo>
                  <a:lnTo>
                    <a:pt x="115" y="253"/>
                  </a:lnTo>
                  <a:lnTo>
                    <a:pt x="155" y="185"/>
                  </a:lnTo>
                  <a:lnTo>
                    <a:pt x="175" y="162"/>
                  </a:lnTo>
                  <a:lnTo>
                    <a:pt x="190" y="142"/>
                  </a:lnTo>
                  <a:lnTo>
                    <a:pt x="190" y="142"/>
                  </a:lnTo>
                  <a:lnTo>
                    <a:pt x="205" y="126"/>
                  </a:lnTo>
                  <a:lnTo>
                    <a:pt x="210" y="106"/>
                  </a:lnTo>
                  <a:lnTo>
                    <a:pt x="215" y="83"/>
                  </a:lnTo>
                  <a:lnTo>
                    <a:pt x="215" y="59"/>
                  </a:lnTo>
                  <a:lnTo>
                    <a:pt x="210" y="20"/>
                  </a:lnTo>
                  <a:lnTo>
                    <a:pt x="205" y="0"/>
                  </a:lnTo>
                  <a:lnTo>
                    <a:pt x="20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3" name="Freeform 87"/>
            <p:cNvSpPr>
              <a:spLocks/>
            </p:cNvSpPr>
            <p:nvPr/>
          </p:nvSpPr>
          <p:spPr bwMode="auto">
            <a:xfrm>
              <a:off x="-535413" y="3141662"/>
              <a:ext cx="626925" cy="784225"/>
            </a:xfrm>
            <a:custGeom>
              <a:avLst/>
              <a:gdLst/>
              <a:ahLst/>
              <a:cxnLst>
                <a:cxn ang="0">
                  <a:pos x="25" y="162"/>
                </a:cxn>
                <a:cxn ang="0">
                  <a:pos x="25" y="162"/>
                </a:cxn>
                <a:cxn ang="0">
                  <a:pos x="10" y="225"/>
                </a:cxn>
                <a:cxn ang="0">
                  <a:pos x="0" y="281"/>
                </a:cxn>
                <a:cxn ang="0">
                  <a:pos x="0" y="308"/>
                </a:cxn>
                <a:cxn ang="0">
                  <a:pos x="0" y="336"/>
                </a:cxn>
                <a:cxn ang="0">
                  <a:pos x="0" y="336"/>
                </a:cxn>
                <a:cxn ang="0">
                  <a:pos x="10" y="360"/>
                </a:cxn>
                <a:cxn ang="0">
                  <a:pos x="25" y="387"/>
                </a:cxn>
                <a:cxn ang="0">
                  <a:pos x="40" y="411"/>
                </a:cxn>
                <a:cxn ang="0">
                  <a:pos x="60" y="431"/>
                </a:cxn>
                <a:cxn ang="0">
                  <a:pos x="95" y="462"/>
                </a:cxn>
                <a:cxn ang="0">
                  <a:pos x="120" y="482"/>
                </a:cxn>
                <a:cxn ang="0">
                  <a:pos x="120" y="482"/>
                </a:cxn>
                <a:cxn ang="0">
                  <a:pos x="140" y="486"/>
                </a:cxn>
                <a:cxn ang="0">
                  <a:pos x="175" y="494"/>
                </a:cxn>
                <a:cxn ang="0">
                  <a:pos x="205" y="494"/>
                </a:cxn>
                <a:cxn ang="0">
                  <a:pos x="215" y="494"/>
                </a:cxn>
                <a:cxn ang="0">
                  <a:pos x="225" y="486"/>
                </a:cxn>
                <a:cxn ang="0">
                  <a:pos x="225" y="486"/>
                </a:cxn>
                <a:cxn ang="0">
                  <a:pos x="260" y="458"/>
                </a:cxn>
                <a:cxn ang="0">
                  <a:pos x="295" y="427"/>
                </a:cxn>
                <a:cxn ang="0">
                  <a:pos x="325" y="391"/>
                </a:cxn>
                <a:cxn ang="0">
                  <a:pos x="325" y="391"/>
                </a:cxn>
                <a:cxn ang="0">
                  <a:pos x="355" y="356"/>
                </a:cxn>
                <a:cxn ang="0">
                  <a:pos x="375" y="328"/>
                </a:cxn>
                <a:cxn ang="0">
                  <a:pos x="385" y="304"/>
                </a:cxn>
                <a:cxn ang="0">
                  <a:pos x="390" y="277"/>
                </a:cxn>
                <a:cxn ang="0">
                  <a:pos x="390" y="277"/>
                </a:cxn>
                <a:cxn ang="0">
                  <a:pos x="399" y="273"/>
                </a:cxn>
                <a:cxn ang="0">
                  <a:pos x="414" y="253"/>
                </a:cxn>
                <a:cxn ang="0">
                  <a:pos x="434" y="225"/>
                </a:cxn>
                <a:cxn ang="0">
                  <a:pos x="454" y="190"/>
                </a:cxn>
                <a:cxn ang="0">
                  <a:pos x="454" y="190"/>
                </a:cxn>
                <a:cxn ang="0">
                  <a:pos x="459" y="166"/>
                </a:cxn>
                <a:cxn ang="0">
                  <a:pos x="459" y="146"/>
                </a:cxn>
                <a:cxn ang="0">
                  <a:pos x="454" y="103"/>
                </a:cxn>
                <a:cxn ang="0">
                  <a:pos x="444" y="59"/>
                </a:cxn>
                <a:cxn ang="0">
                  <a:pos x="444" y="59"/>
                </a:cxn>
                <a:cxn ang="0">
                  <a:pos x="414" y="51"/>
                </a:cxn>
                <a:cxn ang="0">
                  <a:pos x="355" y="32"/>
                </a:cxn>
                <a:cxn ang="0">
                  <a:pos x="275" y="8"/>
                </a:cxn>
                <a:cxn ang="0">
                  <a:pos x="235" y="0"/>
                </a:cxn>
                <a:cxn ang="0">
                  <a:pos x="200" y="0"/>
                </a:cxn>
                <a:cxn ang="0">
                  <a:pos x="200" y="0"/>
                </a:cxn>
                <a:cxn ang="0">
                  <a:pos x="165" y="4"/>
                </a:cxn>
                <a:cxn ang="0">
                  <a:pos x="135" y="16"/>
                </a:cxn>
                <a:cxn ang="0">
                  <a:pos x="110" y="32"/>
                </a:cxn>
                <a:cxn ang="0">
                  <a:pos x="90" y="55"/>
                </a:cxn>
                <a:cxn ang="0">
                  <a:pos x="70" y="83"/>
                </a:cxn>
                <a:cxn ang="0">
                  <a:pos x="50" y="111"/>
                </a:cxn>
                <a:cxn ang="0">
                  <a:pos x="25" y="162"/>
                </a:cxn>
                <a:cxn ang="0">
                  <a:pos x="25" y="162"/>
                </a:cxn>
              </a:cxnLst>
              <a:rect l="0" t="0" r="r" b="b"/>
              <a:pathLst>
                <a:path w="459" h="494">
                  <a:moveTo>
                    <a:pt x="25" y="162"/>
                  </a:moveTo>
                  <a:lnTo>
                    <a:pt x="25" y="162"/>
                  </a:lnTo>
                  <a:lnTo>
                    <a:pt x="10" y="225"/>
                  </a:lnTo>
                  <a:lnTo>
                    <a:pt x="0" y="281"/>
                  </a:lnTo>
                  <a:lnTo>
                    <a:pt x="0" y="308"/>
                  </a:lnTo>
                  <a:lnTo>
                    <a:pt x="0" y="336"/>
                  </a:lnTo>
                  <a:lnTo>
                    <a:pt x="0" y="336"/>
                  </a:lnTo>
                  <a:lnTo>
                    <a:pt x="10" y="360"/>
                  </a:lnTo>
                  <a:lnTo>
                    <a:pt x="25" y="387"/>
                  </a:lnTo>
                  <a:lnTo>
                    <a:pt x="40" y="411"/>
                  </a:lnTo>
                  <a:lnTo>
                    <a:pt x="60" y="431"/>
                  </a:lnTo>
                  <a:lnTo>
                    <a:pt x="95" y="462"/>
                  </a:lnTo>
                  <a:lnTo>
                    <a:pt x="120" y="482"/>
                  </a:lnTo>
                  <a:lnTo>
                    <a:pt x="120" y="482"/>
                  </a:lnTo>
                  <a:lnTo>
                    <a:pt x="140" y="486"/>
                  </a:lnTo>
                  <a:lnTo>
                    <a:pt x="175" y="494"/>
                  </a:lnTo>
                  <a:lnTo>
                    <a:pt x="205" y="494"/>
                  </a:lnTo>
                  <a:lnTo>
                    <a:pt x="215" y="494"/>
                  </a:lnTo>
                  <a:lnTo>
                    <a:pt x="225" y="486"/>
                  </a:lnTo>
                  <a:lnTo>
                    <a:pt x="225" y="486"/>
                  </a:lnTo>
                  <a:lnTo>
                    <a:pt x="260" y="458"/>
                  </a:lnTo>
                  <a:lnTo>
                    <a:pt x="295" y="427"/>
                  </a:lnTo>
                  <a:lnTo>
                    <a:pt x="325" y="391"/>
                  </a:lnTo>
                  <a:lnTo>
                    <a:pt x="325" y="391"/>
                  </a:lnTo>
                  <a:lnTo>
                    <a:pt x="355" y="356"/>
                  </a:lnTo>
                  <a:lnTo>
                    <a:pt x="375" y="328"/>
                  </a:lnTo>
                  <a:lnTo>
                    <a:pt x="385" y="304"/>
                  </a:lnTo>
                  <a:lnTo>
                    <a:pt x="390" y="277"/>
                  </a:lnTo>
                  <a:lnTo>
                    <a:pt x="390" y="277"/>
                  </a:lnTo>
                  <a:lnTo>
                    <a:pt x="399" y="273"/>
                  </a:lnTo>
                  <a:lnTo>
                    <a:pt x="414" y="253"/>
                  </a:lnTo>
                  <a:lnTo>
                    <a:pt x="434" y="225"/>
                  </a:lnTo>
                  <a:lnTo>
                    <a:pt x="454" y="190"/>
                  </a:lnTo>
                  <a:lnTo>
                    <a:pt x="454" y="190"/>
                  </a:lnTo>
                  <a:lnTo>
                    <a:pt x="459" y="166"/>
                  </a:lnTo>
                  <a:lnTo>
                    <a:pt x="459" y="146"/>
                  </a:lnTo>
                  <a:lnTo>
                    <a:pt x="454" y="103"/>
                  </a:lnTo>
                  <a:lnTo>
                    <a:pt x="444" y="59"/>
                  </a:lnTo>
                  <a:lnTo>
                    <a:pt x="444" y="59"/>
                  </a:lnTo>
                  <a:lnTo>
                    <a:pt x="414" y="51"/>
                  </a:lnTo>
                  <a:lnTo>
                    <a:pt x="355" y="32"/>
                  </a:lnTo>
                  <a:lnTo>
                    <a:pt x="275" y="8"/>
                  </a:lnTo>
                  <a:lnTo>
                    <a:pt x="235" y="0"/>
                  </a:lnTo>
                  <a:lnTo>
                    <a:pt x="200" y="0"/>
                  </a:lnTo>
                  <a:lnTo>
                    <a:pt x="200" y="0"/>
                  </a:lnTo>
                  <a:lnTo>
                    <a:pt x="165" y="4"/>
                  </a:lnTo>
                  <a:lnTo>
                    <a:pt x="135" y="16"/>
                  </a:lnTo>
                  <a:lnTo>
                    <a:pt x="110" y="32"/>
                  </a:lnTo>
                  <a:lnTo>
                    <a:pt x="90" y="55"/>
                  </a:lnTo>
                  <a:lnTo>
                    <a:pt x="70" y="83"/>
                  </a:lnTo>
                  <a:lnTo>
                    <a:pt x="50" y="111"/>
                  </a:lnTo>
                  <a:lnTo>
                    <a:pt x="25" y="162"/>
                  </a:lnTo>
                  <a:lnTo>
                    <a:pt x="25" y="162"/>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4" name="Freeform 88"/>
            <p:cNvSpPr>
              <a:spLocks/>
            </p:cNvSpPr>
            <p:nvPr/>
          </p:nvSpPr>
          <p:spPr bwMode="auto">
            <a:xfrm>
              <a:off x="-351023" y="3411537"/>
              <a:ext cx="211707" cy="87313"/>
            </a:xfrm>
            <a:custGeom>
              <a:avLst/>
              <a:gdLst/>
              <a:ahLst/>
              <a:cxnLst>
                <a:cxn ang="0">
                  <a:pos x="0" y="8"/>
                </a:cxn>
                <a:cxn ang="0">
                  <a:pos x="0" y="8"/>
                </a:cxn>
                <a:cxn ang="0">
                  <a:pos x="30" y="12"/>
                </a:cxn>
                <a:cxn ang="0">
                  <a:pos x="55" y="16"/>
                </a:cxn>
                <a:cxn ang="0">
                  <a:pos x="85" y="20"/>
                </a:cxn>
                <a:cxn ang="0">
                  <a:pos x="85" y="20"/>
                </a:cxn>
                <a:cxn ang="0">
                  <a:pos x="115" y="32"/>
                </a:cxn>
                <a:cxn ang="0">
                  <a:pos x="135" y="43"/>
                </a:cxn>
                <a:cxn ang="0">
                  <a:pos x="155" y="55"/>
                </a:cxn>
                <a:cxn ang="0">
                  <a:pos x="155" y="55"/>
                </a:cxn>
                <a:cxn ang="0">
                  <a:pos x="150" y="35"/>
                </a:cxn>
                <a:cxn ang="0">
                  <a:pos x="140" y="24"/>
                </a:cxn>
                <a:cxn ang="0">
                  <a:pos x="130" y="16"/>
                </a:cxn>
                <a:cxn ang="0">
                  <a:pos x="120" y="12"/>
                </a:cxn>
                <a:cxn ang="0">
                  <a:pos x="120" y="12"/>
                </a:cxn>
                <a:cxn ang="0">
                  <a:pos x="90" y="4"/>
                </a:cxn>
                <a:cxn ang="0">
                  <a:pos x="55" y="0"/>
                </a:cxn>
                <a:cxn ang="0">
                  <a:pos x="20" y="0"/>
                </a:cxn>
                <a:cxn ang="0">
                  <a:pos x="10" y="4"/>
                </a:cxn>
                <a:cxn ang="0">
                  <a:pos x="0" y="8"/>
                </a:cxn>
                <a:cxn ang="0">
                  <a:pos x="0" y="8"/>
                </a:cxn>
              </a:cxnLst>
              <a:rect l="0" t="0" r="r" b="b"/>
              <a:pathLst>
                <a:path w="155" h="55">
                  <a:moveTo>
                    <a:pt x="0" y="8"/>
                  </a:moveTo>
                  <a:lnTo>
                    <a:pt x="0" y="8"/>
                  </a:lnTo>
                  <a:lnTo>
                    <a:pt x="30" y="12"/>
                  </a:lnTo>
                  <a:lnTo>
                    <a:pt x="55" y="16"/>
                  </a:lnTo>
                  <a:lnTo>
                    <a:pt x="85" y="20"/>
                  </a:lnTo>
                  <a:lnTo>
                    <a:pt x="85" y="20"/>
                  </a:lnTo>
                  <a:lnTo>
                    <a:pt x="115" y="32"/>
                  </a:lnTo>
                  <a:lnTo>
                    <a:pt x="135" y="43"/>
                  </a:lnTo>
                  <a:lnTo>
                    <a:pt x="155" y="55"/>
                  </a:lnTo>
                  <a:lnTo>
                    <a:pt x="155" y="55"/>
                  </a:lnTo>
                  <a:lnTo>
                    <a:pt x="150" y="35"/>
                  </a:lnTo>
                  <a:lnTo>
                    <a:pt x="140" y="24"/>
                  </a:lnTo>
                  <a:lnTo>
                    <a:pt x="130" y="16"/>
                  </a:lnTo>
                  <a:lnTo>
                    <a:pt x="120" y="12"/>
                  </a:lnTo>
                  <a:lnTo>
                    <a:pt x="120" y="12"/>
                  </a:lnTo>
                  <a:lnTo>
                    <a:pt x="90" y="4"/>
                  </a:lnTo>
                  <a:lnTo>
                    <a:pt x="55" y="0"/>
                  </a:lnTo>
                  <a:lnTo>
                    <a:pt x="20" y="0"/>
                  </a:lnTo>
                  <a:lnTo>
                    <a:pt x="10" y="4"/>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5" name="Freeform 89"/>
            <p:cNvSpPr>
              <a:spLocks/>
            </p:cNvSpPr>
            <p:nvPr/>
          </p:nvSpPr>
          <p:spPr bwMode="auto">
            <a:xfrm>
              <a:off x="-173463" y="3492500"/>
              <a:ext cx="163902" cy="250825"/>
            </a:xfrm>
            <a:custGeom>
              <a:avLst/>
              <a:gdLst/>
              <a:ahLst/>
              <a:cxnLst>
                <a:cxn ang="0">
                  <a:pos x="120" y="0"/>
                </a:cxn>
                <a:cxn ang="0">
                  <a:pos x="120" y="0"/>
                </a:cxn>
                <a:cxn ang="0">
                  <a:pos x="110" y="4"/>
                </a:cxn>
                <a:cxn ang="0">
                  <a:pos x="90" y="8"/>
                </a:cxn>
                <a:cxn ang="0">
                  <a:pos x="80" y="16"/>
                </a:cxn>
                <a:cxn ang="0">
                  <a:pos x="70" y="28"/>
                </a:cxn>
                <a:cxn ang="0">
                  <a:pos x="60" y="44"/>
                </a:cxn>
                <a:cxn ang="0">
                  <a:pos x="55" y="63"/>
                </a:cxn>
                <a:cxn ang="0">
                  <a:pos x="55" y="63"/>
                </a:cxn>
                <a:cxn ang="0">
                  <a:pos x="45" y="103"/>
                </a:cxn>
                <a:cxn ang="0">
                  <a:pos x="35" y="127"/>
                </a:cxn>
                <a:cxn ang="0">
                  <a:pos x="25" y="143"/>
                </a:cxn>
                <a:cxn ang="0">
                  <a:pos x="25" y="143"/>
                </a:cxn>
                <a:cxn ang="0">
                  <a:pos x="10" y="150"/>
                </a:cxn>
                <a:cxn ang="0">
                  <a:pos x="0" y="158"/>
                </a:cxn>
                <a:cxn ang="0">
                  <a:pos x="0" y="158"/>
                </a:cxn>
                <a:cxn ang="0">
                  <a:pos x="15" y="154"/>
                </a:cxn>
                <a:cxn ang="0">
                  <a:pos x="25" y="150"/>
                </a:cxn>
                <a:cxn ang="0">
                  <a:pos x="35" y="146"/>
                </a:cxn>
                <a:cxn ang="0">
                  <a:pos x="35" y="146"/>
                </a:cxn>
                <a:cxn ang="0">
                  <a:pos x="50" y="123"/>
                </a:cxn>
                <a:cxn ang="0">
                  <a:pos x="55" y="95"/>
                </a:cxn>
                <a:cxn ang="0">
                  <a:pos x="55" y="71"/>
                </a:cxn>
                <a:cxn ang="0">
                  <a:pos x="60" y="56"/>
                </a:cxn>
                <a:cxn ang="0">
                  <a:pos x="60" y="56"/>
                </a:cxn>
                <a:cxn ang="0">
                  <a:pos x="65" y="40"/>
                </a:cxn>
                <a:cxn ang="0">
                  <a:pos x="80" y="24"/>
                </a:cxn>
                <a:cxn ang="0">
                  <a:pos x="95" y="12"/>
                </a:cxn>
                <a:cxn ang="0">
                  <a:pos x="120" y="0"/>
                </a:cxn>
                <a:cxn ang="0">
                  <a:pos x="120" y="0"/>
                </a:cxn>
              </a:cxnLst>
              <a:rect l="0" t="0" r="r" b="b"/>
              <a:pathLst>
                <a:path w="120" h="158">
                  <a:moveTo>
                    <a:pt x="120" y="0"/>
                  </a:moveTo>
                  <a:lnTo>
                    <a:pt x="120" y="0"/>
                  </a:lnTo>
                  <a:lnTo>
                    <a:pt x="110" y="4"/>
                  </a:lnTo>
                  <a:lnTo>
                    <a:pt x="90" y="8"/>
                  </a:lnTo>
                  <a:lnTo>
                    <a:pt x="80" y="16"/>
                  </a:lnTo>
                  <a:lnTo>
                    <a:pt x="70" y="28"/>
                  </a:lnTo>
                  <a:lnTo>
                    <a:pt x="60" y="44"/>
                  </a:lnTo>
                  <a:lnTo>
                    <a:pt x="55" y="63"/>
                  </a:lnTo>
                  <a:lnTo>
                    <a:pt x="55" y="63"/>
                  </a:lnTo>
                  <a:lnTo>
                    <a:pt x="45" y="103"/>
                  </a:lnTo>
                  <a:lnTo>
                    <a:pt x="35" y="127"/>
                  </a:lnTo>
                  <a:lnTo>
                    <a:pt x="25" y="143"/>
                  </a:lnTo>
                  <a:lnTo>
                    <a:pt x="25" y="143"/>
                  </a:lnTo>
                  <a:lnTo>
                    <a:pt x="10" y="150"/>
                  </a:lnTo>
                  <a:lnTo>
                    <a:pt x="0" y="158"/>
                  </a:lnTo>
                  <a:lnTo>
                    <a:pt x="0" y="158"/>
                  </a:lnTo>
                  <a:lnTo>
                    <a:pt x="15" y="154"/>
                  </a:lnTo>
                  <a:lnTo>
                    <a:pt x="25" y="150"/>
                  </a:lnTo>
                  <a:lnTo>
                    <a:pt x="35" y="146"/>
                  </a:lnTo>
                  <a:lnTo>
                    <a:pt x="35" y="146"/>
                  </a:lnTo>
                  <a:lnTo>
                    <a:pt x="50" y="123"/>
                  </a:lnTo>
                  <a:lnTo>
                    <a:pt x="55" y="95"/>
                  </a:lnTo>
                  <a:lnTo>
                    <a:pt x="55" y="71"/>
                  </a:lnTo>
                  <a:lnTo>
                    <a:pt x="60" y="56"/>
                  </a:lnTo>
                  <a:lnTo>
                    <a:pt x="60" y="56"/>
                  </a:lnTo>
                  <a:lnTo>
                    <a:pt x="65" y="40"/>
                  </a:lnTo>
                  <a:lnTo>
                    <a:pt x="80" y="24"/>
                  </a:lnTo>
                  <a:lnTo>
                    <a:pt x="95" y="12"/>
                  </a:lnTo>
                  <a:lnTo>
                    <a:pt x="120" y="0"/>
                  </a:lnTo>
                  <a:lnTo>
                    <a:pt x="120" y="0"/>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6" name="Freeform 90"/>
            <p:cNvSpPr>
              <a:spLocks/>
            </p:cNvSpPr>
            <p:nvPr/>
          </p:nvSpPr>
          <p:spPr bwMode="auto">
            <a:xfrm>
              <a:off x="-71025" y="3479800"/>
              <a:ext cx="121561" cy="57150"/>
            </a:xfrm>
            <a:custGeom>
              <a:avLst/>
              <a:gdLst/>
              <a:ahLst/>
              <a:cxnLst>
                <a:cxn ang="0">
                  <a:pos x="0" y="28"/>
                </a:cxn>
                <a:cxn ang="0">
                  <a:pos x="0" y="28"/>
                </a:cxn>
                <a:cxn ang="0">
                  <a:pos x="20" y="12"/>
                </a:cxn>
                <a:cxn ang="0">
                  <a:pos x="40" y="4"/>
                </a:cxn>
                <a:cxn ang="0">
                  <a:pos x="54" y="0"/>
                </a:cxn>
                <a:cxn ang="0">
                  <a:pos x="64" y="0"/>
                </a:cxn>
                <a:cxn ang="0">
                  <a:pos x="64" y="0"/>
                </a:cxn>
                <a:cxn ang="0">
                  <a:pos x="79" y="4"/>
                </a:cxn>
                <a:cxn ang="0">
                  <a:pos x="89" y="12"/>
                </a:cxn>
                <a:cxn ang="0">
                  <a:pos x="89" y="20"/>
                </a:cxn>
                <a:cxn ang="0">
                  <a:pos x="79" y="36"/>
                </a:cxn>
                <a:cxn ang="0">
                  <a:pos x="79" y="36"/>
                </a:cxn>
                <a:cxn ang="0">
                  <a:pos x="74" y="32"/>
                </a:cxn>
                <a:cxn ang="0">
                  <a:pos x="54" y="28"/>
                </a:cxn>
                <a:cxn ang="0">
                  <a:pos x="30" y="24"/>
                </a:cxn>
                <a:cxn ang="0">
                  <a:pos x="15" y="24"/>
                </a:cxn>
                <a:cxn ang="0">
                  <a:pos x="0" y="28"/>
                </a:cxn>
                <a:cxn ang="0">
                  <a:pos x="0" y="28"/>
                </a:cxn>
              </a:cxnLst>
              <a:rect l="0" t="0" r="r" b="b"/>
              <a:pathLst>
                <a:path w="89" h="36">
                  <a:moveTo>
                    <a:pt x="0" y="28"/>
                  </a:moveTo>
                  <a:lnTo>
                    <a:pt x="0" y="28"/>
                  </a:lnTo>
                  <a:lnTo>
                    <a:pt x="20" y="12"/>
                  </a:lnTo>
                  <a:lnTo>
                    <a:pt x="40" y="4"/>
                  </a:lnTo>
                  <a:lnTo>
                    <a:pt x="54" y="0"/>
                  </a:lnTo>
                  <a:lnTo>
                    <a:pt x="64" y="0"/>
                  </a:lnTo>
                  <a:lnTo>
                    <a:pt x="64" y="0"/>
                  </a:lnTo>
                  <a:lnTo>
                    <a:pt x="79" y="4"/>
                  </a:lnTo>
                  <a:lnTo>
                    <a:pt x="89" y="12"/>
                  </a:lnTo>
                  <a:lnTo>
                    <a:pt x="89" y="20"/>
                  </a:lnTo>
                  <a:lnTo>
                    <a:pt x="79" y="36"/>
                  </a:lnTo>
                  <a:lnTo>
                    <a:pt x="79" y="36"/>
                  </a:lnTo>
                  <a:lnTo>
                    <a:pt x="74" y="32"/>
                  </a:lnTo>
                  <a:lnTo>
                    <a:pt x="54" y="28"/>
                  </a:lnTo>
                  <a:lnTo>
                    <a:pt x="30" y="24"/>
                  </a:lnTo>
                  <a:lnTo>
                    <a:pt x="15" y="24"/>
                  </a:lnTo>
                  <a:lnTo>
                    <a:pt x="0" y="28"/>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7" name="Freeform 91"/>
            <p:cNvSpPr>
              <a:spLocks/>
            </p:cNvSpPr>
            <p:nvPr/>
          </p:nvSpPr>
          <p:spPr bwMode="auto">
            <a:xfrm>
              <a:off x="-316877" y="3730625"/>
              <a:ext cx="177560" cy="57150"/>
            </a:xfrm>
            <a:custGeom>
              <a:avLst/>
              <a:gdLst/>
              <a:ahLst/>
              <a:cxnLst>
                <a:cxn ang="0">
                  <a:pos x="0" y="0"/>
                </a:cxn>
                <a:cxn ang="0">
                  <a:pos x="0" y="0"/>
                </a:cxn>
                <a:cxn ang="0">
                  <a:pos x="20" y="8"/>
                </a:cxn>
                <a:cxn ang="0">
                  <a:pos x="55" y="20"/>
                </a:cxn>
                <a:cxn ang="0">
                  <a:pos x="55" y="20"/>
                </a:cxn>
                <a:cxn ang="0">
                  <a:pos x="100" y="28"/>
                </a:cxn>
                <a:cxn ang="0">
                  <a:pos x="120" y="32"/>
                </a:cxn>
                <a:cxn ang="0">
                  <a:pos x="130" y="28"/>
                </a:cxn>
                <a:cxn ang="0">
                  <a:pos x="130" y="28"/>
                </a:cxn>
                <a:cxn ang="0">
                  <a:pos x="120" y="32"/>
                </a:cxn>
                <a:cxn ang="0">
                  <a:pos x="95" y="36"/>
                </a:cxn>
                <a:cxn ang="0">
                  <a:pos x="80" y="32"/>
                </a:cxn>
                <a:cxn ang="0">
                  <a:pos x="55" y="28"/>
                </a:cxn>
                <a:cxn ang="0">
                  <a:pos x="30" y="16"/>
                </a:cxn>
                <a:cxn ang="0">
                  <a:pos x="0" y="0"/>
                </a:cxn>
                <a:cxn ang="0">
                  <a:pos x="0" y="0"/>
                </a:cxn>
              </a:cxnLst>
              <a:rect l="0" t="0" r="r" b="b"/>
              <a:pathLst>
                <a:path w="130" h="36">
                  <a:moveTo>
                    <a:pt x="0" y="0"/>
                  </a:moveTo>
                  <a:lnTo>
                    <a:pt x="0" y="0"/>
                  </a:lnTo>
                  <a:lnTo>
                    <a:pt x="20" y="8"/>
                  </a:lnTo>
                  <a:lnTo>
                    <a:pt x="55" y="20"/>
                  </a:lnTo>
                  <a:lnTo>
                    <a:pt x="55" y="20"/>
                  </a:lnTo>
                  <a:lnTo>
                    <a:pt x="100" y="28"/>
                  </a:lnTo>
                  <a:lnTo>
                    <a:pt x="120" y="32"/>
                  </a:lnTo>
                  <a:lnTo>
                    <a:pt x="130" y="28"/>
                  </a:lnTo>
                  <a:lnTo>
                    <a:pt x="130" y="28"/>
                  </a:lnTo>
                  <a:lnTo>
                    <a:pt x="120" y="32"/>
                  </a:lnTo>
                  <a:lnTo>
                    <a:pt x="95" y="36"/>
                  </a:lnTo>
                  <a:lnTo>
                    <a:pt x="80" y="32"/>
                  </a:lnTo>
                  <a:lnTo>
                    <a:pt x="55" y="28"/>
                  </a:lnTo>
                  <a:lnTo>
                    <a:pt x="30" y="16"/>
                  </a:lnTo>
                  <a:lnTo>
                    <a:pt x="0" y="0"/>
                  </a:lnTo>
                  <a:lnTo>
                    <a:pt x="0" y="0"/>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8" name="Freeform 92"/>
            <p:cNvSpPr>
              <a:spLocks/>
            </p:cNvSpPr>
            <p:nvPr/>
          </p:nvSpPr>
          <p:spPr bwMode="auto">
            <a:xfrm>
              <a:off x="-275902" y="3794125"/>
              <a:ext cx="75122" cy="31750"/>
            </a:xfrm>
            <a:custGeom>
              <a:avLst/>
              <a:gdLst/>
              <a:ahLst/>
              <a:cxnLst>
                <a:cxn ang="0">
                  <a:pos x="55" y="12"/>
                </a:cxn>
                <a:cxn ang="0">
                  <a:pos x="55" y="12"/>
                </a:cxn>
                <a:cxn ang="0">
                  <a:pos x="40" y="8"/>
                </a:cxn>
                <a:cxn ang="0">
                  <a:pos x="10" y="0"/>
                </a:cxn>
                <a:cxn ang="0">
                  <a:pos x="10" y="0"/>
                </a:cxn>
                <a:cxn ang="0">
                  <a:pos x="0" y="0"/>
                </a:cxn>
                <a:cxn ang="0">
                  <a:pos x="0" y="4"/>
                </a:cxn>
                <a:cxn ang="0">
                  <a:pos x="5" y="8"/>
                </a:cxn>
                <a:cxn ang="0">
                  <a:pos x="20" y="16"/>
                </a:cxn>
                <a:cxn ang="0">
                  <a:pos x="20" y="16"/>
                </a:cxn>
                <a:cxn ang="0">
                  <a:pos x="30" y="20"/>
                </a:cxn>
                <a:cxn ang="0">
                  <a:pos x="45" y="16"/>
                </a:cxn>
                <a:cxn ang="0">
                  <a:pos x="55" y="16"/>
                </a:cxn>
                <a:cxn ang="0">
                  <a:pos x="55" y="12"/>
                </a:cxn>
                <a:cxn ang="0">
                  <a:pos x="55" y="12"/>
                </a:cxn>
              </a:cxnLst>
              <a:rect l="0" t="0" r="r" b="b"/>
              <a:pathLst>
                <a:path w="55" h="20">
                  <a:moveTo>
                    <a:pt x="55" y="12"/>
                  </a:moveTo>
                  <a:lnTo>
                    <a:pt x="55" y="12"/>
                  </a:lnTo>
                  <a:lnTo>
                    <a:pt x="40" y="8"/>
                  </a:lnTo>
                  <a:lnTo>
                    <a:pt x="10" y="0"/>
                  </a:lnTo>
                  <a:lnTo>
                    <a:pt x="10" y="0"/>
                  </a:lnTo>
                  <a:lnTo>
                    <a:pt x="0" y="0"/>
                  </a:lnTo>
                  <a:lnTo>
                    <a:pt x="0" y="4"/>
                  </a:lnTo>
                  <a:lnTo>
                    <a:pt x="5" y="8"/>
                  </a:lnTo>
                  <a:lnTo>
                    <a:pt x="20" y="16"/>
                  </a:lnTo>
                  <a:lnTo>
                    <a:pt x="20" y="16"/>
                  </a:lnTo>
                  <a:lnTo>
                    <a:pt x="30" y="20"/>
                  </a:lnTo>
                  <a:lnTo>
                    <a:pt x="45" y="16"/>
                  </a:lnTo>
                  <a:lnTo>
                    <a:pt x="55" y="16"/>
                  </a:lnTo>
                  <a:lnTo>
                    <a:pt x="55" y="12"/>
                  </a:lnTo>
                  <a:lnTo>
                    <a:pt x="55" y="12"/>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9" name="Freeform 93"/>
            <p:cNvSpPr>
              <a:spLocks/>
            </p:cNvSpPr>
            <p:nvPr/>
          </p:nvSpPr>
          <p:spPr bwMode="auto">
            <a:xfrm>
              <a:off x="-330536" y="3467100"/>
              <a:ext cx="129756" cy="88900"/>
            </a:xfrm>
            <a:custGeom>
              <a:avLst/>
              <a:gdLst/>
              <a:ahLst/>
              <a:cxnLst>
                <a:cxn ang="0">
                  <a:pos x="0" y="0"/>
                </a:cxn>
                <a:cxn ang="0">
                  <a:pos x="0" y="0"/>
                </a:cxn>
                <a:cxn ang="0">
                  <a:pos x="5" y="8"/>
                </a:cxn>
                <a:cxn ang="0">
                  <a:pos x="25" y="24"/>
                </a:cxn>
                <a:cxn ang="0">
                  <a:pos x="35" y="32"/>
                </a:cxn>
                <a:cxn ang="0">
                  <a:pos x="55" y="44"/>
                </a:cxn>
                <a:cxn ang="0">
                  <a:pos x="75" y="48"/>
                </a:cxn>
                <a:cxn ang="0">
                  <a:pos x="95" y="52"/>
                </a:cxn>
                <a:cxn ang="0">
                  <a:pos x="95" y="52"/>
                </a:cxn>
                <a:cxn ang="0">
                  <a:pos x="85" y="52"/>
                </a:cxn>
                <a:cxn ang="0">
                  <a:pos x="70" y="56"/>
                </a:cxn>
                <a:cxn ang="0">
                  <a:pos x="55" y="52"/>
                </a:cxn>
                <a:cxn ang="0">
                  <a:pos x="40" y="48"/>
                </a:cxn>
                <a:cxn ang="0">
                  <a:pos x="25" y="40"/>
                </a:cxn>
                <a:cxn ang="0">
                  <a:pos x="10" y="24"/>
                </a:cxn>
                <a:cxn ang="0">
                  <a:pos x="0" y="0"/>
                </a:cxn>
                <a:cxn ang="0">
                  <a:pos x="0" y="0"/>
                </a:cxn>
              </a:cxnLst>
              <a:rect l="0" t="0" r="r" b="b"/>
              <a:pathLst>
                <a:path w="95" h="56">
                  <a:moveTo>
                    <a:pt x="0" y="0"/>
                  </a:moveTo>
                  <a:lnTo>
                    <a:pt x="0" y="0"/>
                  </a:lnTo>
                  <a:lnTo>
                    <a:pt x="5" y="8"/>
                  </a:lnTo>
                  <a:lnTo>
                    <a:pt x="25" y="24"/>
                  </a:lnTo>
                  <a:lnTo>
                    <a:pt x="35" y="32"/>
                  </a:lnTo>
                  <a:lnTo>
                    <a:pt x="55" y="44"/>
                  </a:lnTo>
                  <a:lnTo>
                    <a:pt x="75" y="48"/>
                  </a:lnTo>
                  <a:lnTo>
                    <a:pt x="95" y="52"/>
                  </a:lnTo>
                  <a:lnTo>
                    <a:pt x="95" y="52"/>
                  </a:lnTo>
                  <a:lnTo>
                    <a:pt x="85" y="52"/>
                  </a:lnTo>
                  <a:lnTo>
                    <a:pt x="70" y="56"/>
                  </a:lnTo>
                  <a:lnTo>
                    <a:pt x="55" y="52"/>
                  </a:lnTo>
                  <a:lnTo>
                    <a:pt x="40" y="48"/>
                  </a:lnTo>
                  <a:lnTo>
                    <a:pt x="25" y="40"/>
                  </a:lnTo>
                  <a:lnTo>
                    <a:pt x="10" y="24"/>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0" name="Freeform 94"/>
            <p:cNvSpPr>
              <a:spLocks/>
            </p:cNvSpPr>
            <p:nvPr/>
          </p:nvSpPr>
          <p:spPr bwMode="auto">
            <a:xfrm>
              <a:off x="-91512" y="3581400"/>
              <a:ext cx="88781" cy="23813"/>
            </a:xfrm>
            <a:custGeom>
              <a:avLst/>
              <a:gdLst/>
              <a:ahLst/>
              <a:cxnLst>
                <a:cxn ang="0">
                  <a:pos x="65" y="0"/>
                </a:cxn>
                <a:cxn ang="0">
                  <a:pos x="65" y="0"/>
                </a:cxn>
                <a:cxn ang="0">
                  <a:pos x="60" y="4"/>
                </a:cxn>
                <a:cxn ang="0">
                  <a:pos x="45" y="7"/>
                </a:cxn>
                <a:cxn ang="0">
                  <a:pos x="25" y="7"/>
                </a:cxn>
                <a:cxn ang="0">
                  <a:pos x="15" y="4"/>
                </a:cxn>
                <a:cxn ang="0">
                  <a:pos x="0" y="0"/>
                </a:cxn>
                <a:cxn ang="0">
                  <a:pos x="0" y="0"/>
                </a:cxn>
                <a:cxn ang="0">
                  <a:pos x="5" y="4"/>
                </a:cxn>
                <a:cxn ang="0">
                  <a:pos x="20" y="15"/>
                </a:cxn>
                <a:cxn ang="0">
                  <a:pos x="25" y="15"/>
                </a:cxn>
                <a:cxn ang="0">
                  <a:pos x="40" y="15"/>
                </a:cxn>
                <a:cxn ang="0">
                  <a:pos x="50" y="11"/>
                </a:cxn>
                <a:cxn ang="0">
                  <a:pos x="65" y="0"/>
                </a:cxn>
                <a:cxn ang="0">
                  <a:pos x="65" y="0"/>
                </a:cxn>
              </a:cxnLst>
              <a:rect l="0" t="0" r="r" b="b"/>
              <a:pathLst>
                <a:path w="65" h="15">
                  <a:moveTo>
                    <a:pt x="65" y="0"/>
                  </a:moveTo>
                  <a:lnTo>
                    <a:pt x="65" y="0"/>
                  </a:lnTo>
                  <a:lnTo>
                    <a:pt x="60" y="4"/>
                  </a:lnTo>
                  <a:lnTo>
                    <a:pt x="45" y="7"/>
                  </a:lnTo>
                  <a:lnTo>
                    <a:pt x="25" y="7"/>
                  </a:lnTo>
                  <a:lnTo>
                    <a:pt x="15" y="4"/>
                  </a:lnTo>
                  <a:lnTo>
                    <a:pt x="0" y="0"/>
                  </a:lnTo>
                  <a:lnTo>
                    <a:pt x="0" y="0"/>
                  </a:lnTo>
                  <a:lnTo>
                    <a:pt x="5" y="4"/>
                  </a:lnTo>
                  <a:lnTo>
                    <a:pt x="20" y="15"/>
                  </a:lnTo>
                  <a:lnTo>
                    <a:pt x="25" y="15"/>
                  </a:lnTo>
                  <a:lnTo>
                    <a:pt x="40" y="15"/>
                  </a:lnTo>
                  <a:lnTo>
                    <a:pt x="50" y="11"/>
                  </a:lnTo>
                  <a:lnTo>
                    <a:pt x="65" y="0"/>
                  </a:lnTo>
                  <a:lnTo>
                    <a:pt x="6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1" name="Freeform 95"/>
            <p:cNvSpPr>
              <a:spLocks/>
            </p:cNvSpPr>
            <p:nvPr/>
          </p:nvSpPr>
          <p:spPr bwMode="auto">
            <a:xfrm>
              <a:off x="-316877" y="3048000"/>
              <a:ext cx="442535" cy="488950"/>
            </a:xfrm>
            <a:custGeom>
              <a:avLst/>
              <a:gdLst/>
              <a:ahLst/>
              <a:cxnLst>
                <a:cxn ang="0">
                  <a:pos x="60" y="106"/>
                </a:cxn>
                <a:cxn ang="0">
                  <a:pos x="60" y="106"/>
                </a:cxn>
                <a:cxn ang="0">
                  <a:pos x="65" y="118"/>
                </a:cxn>
                <a:cxn ang="0">
                  <a:pos x="70" y="146"/>
                </a:cxn>
                <a:cxn ang="0">
                  <a:pos x="80" y="162"/>
                </a:cxn>
                <a:cxn ang="0">
                  <a:pos x="95" y="178"/>
                </a:cxn>
                <a:cxn ang="0">
                  <a:pos x="110" y="193"/>
                </a:cxn>
                <a:cxn ang="0">
                  <a:pos x="135" y="205"/>
                </a:cxn>
                <a:cxn ang="0">
                  <a:pos x="135" y="205"/>
                </a:cxn>
                <a:cxn ang="0">
                  <a:pos x="115" y="182"/>
                </a:cxn>
                <a:cxn ang="0">
                  <a:pos x="100" y="162"/>
                </a:cxn>
                <a:cxn ang="0">
                  <a:pos x="90" y="138"/>
                </a:cxn>
                <a:cxn ang="0">
                  <a:pos x="90" y="138"/>
                </a:cxn>
                <a:cxn ang="0">
                  <a:pos x="105" y="154"/>
                </a:cxn>
                <a:cxn ang="0">
                  <a:pos x="125" y="174"/>
                </a:cxn>
                <a:cxn ang="0">
                  <a:pos x="160" y="193"/>
                </a:cxn>
                <a:cxn ang="0">
                  <a:pos x="160" y="193"/>
                </a:cxn>
                <a:cxn ang="0">
                  <a:pos x="230" y="233"/>
                </a:cxn>
                <a:cxn ang="0">
                  <a:pos x="249" y="249"/>
                </a:cxn>
                <a:cxn ang="0">
                  <a:pos x="254" y="253"/>
                </a:cxn>
                <a:cxn ang="0">
                  <a:pos x="259" y="261"/>
                </a:cxn>
                <a:cxn ang="0">
                  <a:pos x="259" y="261"/>
                </a:cxn>
                <a:cxn ang="0">
                  <a:pos x="259" y="257"/>
                </a:cxn>
                <a:cxn ang="0">
                  <a:pos x="254" y="241"/>
                </a:cxn>
                <a:cxn ang="0">
                  <a:pos x="249" y="233"/>
                </a:cxn>
                <a:cxn ang="0">
                  <a:pos x="239" y="221"/>
                </a:cxn>
                <a:cxn ang="0">
                  <a:pos x="225" y="209"/>
                </a:cxn>
                <a:cxn ang="0">
                  <a:pos x="205" y="193"/>
                </a:cxn>
                <a:cxn ang="0">
                  <a:pos x="205" y="193"/>
                </a:cxn>
                <a:cxn ang="0">
                  <a:pos x="220" y="205"/>
                </a:cxn>
                <a:cxn ang="0">
                  <a:pos x="254" y="229"/>
                </a:cxn>
                <a:cxn ang="0">
                  <a:pos x="274" y="245"/>
                </a:cxn>
                <a:cxn ang="0">
                  <a:pos x="289" y="264"/>
                </a:cxn>
                <a:cxn ang="0">
                  <a:pos x="299" y="284"/>
                </a:cxn>
                <a:cxn ang="0">
                  <a:pos x="299" y="308"/>
                </a:cxn>
                <a:cxn ang="0">
                  <a:pos x="299" y="308"/>
                </a:cxn>
                <a:cxn ang="0">
                  <a:pos x="309" y="288"/>
                </a:cxn>
                <a:cxn ang="0">
                  <a:pos x="319" y="237"/>
                </a:cxn>
                <a:cxn ang="0">
                  <a:pos x="324" y="205"/>
                </a:cxn>
                <a:cxn ang="0">
                  <a:pos x="319" y="174"/>
                </a:cxn>
                <a:cxn ang="0">
                  <a:pos x="314" y="142"/>
                </a:cxn>
                <a:cxn ang="0">
                  <a:pos x="299" y="110"/>
                </a:cxn>
                <a:cxn ang="0">
                  <a:pos x="299" y="110"/>
                </a:cxn>
                <a:cxn ang="0">
                  <a:pos x="274" y="83"/>
                </a:cxn>
                <a:cxn ang="0">
                  <a:pos x="244" y="59"/>
                </a:cxn>
                <a:cxn ang="0">
                  <a:pos x="210" y="39"/>
                </a:cxn>
                <a:cxn ang="0">
                  <a:pos x="175" y="20"/>
                </a:cxn>
                <a:cxn ang="0">
                  <a:pos x="135" y="8"/>
                </a:cxn>
                <a:cxn ang="0">
                  <a:pos x="90" y="0"/>
                </a:cxn>
                <a:cxn ang="0">
                  <a:pos x="45" y="0"/>
                </a:cxn>
                <a:cxn ang="0">
                  <a:pos x="0" y="4"/>
                </a:cxn>
                <a:cxn ang="0">
                  <a:pos x="0" y="4"/>
                </a:cxn>
                <a:cxn ang="0">
                  <a:pos x="25" y="39"/>
                </a:cxn>
                <a:cxn ang="0">
                  <a:pos x="45" y="75"/>
                </a:cxn>
                <a:cxn ang="0">
                  <a:pos x="60" y="106"/>
                </a:cxn>
                <a:cxn ang="0">
                  <a:pos x="60" y="106"/>
                </a:cxn>
              </a:cxnLst>
              <a:rect l="0" t="0" r="r" b="b"/>
              <a:pathLst>
                <a:path w="324" h="308">
                  <a:moveTo>
                    <a:pt x="60" y="106"/>
                  </a:moveTo>
                  <a:lnTo>
                    <a:pt x="60" y="106"/>
                  </a:lnTo>
                  <a:lnTo>
                    <a:pt x="65" y="118"/>
                  </a:lnTo>
                  <a:lnTo>
                    <a:pt x="70" y="146"/>
                  </a:lnTo>
                  <a:lnTo>
                    <a:pt x="80" y="162"/>
                  </a:lnTo>
                  <a:lnTo>
                    <a:pt x="95" y="178"/>
                  </a:lnTo>
                  <a:lnTo>
                    <a:pt x="110" y="193"/>
                  </a:lnTo>
                  <a:lnTo>
                    <a:pt x="135" y="205"/>
                  </a:lnTo>
                  <a:lnTo>
                    <a:pt x="135" y="205"/>
                  </a:lnTo>
                  <a:lnTo>
                    <a:pt x="115" y="182"/>
                  </a:lnTo>
                  <a:lnTo>
                    <a:pt x="100" y="162"/>
                  </a:lnTo>
                  <a:lnTo>
                    <a:pt x="90" y="138"/>
                  </a:lnTo>
                  <a:lnTo>
                    <a:pt x="90" y="138"/>
                  </a:lnTo>
                  <a:lnTo>
                    <a:pt x="105" y="154"/>
                  </a:lnTo>
                  <a:lnTo>
                    <a:pt x="125" y="174"/>
                  </a:lnTo>
                  <a:lnTo>
                    <a:pt x="160" y="193"/>
                  </a:lnTo>
                  <a:lnTo>
                    <a:pt x="160" y="193"/>
                  </a:lnTo>
                  <a:lnTo>
                    <a:pt x="230" y="233"/>
                  </a:lnTo>
                  <a:lnTo>
                    <a:pt x="249" y="249"/>
                  </a:lnTo>
                  <a:lnTo>
                    <a:pt x="254" y="253"/>
                  </a:lnTo>
                  <a:lnTo>
                    <a:pt x="259" y="261"/>
                  </a:lnTo>
                  <a:lnTo>
                    <a:pt x="259" y="261"/>
                  </a:lnTo>
                  <a:lnTo>
                    <a:pt x="259" y="257"/>
                  </a:lnTo>
                  <a:lnTo>
                    <a:pt x="254" y="241"/>
                  </a:lnTo>
                  <a:lnTo>
                    <a:pt x="249" y="233"/>
                  </a:lnTo>
                  <a:lnTo>
                    <a:pt x="239" y="221"/>
                  </a:lnTo>
                  <a:lnTo>
                    <a:pt x="225" y="209"/>
                  </a:lnTo>
                  <a:lnTo>
                    <a:pt x="205" y="193"/>
                  </a:lnTo>
                  <a:lnTo>
                    <a:pt x="205" y="193"/>
                  </a:lnTo>
                  <a:lnTo>
                    <a:pt x="220" y="205"/>
                  </a:lnTo>
                  <a:lnTo>
                    <a:pt x="254" y="229"/>
                  </a:lnTo>
                  <a:lnTo>
                    <a:pt x="274" y="245"/>
                  </a:lnTo>
                  <a:lnTo>
                    <a:pt x="289" y="264"/>
                  </a:lnTo>
                  <a:lnTo>
                    <a:pt x="299" y="284"/>
                  </a:lnTo>
                  <a:lnTo>
                    <a:pt x="299" y="308"/>
                  </a:lnTo>
                  <a:lnTo>
                    <a:pt x="299" y="308"/>
                  </a:lnTo>
                  <a:lnTo>
                    <a:pt x="309" y="288"/>
                  </a:lnTo>
                  <a:lnTo>
                    <a:pt x="319" y="237"/>
                  </a:lnTo>
                  <a:lnTo>
                    <a:pt x="324" y="205"/>
                  </a:lnTo>
                  <a:lnTo>
                    <a:pt x="319" y="174"/>
                  </a:lnTo>
                  <a:lnTo>
                    <a:pt x="314" y="142"/>
                  </a:lnTo>
                  <a:lnTo>
                    <a:pt x="299" y="110"/>
                  </a:lnTo>
                  <a:lnTo>
                    <a:pt x="299" y="110"/>
                  </a:lnTo>
                  <a:lnTo>
                    <a:pt x="274" y="83"/>
                  </a:lnTo>
                  <a:lnTo>
                    <a:pt x="244" y="59"/>
                  </a:lnTo>
                  <a:lnTo>
                    <a:pt x="210" y="39"/>
                  </a:lnTo>
                  <a:lnTo>
                    <a:pt x="175" y="20"/>
                  </a:lnTo>
                  <a:lnTo>
                    <a:pt x="135" y="8"/>
                  </a:lnTo>
                  <a:lnTo>
                    <a:pt x="90" y="0"/>
                  </a:lnTo>
                  <a:lnTo>
                    <a:pt x="45" y="0"/>
                  </a:lnTo>
                  <a:lnTo>
                    <a:pt x="0" y="4"/>
                  </a:lnTo>
                  <a:lnTo>
                    <a:pt x="0" y="4"/>
                  </a:lnTo>
                  <a:lnTo>
                    <a:pt x="25" y="39"/>
                  </a:lnTo>
                  <a:lnTo>
                    <a:pt x="45" y="75"/>
                  </a:lnTo>
                  <a:lnTo>
                    <a:pt x="60" y="106"/>
                  </a:lnTo>
                  <a:lnTo>
                    <a:pt x="60" y="1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2" name="Freeform 96"/>
            <p:cNvSpPr>
              <a:spLocks/>
            </p:cNvSpPr>
            <p:nvPr/>
          </p:nvSpPr>
          <p:spPr bwMode="auto">
            <a:xfrm>
              <a:off x="-501267" y="3054350"/>
              <a:ext cx="293658" cy="388938"/>
            </a:xfrm>
            <a:custGeom>
              <a:avLst/>
              <a:gdLst/>
              <a:ahLst/>
              <a:cxnLst>
                <a:cxn ang="0">
                  <a:pos x="215" y="91"/>
                </a:cxn>
                <a:cxn ang="0">
                  <a:pos x="215" y="91"/>
                </a:cxn>
                <a:cxn ang="0">
                  <a:pos x="205" y="110"/>
                </a:cxn>
                <a:cxn ang="0">
                  <a:pos x="185" y="130"/>
                </a:cxn>
                <a:cxn ang="0">
                  <a:pos x="155" y="150"/>
                </a:cxn>
                <a:cxn ang="0">
                  <a:pos x="155" y="150"/>
                </a:cxn>
                <a:cxn ang="0">
                  <a:pos x="120" y="174"/>
                </a:cxn>
                <a:cxn ang="0">
                  <a:pos x="80" y="197"/>
                </a:cxn>
                <a:cxn ang="0">
                  <a:pos x="45" y="225"/>
                </a:cxn>
                <a:cxn ang="0">
                  <a:pos x="35" y="237"/>
                </a:cxn>
                <a:cxn ang="0">
                  <a:pos x="30" y="245"/>
                </a:cxn>
                <a:cxn ang="0">
                  <a:pos x="30" y="245"/>
                </a:cxn>
                <a:cxn ang="0">
                  <a:pos x="20" y="241"/>
                </a:cxn>
                <a:cxn ang="0">
                  <a:pos x="15" y="233"/>
                </a:cxn>
                <a:cxn ang="0">
                  <a:pos x="10" y="221"/>
                </a:cxn>
                <a:cxn ang="0">
                  <a:pos x="10" y="221"/>
                </a:cxn>
                <a:cxn ang="0">
                  <a:pos x="5" y="201"/>
                </a:cxn>
                <a:cxn ang="0">
                  <a:pos x="0" y="166"/>
                </a:cxn>
                <a:cxn ang="0">
                  <a:pos x="0" y="122"/>
                </a:cxn>
                <a:cxn ang="0">
                  <a:pos x="0" y="102"/>
                </a:cxn>
                <a:cxn ang="0">
                  <a:pos x="10" y="83"/>
                </a:cxn>
                <a:cxn ang="0">
                  <a:pos x="10" y="83"/>
                </a:cxn>
                <a:cxn ang="0">
                  <a:pos x="20" y="63"/>
                </a:cxn>
                <a:cxn ang="0">
                  <a:pos x="30" y="47"/>
                </a:cxn>
                <a:cxn ang="0">
                  <a:pos x="50" y="31"/>
                </a:cxn>
                <a:cxn ang="0">
                  <a:pos x="70" y="20"/>
                </a:cxn>
                <a:cxn ang="0">
                  <a:pos x="90" y="8"/>
                </a:cxn>
                <a:cxn ang="0">
                  <a:pos x="110" y="4"/>
                </a:cxn>
                <a:cxn ang="0">
                  <a:pos x="130" y="0"/>
                </a:cxn>
                <a:cxn ang="0">
                  <a:pos x="150" y="0"/>
                </a:cxn>
                <a:cxn ang="0">
                  <a:pos x="150" y="0"/>
                </a:cxn>
                <a:cxn ang="0">
                  <a:pos x="170" y="8"/>
                </a:cxn>
                <a:cxn ang="0">
                  <a:pos x="185" y="20"/>
                </a:cxn>
                <a:cxn ang="0">
                  <a:pos x="195" y="31"/>
                </a:cxn>
                <a:cxn ang="0">
                  <a:pos x="200" y="47"/>
                </a:cxn>
                <a:cxn ang="0">
                  <a:pos x="210" y="75"/>
                </a:cxn>
                <a:cxn ang="0">
                  <a:pos x="215" y="91"/>
                </a:cxn>
                <a:cxn ang="0">
                  <a:pos x="215" y="91"/>
                </a:cxn>
              </a:cxnLst>
              <a:rect l="0" t="0" r="r" b="b"/>
              <a:pathLst>
                <a:path w="215" h="245">
                  <a:moveTo>
                    <a:pt x="215" y="91"/>
                  </a:moveTo>
                  <a:lnTo>
                    <a:pt x="215" y="91"/>
                  </a:lnTo>
                  <a:lnTo>
                    <a:pt x="205" y="110"/>
                  </a:lnTo>
                  <a:lnTo>
                    <a:pt x="185" y="130"/>
                  </a:lnTo>
                  <a:lnTo>
                    <a:pt x="155" y="150"/>
                  </a:lnTo>
                  <a:lnTo>
                    <a:pt x="155" y="150"/>
                  </a:lnTo>
                  <a:lnTo>
                    <a:pt x="120" y="174"/>
                  </a:lnTo>
                  <a:lnTo>
                    <a:pt x="80" y="197"/>
                  </a:lnTo>
                  <a:lnTo>
                    <a:pt x="45" y="225"/>
                  </a:lnTo>
                  <a:lnTo>
                    <a:pt x="35" y="237"/>
                  </a:lnTo>
                  <a:lnTo>
                    <a:pt x="30" y="245"/>
                  </a:lnTo>
                  <a:lnTo>
                    <a:pt x="30" y="245"/>
                  </a:lnTo>
                  <a:lnTo>
                    <a:pt x="20" y="241"/>
                  </a:lnTo>
                  <a:lnTo>
                    <a:pt x="15" y="233"/>
                  </a:lnTo>
                  <a:lnTo>
                    <a:pt x="10" y="221"/>
                  </a:lnTo>
                  <a:lnTo>
                    <a:pt x="10" y="221"/>
                  </a:lnTo>
                  <a:lnTo>
                    <a:pt x="5" y="201"/>
                  </a:lnTo>
                  <a:lnTo>
                    <a:pt x="0" y="166"/>
                  </a:lnTo>
                  <a:lnTo>
                    <a:pt x="0" y="122"/>
                  </a:lnTo>
                  <a:lnTo>
                    <a:pt x="0" y="102"/>
                  </a:lnTo>
                  <a:lnTo>
                    <a:pt x="10" y="83"/>
                  </a:lnTo>
                  <a:lnTo>
                    <a:pt x="10" y="83"/>
                  </a:lnTo>
                  <a:lnTo>
                    <a:pt x="20" y="63"/>
                  </a:lnTo>
                  <a:lnTo>
                    <a:pt x="30" y="47"/>
                  </a:lnTo>
                  <a:lnTo>
                    <a:pt x="50" y="31"/>
                  </a:lnTo>
                  <a:lnTo>
                    <a:pt x="70" y="20"/>
                  </a:lnTo>
                  <a:lnTo>
                    <a:pt x="90" y="8"/>
                  </a:lnTo>
                  <a:lnTo>
                    <a:pt x="110" y="4"/>
                  </a:lnTo>
                  <a:lnTo>
                    <a:pt x="130" y="0"/>
                  </a:lnTo>
                  <a:lnTo>
                    <a:pt x="150" y="0"/>
                  </a:lnTo>
                  <a:lnTo>
                    <a:pt x="150" y="0"/>
                  </a:lnTo>
                  <a:lnTo>
                    <a:pt x="170" y="8"/>
                  </a:lnTo>
                  <a:lnTo>
                    <a:pt x="185" y="20"/>
                  </a:lnTo>
                  <a:lnTo>
                    <a:pt x="195" y="31"/>
                  </a:lnTo>
                  <a:lnTo>
                    <a:pt x="200" y="47"/>
                  </a:lnTo>
                  <a:lnTo>
                    <a:pt x="210" y="75"/>
                  </a:lnTo>
                  <a:lnTo>
                    <a:pt x="215" y="91"/>
                  </a:lnTo>
                  <a:lnTo>
                    <a:pt x="215" y="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3" name="Freeform 97"/>
            <p:cNvSpPr>
              <a:spLocks/>
            </p:cNvSpPr>
            <p:nvPr/>
          </p:nvSpPr>
          <p:spPr bwMode="auto">
            <a:xfrm>
              <a:off x="-617364" y="3336925"/>
              <a:ext cx="143415" cy="225425"/>
            </a:xfrm>
            <a:custGeom>
              <a:avLst/>
              <a:gdLst/>
              <a:ahLst/>
              <a:cxnLst>
                <a:cxn ang="0">
                  <a:pos x="105" y="82"/>
                </a:cxn>
                <a:cxn ang="0">
                  <a:pos x="105" y="82"/>
                </a:cxn>
                <a:cxn ang="0">
                  <a:pos x="95" y="51"/>
                </a:cxn>
                <a:cxn ang="0">
                  <a:pos x="85" y="23"/>
                </a:cxn>
                <a:cxn ang="0">
                  <a:pos x="75" y="11"/>
                </a:cxn>
                <a:cxn ang="0">
                  <a:pos x="60" y="3"/>
                </a:cxn>
                <a:cxn ang="0">
                  <a:pos x="60" y="3"/>
                </a:cxn>
                <a:cxn ang="0">
                  <a:pos x="55" y="0"/>
                </a:cxn>
                <a:cxn ang="0">
                  <a:pos x="45" y="0"/>
                </a:cxn>
                <a:cxn ang="0">
                  <a:pos x="30" y="7"/>
                </a:cxn>
                <a:cxn ang="0">
                  <a:pos x="15" y="23"/>
                </a:cxn>
                <a:cxn ang="0">
                  <a:pos x="5" y="43"/>
                </a:cxn>
                <a:cxn ang="0">
                  <a:pos x="0" y="63"/>
                </a:cxn>
                <a:cxn ang="0">
                  <a:pos x="5" y="86"/>
                </a:cxn>
                <a:cxn ang="0">
                  <a:pos x="15" y="110"/>
                </a:cxn>
                <a:cxn ang="0">
                  <a:pos x="25" y="122"/>
                </a:cxn>
                <a:cxn ang="0">
                  <a:pos x="35" y="130"/>
                </a:cxn>
                <a:cxn ang="0">
                  <a:pos x="35" y="130"/>
                </a:cxn>
                <a:cxn ang="0">
                  <a:pos x="60" y="142"/>
                </a:cxn>
                <a:cxn ang="0">
                  <a:pos x="75" y="142"/>
                </a:cxn>
                <a:cxn ang="0">
                  <a:pos x="90" y="134"/>
                </a:cxn>
                <a:cxn ang="0">
                  <a:pos x="95" y="122"/>
                </a:cxn>
                <a:cxn ang="0">
                  <a:pos x="105" y="98"/>
                </a:cxn>
                <a:cxn ang="0">
                  <a:pos x="105" y="82"/>
                </a:cxn>
                <a:cxn ang="0">
                  <a:pos x="105" y="82"/>
                </a:cxn>
              </a:cxnLst>
              <a:rect l="0" t="0" r="r" b="b"/>
              <a:pathLst>
                <a:path w="105" h="142">
                  <a:moveTo>
                    <a:pt x="105" y="82"/>
                  </a:moveTo>
                  <a:lnTo>
                    <a:pt x="105" y="82"/>
                  </a:lnTo>
                  <a:lnTo>
                    <a:pt x="95" y="51"/>
                  </a:lnTo>
                  <a:lnTo>
                    <a:pt x="85" y="23"/>
                  </a:lnTo>
                  <a:lnTo>
                    <a:pt x="75" y="11"/>
                  </a:lnTo>
                  <a:lnTo>
                    <a:pt x="60" y="3"/>
                  </a:lnTo>
                  <a:lnTo>
                    <a:pt x="60" y="3"/>
                  </a:lnTo>
                  <a:lnTo>
                    <a:pt x="55" y="0"/>
                  </a:lnTo>
                  <a:lnTo>
                    <a:pt x="45" y="0"/>
                  </a:lnTo>
                  <a:lnTo>
                    <a:pt x="30" y="7"/>
                  </a:lnTo>
                  <a:lnTo>
                    <a:pt x="15" y="23"/>
                  </a:lnTo>
                  <a:lnTo>
                    <a:pt x="5" y="43"/>
                  </a:lnTo>
                  <a:lnTo>
                    <a:pt x="0" y="63"/>
                  </a:lnTo>
                  <a:lnTo>
                    <a:pt x="5" y="86"/>
                  </a:lnTo>
                  <a:lnTo>
                    <a:pt x="15" y="110"/>
                  </a:lnTo>
                  <a:lnTo>
                    <a:pt x="25" y="122"/>
                  </a:lnTo>
                  <a:lnTo>
                    <a:pt x="35" y="130"/>
                  </a:lnTo>
                  <a:lnTo>
                    <a:pt x="35" y="130"/>
                  </a:lnTo>
                  <a:lnTo>
                    <a:pt x="60" y="142"/>
                  </a:lnTo>
                  <a:lnTo>
                    <a:pt x="75" y="142"/>
                  </a:lnTo>
                  <a:lnTo>
                    <a:pt x="90" y="134"/>
                  </a:lnTo>
                  <a:lnTo>
                    <a:pt x="95" y="122"/>
                  </a:lnTo>
                  <a:lnTo>
                    <a:pt x="105" y="98"/>
                  </a:lnTo>
                  <a:lnTo>
                    <a:pt x="105" y="82"/>
                  </a:lnTo>
                  <a:lnTo>
                    <a:pt x="105" y="82"/>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4" name="Freeform 98"/>
            <p:cNvSpPr>
              <a:spLocks/>
            </p:cNvSpPr>
            <p:nvPr/>
          </p:nvSpPr>
          <p:spPr bwMode="auto">
            <a:xfrm>
              <a:off x="-501267" y="3341687"/>
              <a:ext cx="61464" cy="150813"/>
            </a:xfrm>
            <a:custGeom>
              <a:avLst/>
              <a:gdLst/>
              <a:ahLst/>
              <a:cxnLst>
                <a:cxn ang="0">
                  <a:pos x="45" y="32"/>
                </a:cxn>
                <a:cxn ang="0">
                  <a:pos x="45" y="32"/>
                </a:cxn>
                <a:cxn ang="0">
                  <a:pos x="35" y="56"/>
                </a:cxn>
                <a:cxn ang="0">
                  <a:pos x="30" y="76"/>
                </a:cxn>
                <a:cxn ang="0">
                  <a:pos x="30" y="87"/>
                </a:cxn>
                <a:cxn ang="0">
                  <a:pos x="35" y="95"/>
                </a:cxn>
                <a:cxn ang="0">
                  <a:pos x="10" y="79"/>
                </a:cxn>
                <a:cxn ang="0">
                  <a:pos x="10" y="79"/>
                </a:cxn>
                <a:cxn ang="0">
                  <a:pos x="5" y="60"/>
                </a:cxn>
                <a:cxn ang="0">
                  <a:pos x="0" y="36"/>
                </a:cxn>
                <a:cxn ang="0">
                  <a:pos x="5" y="8"/>
                </a:cxn>
                <a:cxn ang="0">
                  <a:pos x="5" y="8"/>
                </a:cxn>
                <a:cxn ang="0">
                  <a:pos x="5" y="0"/>
                </a:cxn>
                <a:cxn ang="0">
                  <a:pos x="15" y="0"/>
                </a:cxn>
                <a:cxn ang="0">
                  <a:pos x="25" y="12"/>
                </a:cxn>
                <a:cxn ang="0">
                  <a:pos x="45" y="32"/>
                </a:cxn>
                <a:cxn ang="0">
                  <a:pos x="45" y="32"/>
                </a:cxn>
              </a:cxnLst>
              <a:rect l="0" t="0" r="r" b="b"/>
              <a:pathLst>
                <a:path w="45" h="95">
                  <a:moveTo>
                    <a:pt x="45" y="32"/>
                  </a:moveTo>
                  <a:lnTo>
                    <a:pt x="45" y="32"/>
                  </a:lnTo>
                  <a:lnTo>
                    <a:pt x="35" y="56"/>
                  </a:lnTo>
                  <a:lnTo>
                    <a:pt x="30" y="76"/>
                  </a:lnTo>
                  <a:lnTo>
                    <a:pt x="30" y="87"/>
                  </a:lnTo>
                  <a:lnTo>
                    <a:pt x="35" y="95"/>
                  </a:lnTo>
                  <a:lnTo>
                    <a:pt x="10" y="79"/>
                  </a:lnTo>
                  <a:lnTo>
                    <a:pt x="10" y="79"/>
                  </a:lnTo>
                  <a:lnTo>
                    <a:pt x="5" y="60"/>
                  </a:lnTo>
                  <a:lnTo>
                    <a:pt x="0" y="36"/>
                  </a:lnTo>
                  <a:lnTo>
                    <a:pt x="5" y="8"/>
                  </a:lnTo>
                  <a:lnTo>
                    <a:pt x="5" y="8"/>
                  </a:lnTo>
                  <a:lnTo>
                    <a:pt x="5" y="0"/>
                  </a:lnTo>
                  <a:lnTo>
                    <a:pt x="15" y="0"/>
                  </a:lnTo>
                  <a:lnTo>
                    <a:pt x="25" y="12"/>
                  </a:lnTo>
                  <a:lnTo>
                    <a:pt x="45" y="32"/>
                  </a:lnTo>
                  <a:lnTo>
                    <a:pt x="45"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5" name="Freeform 99"/>
            <p:cNvSpPr>
              <a:spLocks/>
            </p:cNvSpPr>
            <p:nvPr/>
          </p:nvSpPr>
          <p:spPr bwMode="auto">
            <a:xfrm>
              <a:off x="-316877" y="3724275"/>
              <a:ext cx="27317" cy="19050"/>
            </a:xfrm>
            <a:custGeom>
              <a:avLst/>
              <a:gdLst/>
              <a:ahLst/>
              <a:cxnLst>
                <a:cxn ang="0">
                  <a:pos x="20" y="0"/>
                </a:cxn>
                <a:cxn ang="0">
                  <a:pos x="20" y="0"/>
                </a:cxn>
                <a:cxn ang="0">
                  <a:pos x="10" y="4"/>
                </a:cxn>
                <a:cxn ang="0">
                  <a:pos x="0" y="12"/>
                </a:cxn>
                <a:cxn ang="0">
                  <a:pos x="0" y="12"/>
                </a:cxn>
                <a:cxn ang="0">
                  <a:pos x="0" y="4"/>
                </a:cxn>
                <a:cxn ang="0">
                  <a:pos x="5" y="0"/>
                </a:cxn>
                <a:cxn ang="0">
                  <a:pos x="20" y="0"/>
                </a:cxn>
                <a:cxn ang="0">
                  <a:pos x="20" y="0"/>
                </a:cxn>
              </a:cxnLst>
              <a:rect l="0" t="0" r="r" b="b"/>
              <a:pathLst>
                <a:path w="20" h="12">
                  <a:moveTo>
                    <a:pt x="20" y="0"/>
                  </a:moveTo>
                  <a:lnTo>
                    <a:pt x="20" y="0"/>
                  </a:lnTo>
                  <a:lnTo>
                    <a:pt x="10" y="4"/>
                  </a:lnTo>
                  <a:lnTo>
                    <a:pt x="0" y="12"/>
                  </a:lnTo>
                  <a:lnTo>
                    <a:pt x="0" y="12"/>
                  </a:lnTo>
                  <a:lnTo>
                    <a:pt x="0" y="4"/>
                  </a:lnTo>
                  <a:lnTo>
                    <a:pt x="5" y="0"/>
                  </a:lnTo>
                  <a:lnTo>
                    <a:pt x="20" y="0"/>
                  </a:lnTo>
                  <a:lnTo>
                    <a:pt x="20" y="0"/>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6" name="Freeform 100"/>
            <p:cNvSpPr>
              <a:spLocks/>
            </p:cNvSpPr>
            <p:nvPr/>
          </p:nvSpPr>
          <p:spPr bwMode="auto">
            <a:xfrm>
              <a:off x="-344194" y="4495800"/>
              <a:ext cx="824973" cy="558800"/>
            </a:xfrm>
            <a:custGeom>
              <a:avLst/>
              <a:gdLst/>
              <a:ahLst/>
              <a:cxnLst>
                <a:cxn ang="0">
                  <a:pos x="145" y="28"/>
                </a:cxn>
                <a:cxn ang="0">
                  <a:pos x="145" y="28"/>
                </a:cxn>
                <a:cxn ang="0">
                  <a:pos x="205" y="56"/>
                </a:cxn>
                <a:cxn ang="0">
                  <a:pos x="259" y="87"/>
                </a:cxn>
                <a:cxn ang="0">
                  <a:pos x="304" y="115"/>
                </a:cxn>
                <a:cxn ang="0">
                  <a:pos x="304" y="115"/>
                </a:cxn>
                <a:cxn ang="0">
                  <a:pos x="369" y="154"/>
                </a:cxn>
                <a:cxn ang="0">
                  <a:pos x="454" y="202"/>
                </a:cxn>
                <a:cxn ang="0">
                  <a:pos x="539" y="245"/>
                </a:cxn>
                <a:cxn ang="0">
                  <a:pos x="574" y="261"/>
                </a:cxn>
                <a:cxn ang="0">
                  <a:pos x="604" y="265"/>
                </a:cxn>
                <a:cxn ang="0">
                  <a:pos x="604" y="265"/>
                </a:cxn>
                <a:cxn ang="0">
                  <a:pos x="584" y="297"/>
                </a:cxn>
                <a:cxn ang="0">
                  <a:pos x="564" y="320"/>
                </a:cxn>
                <a:cxn ang="0">
                  <a:pos x="554" y="352"/>
                </a:cxn>
                <a:cxn ang="0">
                  <a:pos x="554" y="352"/>
                </a:cxn>
                <a:cxn ang="0">
                  <a:pos x="499" y="336"/>
                </a:cxn>
                <a:cxn ang="0">
                  <a:pos x="369" y="305"/>
                </a:cxn>
                <a:cxn ang="0">
                  <a:pos x="289" y="281"/>
                </a:cxn>
                <a:cxn ang="0">
                  <a:pos x="205" y="253"/>
                </a:cxn>
                <a:cxn ang="0">
                  <a:pos x="125" y="226"/>
                </a:cxn>
                <a:cxn ang="0">
                  <a:pos x="55" y="194"/>
                </a:cxn>
                <a:cxn ang="0">
                  <a:pos x="55" y="194"/>
                </a:cxn>
                <a:cxn ang="0">
                  <a:pos x="45" y="182"/>
                </a:cxn>
                <a:cxn ang="0">
                  <a:pos x="25" y="154"/>
                </a:cxn>
                <a:cxn ang="0">
                  <a:pos x="15" y="131"/>
                </a:cxn>
                <a:cxn ang="0">
                  <a:pos x="5" y="107"/>
                </a:cxn>
                <a:cxn ang="0">
                  <a:pos x="0" y="75"/>
                </a:cxn>
                <a:cxn ang="0">
                  <a:pos x="0" y="44"/>
                </a:cxn>
                <a:cxn ang="0">
                  <a:pos x="0" y="44"/>
                </a:cxn>
                <a:cxn ang="0">
                  <a:pos x="5" y="28"/>
                </a:cxn>
                <a:cxn ang="0">
                  <a:pos x="10" y="16"/>
                </a:cxn>
                <a:cxn ang="0">
                  <a:pos x="20" y="8"/>
                </a:cxn>
                <a:cxn ang="0">
                  <a:pos x="30" y="4"/>
                </a:cxn>
                <a:cxn ang="0">
                  <a:pos x="50" y="0"/>
                </a:cxn>
                <a:cxn ang="0">
                  <a:pos x="75" y="0"/>
                </a:cxn>
                <a:cxn ang="0">
                  <a:pos x="105" y="8"/>
                </a:cxn>
                <a:cxn ang="0">
                  <a:pos x="125" y="16"/>
                </a:cxn>
                <a:cxn ang="0">
                  <a:pos x="145" y="28"/>
                </a:cxn>
                <a:cxn ang="0">
                  <a:pos x="145" y="28"/>
                </a:cxn>
              </a:cxnLst>
              <a:rect l="0" t="0" r="r" b="b"/>
              <a:pathLst>
                <a:path w="604" h="352">
                  <a:moveTo>
                    <a:pt x="145" y="28"/>
                  </a:moveTo>
                  <a:lnTo>
                    <a:pt x="145" y="28"/>
                  </a:lnTo>
                  <a:lnTo>
                    <a:pt x="205" y="56"/>
                  </a:lnTo>
                  <a:lnTo>
                    <a:pt x="259" y="87"/>
                  </a:lnTo>
                  <a:lnTo>
                    <a:pt x="304" y="115"/>
                  </a:lnTo>
                  <a:lnTo>
                    <a:pt x="304" y="115"/>
                  </a:lnTo>
                  <a:lnTo>
                    <a:pt x="369" y="154"/>
                  </a:lnTo>
                  <a:lnTo>
                    <a:pt x="454" y="202"/>
                  </a:lnTo>
                  <a:lnTo>
                    <a:pt x="539" y="245"/>
                  </a:lnTo>
                  <a:lnTo>
                    <a:pt x="574" y="261"/>
                  </a:lnTo>
                  <a:lnTo>
                    <a:pt x="604" y="265"/>
                  </a:lnTo>
                  <a:lnTo>
                    <a:pt x="604" y="265"/>
                  </a:lnTo>
                  <a:lnTo>
                    <a:pt x="584" y="297"/>
                  </a:lnTo>
                  <a:lnTo>
                    <a:pt x="564" y="320"/>
                  </a:lnTo>
                  <a:lnTo>
                    <a:pt x="554" y="352"/>
                  </a:lnTo>
                  <a:lnTo>
                    <a:pt x="554" y="352"/>
                  </a:lnTo>
                  <a:lnTo>
                    <a:pt x="499" y="336"/>
                  </a:lnTo>
                  <a:lnTo>
                    <a:pt x="369" y="305"/>
                  </a:lnTo>
                  <a:lnTo>
                    <a:pt x="289" y="281"/>
                  </a:lnTo>
                  <a:lnTo>
                    <a:pt x="205" y="253"/>
                  </a:lnTo>
                  <a:lnTo>
                    <a:pt x="125" y="226"/>
                  </a:lnTo>
                  <a:lnTo>
                    <a:pt x="55" y="194"/>
                  </a:lnTo>
                  <a:lnTo>
                    <a:pt x="55" y="194"/>
                  </a:lnTo>
                  <a:lnTo>
                    <a:pt x="45" y="182"/>
                  </a:lnTo>
                  <a:lnTo>
                    <a:pt x="25" y="154"/>
                  </a:lnTo>
                  <a:lnTo>
                    <a:pt x="15" y="131"/>
                  </a:lnTo>
                  <a:lnTo>
                    <a:pt x="5" y="107"/>
                  </a:lnTo>
                  <a:lnTo>
                    <a:pt x="0" y="75"/>
                  </a:lnTo>
                  <a:lnTo>
                    <a:pt x="0" y="44"/>
                  </a:lnTo>
                  <a:lnTo>
                    <a:pt x="0" y="44"/>
                  </a:lnTo>
                  <a:lnTo>
                    <a:pt x="5" y="28"/>
                  </a:lnTo>
                  <a:lnTo>
                    <a:pt x="10" y="16"/>
                  </a:lnTo>
                  <a:lnTo>
                    <a:pt x="20" y="8"/>
                  </a:lnTo>
                  <a:lnTo>
                    <a:pt x="30" y="4"/>
                  </a:lnTo>
                  <a:lnTo>
                    <a:pt x="50" y="0"/>
                  </a:lnTo>
                  <a:lnTo>
                    <a:pt x="75" y="0"/>
                  </a:lnTo>
                  <a:lnTo>
                    <a:pt x="105" y="8"/>
                  </a:lnTo>
                  <a:lnTo>
                    <a:pt x="125" y="16"/>
                  </a:lnTo>
                  <a:lnTo>
                    <a:pt x="145" y="28"/>
                  </a:lnTo>
                  <a:lnTo>
                    <a:pt x="145" y="28"/>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9" name="Freeform 103"/>
            <p:cNvSpPr>
              <a:spLocks/>
            </p:cNvSpPr>
            <p:nvPr/>
          </p:nvSpPr>
          <p:spPr bwMode="auto">
            <a:xfrm>
              <a:off x="555900" y="4752975"/>
              <a:ext cx="68292" cy="19050"/>
            </a:xfrm>
            <a:custGeom>
              <a:avLst/>
              <a:gdLst/>
              <a:ahLst/>
              <a:cxnLst>
                <a:cxn ang="0">
                  <a:pos x="30" y="0"/>
                </a:cxn>
                <a:cxn ang="0">
                  <a:pos x="0" y="8"/>
                </a:cxn>
                <a:cxn ang="0">
                  <a:pos x="0" y="8"/>
                </a:cxn>
                <a:cxn ang="0">
                  <a:pos x="10" y="12"/>
                </a:cxn>
                <a:cxn ang="0">
                  <a:pos x="30" y="12"/>
                </a:cxn>
                <a:cxn ang="0">
                  <a:pos x="50" y="4"/>
                </a:cxn>
                <a:cxn ang="0">
                  <a:pos x="30" y="0"/>
                </a:cxn>
              </a:cxnLst>
              <a:rect l="0" t="0" r="r" b="b"/>
              <a:pathLst>
                <a:path w="50" h="12">
                  <a:moveTo>
                    <a:pt x="30" y="0"/>
                  </a:moveTo>
                  <a:lnTo>
                    <a:pt x="0" y="8"/>
                  </a:lnTo>
                  <a:lnTo>
                    <a:pt x="0" y="8"/>
                  </a:lnTo>
                  <a:lnTo>
                    <a:pt x="10" y="12"/>
                  </a:lnTo>
                  <a:lnTo>
                    <a:pt x="30" y="12"/>
                  </a:lnTo>
                  <a:lnTo>
                    <a:pt x="50" y="4"/>
                  </a:lnTo>
                  <a:lnTo>
                    <a:pt x="30" y="0"/>
                  </a:lnTo>
                  <a:close/>
                </a:path>
              </a:pathLst>
            </a:custGeom>
            <a:solidFill>
              <a:srgbClr val="8E909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1" name="Freeform 105"/>
            <p:cNvSpPr>
              <a:spLocks/>
            </p:cNvSpPr>
            <p:nvPr/>
          </p:nvSpPr>
          <p:spPr bwMode="auto">
            <a:xfrm>
              <a:off x="528584" y="4872037"/>
              <a:ext cx="109268" cy="112713"/>
            </a:xfrm>
            <a:custGeom>
              <a:avLst/>
              <a:gdLst/>
              <a:ahLst/>
              <a:cxnLst>
                <a:cxn ang="0">
                  <a:pos x="0" y="0"/>
                </a:cxn>
                <a:cxn ang="0">
                  <a:pos x="25" y="32"/>
                </a:cxn>
                <a:cxn ang="0">
                  <a:pos x="25" y="32"/>
                </a:cxn>
                <a:cxn ang="0">
                  <a:pos x="80" y="71"/>
                </a:cxn>
                <a:cxn ang="0">
                  <a:pos x="80" y="71"/>
                </a:cxn>
                <a:cxn ang="0">
                  <a:pos x="35" y="56"/>
                </a:cxn>
                <a:cxn ang="0">
                  <a:pos x="0" y="71"/>
                </a:cxn>
                <a:cxn ang="0">
                  <a:pos x="20" y="40"/>
                </a:cxn>
                <a:cxn ang="0">
                  <a:pos x="0" y="0"/>
                </a:cxn>
              </a:cxnLst>
              <a:rect l="0" t="0" r="r" b="b"/>
              <a:pathLst>
                <a:path w="80" h="71">
                  <a:moveTo>
                    <a:pt x="0" y="0"/>
                  </a:moveTo>
                  <a:lnTo>
                    <a:pt x="25" y="32"/>
                  </a:lnTo>
                  <a:lnTo>
                    <a:pt x="25" y="32"/>
                  </a:lnTo>
                  <a:lnTo>
                    <a:pt x="80" y="71"/>
                  </a:lnTo>
                  <a:lnTo>
                    <a:pt x="80" y="71"/>
                  </a:lnTo>
                  <a:lnTo>
                    <a:pt x="35" y="56"/>
                  </a:lnTo>
                  <a:lnTo>
                    <a:pt x="0" y="71"/>
                  </a:lnTo>
                  <a:lnTo>
                    <a:pt x="20" y="40"/>
                  </a:lnTo>
                  <a:lnTo>
                    <a:pt x="0" y="0"/>
                  </a:lnTo>
                  <a:close/>
                </a:path>
              </a:pathLst>
            </a:custGeom>
            <a:solidFill>
              <a:srgbClr val="C8492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4" name="Freeform 108"/>
            <p:cNvSpPr>
              <a:spLocks/>
            </p:cNvSpPr>
            <p:nvPr/>
          </p:nvSpPr>
          <p:spPr bwMode="auto">
            <a:xfrm>
              <a:off x="426144" y="4891087"/>
              <a:ext cx="286828" cy="125413"/>
            </a:xfrm>
            <a:custGeom>
              <a:avLst/>
              <a:gdLst/>
              <a:ahLst/>
              <a:cxnLst>
                <a:cxn ang="0">
                  <a:pos x="5" y="28"/>
                </a:cxn>
                <a:cxn ang="0">
                  <a:pos x="5" y="28"/>
                </a:cxn>
                <a:cxn ang="0">
                  <a:pos x="20" y="16"/>
                </a:cxn>
                <a:cxn ang="0">
                  <a:pos x="40" y="8"/>
                </a:cxn>
                <a:cxn ang="0">
                  <a:pos x="70" y="0"/>
                </a:cxn>
                <a:cxn ang="0">
                  <a:pos x="70" y="0"/>
                </a:cxn>
                <a:cxn ang="0">
                  <a:pos x="100" y="4"/>
                </a:cxn>
                <a:cxn ang="0">
                  <a:pos x="130" y="8"/>
                </a:cxn>
                <a:cxn ang="0">
                  <a:pos x="160" y="16"/>
                </a:cxn>
                <a:cxn ang="0">
                  <a:pos x="185" y="20"/>
                </a:cxn>
                <a:cxn ang="0">
                  <a:pos x="185" y="20"/>
                </a:cxn>
                <a:cxn ang="0">
                  <a:pos x="205" y="16"/>
                </a:cxn>
                <a:cxn ang="0">
                  <a:pos x="210" y="20"/>
                </a:cxn>
                <a:cxn ang="0">
                  <a:pos x="210" y="24"/>
                </a:cxn>
                <a:cxn ang="0">
                  <a:pos x="210" y="32"/>
                </a:cxn>
                <a:cxn ang="0">
                  <a:pos x="210" y="32"/>
                </a:cxn>
                <a:cxn ang="0">
                  <a:pos x="200" y="40"/>
                </a:cxn>
                <a:cxn ang="0">
                  <a:pos x="190" y="48"/>
                </a:cxn>
                <a:cxn ang="0">
                  <a:pos x="165" y="52"/>
                </a:cxn>
                <a:cxn ang="0">
                  <a:pos x="140" y="52"/>
                </a:cxn>
                <a:cxn ang="0">
                  <a:pos x="120" y="48"/>
                </a:cxn>
                <a:cxn ang="0">
                  <a:pos x="120" y="48"/>
                </a:cxn>
                <a:cxn ang="0">
                  <a:pos x="110" y="48"/>
                </a:cxn>
                <a:cxn ang="0">
                  <a:pos x="100" y="48"/>
                </a:cxn>
                <a:cxn ang="0">
                  <a:pos x="80" y="56"/>
                </a:cxn>
                <a:cxn ang="0">
                  <a:pos x="45" y="79"/>
                </a:cxn>
                <a:cxn ang="0">
                  <a:pos x="45" y="79"/>
                </a:cxn>
                <a:cxn ang="0">
                  <a:pos x="35" y="79"/>
                </a:cxn>
                <a:cxn ang="0">
                  <a:pos x="25" y="79"/>
                </a:cxn>
                <a:cxn ang="0">
                  <a:pos x="10" y="67"/>
                </a:cxn>
                <a:cxn ang="0">
                  <a:pos x="0" y="56"/>
                </a:cxn>
                <a:cxn ang="0">
                  <a:pos x="0" y="48"/>
                </a:cxn>
                <a:cxn ang="0">
                  <a:pos x="0" y="40"/>
                </a:cxn>
                <a:cxn ang="0">
                  <a:pos x="5" y="28"/>
                </a:cxn>
                <a:cxn ang="0">
                  <a:pos x="5" y="28"/>
                </a:cxn>
              </a:cxnLst>
              <a:rect l="0" t="0" r="r" b="b"/>
              <a:pathLst>
                <a:path w="210" h="79">
                  <a:moveTo>
                    <a:pt x="5" y="28"/>
                  </a:moveTo>
                  <a:lnTo>
                    <a:pt x="5" y="28"/>
                  </a:lnTo>
                  <a:lnTo>
                    <a:pt x="20" y="16"/>
                  </a:lnTo>
                  <a:lnTo>
                    <a:pt x="40" y="8"/>
                  </a:lnTo>
                  <a:lnTo>
                    <a:pt x="70" y="0"/>
                  </a:lnTo>
                  <a:lnTo>
                    <a:pt x="70" y="0"/>
                  </a:lnTo>
                  <a:lnTo>
                    <a:pt x="100" y="4"/>
                  </a:lnTo>
                  <a:lnTo>
                    <a:pt x="130" y="8"/>
                  </a:lnTo>
                  <a:lnTo>
                    <a:pt x="160" y="16"/>
                  </a:lnTo>
                  <a:lnTo>
                    <a:pt x="185" y="20"/>
                  </a:lnTo>
                  <a:lnTo>
                    <a:pt x="185" y="20"/>
                  </a:lnTo>
                  <a:lnTo>
                    <a:pt x="205" y="16"/>
                  </a:lnTo>
                  <a:lnTo>
                    <a:pt x="210" y="20"/>
                  </a:lnTo>
                  <a:lnTo>
                    <a:pt x="210" y="24"/>
                  </a:lnTo>
                  <a:lnTo>
                    <a:pt x="210" y="32"/>
                  </a:lnTo>
                  <a:lnTo>
                    <a:pt x="210" y="32"/>
                  </a:lnTo>
                  <a:lnTo>
                    <a:pt x="200" y="40"/>
                  </a:lnTo>
                  <a:lnTo>
                    <a:pt x="190" y="48"/>
                  </a:lnTo>
                  <a:lnTo>
                    <a:pt x="165" y="52"/>
                  </a:lnTo>
                  <a:lnTo>
                    <a:pt x="140" y="52"/>
                  </a:lnTo>
                  <a:lnTo>
                    <a:pt x="120" y="48"/>
                  </a:lnTo>
                  <a:lnTo>
                    <a:pt x="120" y="48"/>
                  </a:lnTo>
                  <a:lnTo>
                    <a:pt x="110" y="48"/>
                  </a:lnTo>
                  <a:lnTo>
                    <a:pt x="100" y="48"/>
                  </a:lnTo>
                  <a:lnTo>
                    <a:pt x="80" y="56"/>
                  </a:lnTo>
                  <a:lnTo>
                    <a:pt x="45" y="79"/>
                  </a:lnTo>
                  <a:lnTo>
                    <a:pt x="45" y="79"/>
                  </a:lnTo>
                  <a:lnTo>
                    <a:pt x="35" y="79"/>
                  </a:lnTo>
                  <a:lnTo>
                    <a:pt x="25" y="79"/>
                  </a:lnTo>
                  <a:lnTo>
                    <a:pt x="10" y="67"/>
                  </a:lnTo>
                  <a:lnTo>
                    <a:pt x="0" y="56"/>
                  </a:lnTo>
                  <a:lnTo>
                    <a:pt x="0" y="48"/>
                  </a:lnTo>
                  <a:lnTo>
                    <a:pt x="0" y="40"/>
                  </a:lnTo>
                  <a:lnTo>
                    <a:pt x="5" y="28"/>
                  </a:lnTo>
                  <a:lnTo>
                    <a:pt x="5" y="28"/>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5" name="Freeform 109"/>
            <p:cNvSpPr>
              <a:spLocks/>
            </p:cNvSpPr>
            <p:nvPr/>
          </p:nvSpPr>
          <p:spPr bwMode="auto">
            <a:xfrm>
              <a:off x="617363" y="4910137"/>
              <a:ext cx="150243" cy="250825"/>
            </a:xfrm>
            <a:custGeom>
              <a:avLst/>
              <a:gdLst/>
              <a:ahLst/>
              <a:cxnLst>
                <a:cxn ang="0">
                  <a:pos x="70" y="4"/>
                </a:cxn>
                <a:cxn ang="0">
                  <a:pos x="70" y="4"/>
                </a:cxn>
                <a:cxn ang="0">
                  <a:pos x="80" y="8"/>
                </a:cxn>
                <a:cxn ang="0">
                  <a:pos x="95" y="16"/>
                </a:cxn>
                <a:cxn ang="0">
                  <a:pos x="105" y="20"/>
                </a:cxn>
                <a:cxn ang="0">
                  <a:pos x="110" y="32"/>
                </a:cxn>
                <a:cxn ang="0">
                  <a:pos x="105" y="40"/>
                </a:cxn>
                <a:cxn ang="0">
                  <a:pos x="100" y="55"/>
                </a:cxn>
                <a:cxn ang="0">
                  <a:pos x="100" y="55"/>
                </a:cxn>
                <a:cxn ang="0">
                  <a:pos x="105" y="55"/>
                </a:cxn>
                <a:cxn ang="0">
                  <a:pos x="105" y="59"/>
                </a:cxn>
                <a:cxn ang="0">
                  <a:pos x="105" y="67"/>
                </a:cxn>
                <a:cxn ang="0">
                  <a:pos x="95" y="79"/>
                </a:cxn>
                <a:cxn ang="0">
                  <a:pos x="95" y="79"/>
                </a:cxn>
                <a:cxn ang="0">
                  <a:pos x="100" y="87"/>
                </a:cxn>
                <a:cxn ang="0">
                  <a:pos x="100" y="95"/>
                </a:cxn>
                <a:cxn ang="0">
                  <a:pos x="90" y="107"/>
                </a:cxn>
                <a:cxn ang="0">
                  <a:pos x="90" y="107"/>
                </a:cxn>
                <a:cxn ang="0">
                  <a:pos x="90" y="119"/>
                </a:cxn>
                <a:cxn ang="0">
                  <a:pos x="85" y="126"/>
                </a:cxn>
                <a:cxn ang="0">
                  <a:pos x="75" y="130"/>
                </a:cxn>
                <a:cxn ang="0">
                  <a:pos x="75" y="130"/>
                </a:cxn>
                <a:cxn ang="0">
                  <a:pos x="65" y="138"/>
                </a:cxn>
                <a:cxn ang="0">
                  <a:pos x="50" y="146"/>
                </a:cxn>
                <a:cxn ang="0">
                  <a:pos x="30" y="158"/>
                </a:cxn>
                <a:cxn ang="0">
                  <a:pos x="30" y="158"/>
                </a:cxn>
                <a:cxn ang="0">
                  <a:pos x="20" y="158"/>
                </a:cxn>
                <a:cxn ang="0">
                  <a:pos x="10" y="158"/>
                </a:cxn>
                <a:cxn ang="0">
                  <a:pos x="10" y="150"/>
                </a:cxn>
                <a:cxn ang="0">
                  <a:pos x="10" y="150"/>
                </a:cxn>
                <a:cxn ang="0">
                  <a:pos x="10" y="150"/>
                </a:cxn>
                <a:cxn ang="0">
                  <a:pos x="5" y="146"/>
                </a:cxn>
                <a:cxn ang="0">
                  <a:pos x="0" y="142"/>
                </a:cxn>
                <a:cxn ang="0">
                  <a:pos x="10" y="126"/>
                </a:cxn>
                <a:cxn ang="0">
                  <a:pos x="10" y="126"/>
                </a:cxn>
                <a:cxn ang="0">
                  <a:pos x="10" y="115"/>
                </a:cxn>
                <a:cxn ang="0">
                  <a:pos x="10" y="107"/>
                </a:cxn>
                <a:cxn ang="0">
                  <a:pos x="25" y="95"/>
                </a:cxn>
                <a:cxn ang="0">
                  <a:pos x="25" y="95"/>
                </a:cxn>
                <a:cxn ang="0">
                  <a:pos x="20" y="91"/>
                </a:cxn>
                <a:cxn ang="0">
                  <a:pos x="15" y="87"/>
                </a:cxn>
                <a:cxn ang="0">
                  <a:pos x="15" y="75"/>
                </a:cxn>
                <a:cxn ang="0">
                  <a:pos x="25" y="63"/>
                </a:cxn>
                <a:cxn ang="0">
                  <a:pos x="25" y="63"/>
                </a:cxn>
                <a:cxn ang="0">
                  <a:pos x="55" y="36"/>
                </a:cxn>
                <a:cxn ang="0">
                  <a:pos x="70" y="20"/>
                </a:cxn>
                <a:cxn ang="0">
                  <a:pos x="55" y="0"/>
                </a:cxn>
                <a:cxn ang="0">
                  <a:pos x="70" y="4"/>
                </a:cxn>
              </a:cxnLst>
              <a:rect l="0" t="0" r="r" b="b"/>
              <a:pathLst>
                <a:path w="110" h="158">
                  <a:moveTo>
                    <a:pt x="70" y="4"/>
                  </a:moveTo>
                  <a:lnTo>
                    <a:pt x="70" y="4"/>
                  </a:lnTo>
                  <a:lnTo>
                    <a:pt x="80" y="8"/>
                  </a:lnTo>
                  <a:lnTo>
                    <a:pt x="95" y="16"/>
                  </a:lnTo>
                  <a:lnTo>
                    <a:pt x="105" y="20"/>
                  </a:lnTo>
                  <a:lnTo>
                    <a:pt x="110" y="32"/>
                  </a:lnTo>
                  <a:lnTo>
                    <a:pt x="105" y="40"/>
                  </a:lnTo>
                  <a:lnTo>
                    <a:pt x="100" y="55"/>
                  </a:lnTo>
                  <a:lnTo>
                    <a:pt x="100" y="55"/>
                  </a:lnTo>
                  <a:lnTo>
                    <a:pt x="105" y="55"/>
                  </a:lnTo>
                  <a:lnTo>
                    <a:pt x="105" y="59"/>
                  </a:lnTo>
                  <a:lnTo>
                    <a:pt x="105" y="67"/>
                  </a:lnTo>
                  <a:lnTo>
                    <a:pt x="95" y="79"/>
                  </a:lnTo>
                  <a:lnTo>
                    <a:pt x="95" y="79"/>
                  </a:lnTo>
                  <a:lnTo>
                    <a:pt x="100" y="87"/>
                  </a:lnTo>
                  <a:lnTo>
                    <a:pt x="100" y="95"/>
                  </a:lnTo>
                  <a:lnTo>
                    <a:pt x="90" y="107"/>
                  </a:lnTo>
                  <a:lnTo>
                    <a:pt x="90" y="107"/>
                  </a:lnTo>
                  <a:lnTo>
                    <a:pt x="90" y="119"/>
                  </a:lnTo>
                  <a:lnTo>
                    <a:pt x="85" y="126"/>
                  </a:lnTo>
                  <a:lnTo>
                    <a:pt x="75" y="130"/>
                  </a:lnTo>
                  <a:lnTo>
                    <a:pt x="75" y="130"/>
                  </a:lnTo>
                  <a:lnTo>
                    <a:pt x="65" y="138"/>
                  </a:lnTo>
                  <a:lnTo>
                    <a:pt x="50" y="146"/>
                  </a:lnTo>
                  <a:lnTo>
                    <a:pt x="30" y="158"/>
                  </a:lnTo>
                  <a:lnTo>
                    <a:pt x="30" y="158"/>
                  </a:lnTo>
                  <a:lnTo>
                    <a:pt x="20" y="158"/>
                  </a:lnTo>
                  <a:lnTo>
                    <a:pt x="10" y="158"/>
                  </a:lnTo>
                  <a:lnTo>
                    <a:pt x="10" y="150"/>
                  </a:lnTo>
                  <a:lnTo>
                    <a:pt x="10" y="150"/>
                  </a:lnTo>
                  <a:lnTo>
                    <a:pt x="10" y="150"/>
                  </a:lnTo>
                  <a:lnTo>
                    <a:pt x="5" y="146"/>
                  </a:lnTo>
                  <a:lnTo>
                    <a:pt x="0" y="142"/>
                  </a:lnTo>
                  <a:lnTo>
                    <a:pt x="10" y="126"/>
                  </a:lnTo>
                  <a:lnTo>
                    <a:pt x="10" y="126"/>
                  </a:lnTo>
                  <a:lnTo>
                    <a:pt x="10" y="115"/>
                  </a:lnTo>
                  <a:lnTo>
                    <a:pt x="10" y="107"/>
                  </a:lnTo>
                  <a:lnTo>
                    <a:pt x="25" y="95"/>
                  </a:lnTo>
                  <a:lnTo>
                    <a:pt x="25" y="95"/>
                  </a:lnTo>
                  <a:lnTo>
                    <a:pt x="20" y="91"/>
                  </a:lnTo>
                  <a:lnTo>
                    <a:pt x="15" y="87"/>
                  </a:lnTo>
                  <a:lnTo>
                    <a:pt x="15" y="75"/>
                  </a:lnTo>
                  <a:lnTo>
                    <a:pt x="25" y="63"/>
                  </a:lnTo>
                  <a:lnTo>
                    <a:pt x="25" y="63"/>
                  </a:lnTo>
                  <a:lnTo>
                    <a:pt x="55" y="36"/>
                  </a:lnTo>
                  <a:lnTo>
                    <a:pt x="70" y="20"/>
                  </a:lnTo>
                  <a:lnTo>
                    <a:pt x="55" y="0"/>
                  </a:lnTo>
                  <a:lnTo>
                    <a:pt x="70" y="4"/>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6" name="Freeform 110"/>
            <p:cNvSpPr>
              <a:spLocks/>
            </p:cNvSpPr>
            <p:nvPr/>
          </p:nvSpPr>
          <p:spPr bwMode="auto">
            <a:xfrm>
              <a:off x="617363" y="4910137"/>
              <a:ext cx="150243" cy="250825"/>
            </a:xfrm>
            <a:custGeom>
              <a:avLst/>
              <a:gdLst/>
              <a:ahLst/>
              <a:cxnLst>
                <a:cxn ang="0">
                  <a:pos x="70" y="4"/>
                </a:cxn>
                <a:cxn ang="0">
                  <a:pos x="70" y="4"/>
                </a:cxn>
                <a:cxn ang="0">
                  <a:pos x="80" y="8"/>
                </a:cxn>
                <a:cxn ang="0">
                  <a:pos x="95" y="16"/>
                </a:cxn>
                <a:cxn ang="0">
                  <a:pos x="105" y="20"/>
                </a:cxn>
                <a:cxn ang="0">
                  <a:pos x="110" y="32"/>
                </a:cxn>
                <a:cxn ang="0">
                  <a:pos x="105" y="40"/>
                </a:cxn>
                <a:cxn ang="0">
                  <a:pos x="100" y="55"/>
                </a:cxn>
                <a:cxn ang="0">
                  <a:pos x="100" y="55"/>
                </a:cxn>
                <a:cxn ang="0">
                  <a:pos x="105" y="55"/>
                </a:cxn>
                <a:cxn ang="0">
                  <a:pos x="105" y="59"/>
                </a:cxn>
                <a:cxn ang="0">
                  <a:pos x="105" y="67"/>
                </a:cxn>
                <a:cxn ang="0">
                  <a:pos x="95" y="79"/>
                </a:cxn>
                <a:cxn ang="0">
                  <a:pos x="95" y="79"/>
                </a:cxn>
                <a:cxn ang="0">
                  <a:pos x="100" y="87"/>
                </a:cxn>
                <a:cxn ang="0">
                  <a:pos x="100" y="95"/>
                </a:cxn>
                <a:cxn ang="0">
                  <a:pos x="90" y="107"/>
                </a:cxn>
                <a:cxn ang="0">
                  <a:pos x="90" y="107"/>
                </a:cxn>
                <a:cxn ang="0">
                  <a:pos x="90" y="119"/>
                </a:cxn>
                <a:cxn ang="0">
                  <a:pos x="85" y="126"/>
                </a:cxn>
                <a:cxn ang="0">
                  <a:pos x="75" y="130"/>
                </a:cxn>
                <a:cxn ang="0">
                  <a:pos x="75" y="130"/>
                </a:cxn>
                <a:cxn ang="0">
                  <a:pos x="65" y="138"/>
                </a:cxn>
                <a:cxn ang="0">
                  <a:pos x="50" y="146"/>
                </a:cxn>
                <a:cxn ang="0">
                  <a:pos x="30" y="158"/>
                </a:cxn>
                <a:cxn ang="0">
                  <a:pos x="30" y="158"/>
                </a:cxn>
                <a:cxn ang="0">
                  <a:pos x="20" y="158"/>
                </a:cxn>
                <a:cxn ang="0">
                  <a:pos x="10" y="158"/>
                </a:cxn>
                <a:cxn ang="0">
                  <a:pos x="10" y="150"/>
                </a:cxn>
                <a:cxn ang="0">
                  <a:pos x="10" y="150"/>
                </a:cxn>
                <a:cxn ang="0">
                  <a:pos x="10" y="150"/>
                </a:cxn>
                <a:cxn ang="0">
                  <a:pos x="5" y="146"/>
                </a:cxn>
                <a:cxn ang="0">
                  <a:pos x="0" y="142"/>
                </a:cxn>
                <a:cxn ang="0">
                  <a:pos x="10" y="126"/>
                </a:cxn>
                <a:cxn ang="0">
                  <a:pos x="10" y="126"/>
                </a:cxn>
                <a:cxn ang="0">
                  <a:pos x="10" y="115"/>
                </a:cxn>
                <a:cxn ang="0">
                  <a:pos x="10" y="107"/>
                </a:cxn>
                <a:cxn ang="0">
                  <a:pos x="25" y="95"/>
                </a:cxn>
                <a:cxn ang="0">
                  <a:pos x="25" y="95"/>
                </a:cxn>
                <a:cxn ang="0">
                  <a:pos x="20" y="91"/>
                </a:cxn>
                <a:cxn ang="0">
                  <a:pos x="15" y="87"/>
                </a:cxn>
                <a:cxn ang="0">
                  <a:pos x="15" y="75"/>
                </a:cxn>
                <a:cxn ang="0">
                  <a:pos x="25" y="63"/>
                </a:cxn>
                <a:cxn ang="0">
                  <a:pos x="25" y="63"/>
                </a:cxn>
                <a:cxn ang="0">
                  <a:pos x="55" y="36"/>
                </a:cxn>
                <a:cxn ang="0">
                  <a:pos x="70" y="20"/>
                </a:cxn>
                <a:cxn ang="0">
                  <a:pos x="55" y="0"/>
                </a:cxn>
              </a:cxnLst>
              <a:rect l="0" t="0" r="r" b="b"/>
              <a:pathLst>
                <a:path w="110" h="158">
                  <a:moveTo>
                    <a:pt x="70" y="4"/>
                  </a:moveTo>
                  <a:lnTo>
                    <a:pt x="70" y="4"/>
                  </a:lnTo>
                  <a:lnTo>
                    <a:pt x="80" y="8"/>
                  </a:lnTo>
                  <a:lnTo>
                    <a:pt x="95" y="16"/>
                  </a:lnTo>
                  <a:lnTo>
                    <a:pt x="105" y="20"/>
                  </a:lnTo>
                  <a:lnTo>
                    <a:pt x="110" y="32"/>
                  </a:lnTo>
                  <a:lnTo>
                    <a:pt x="105" y="40"/>
                  </a:lnTo>
                  <a:lnTo>
                    <a:pt x="100" y="55"/>
                  </a:lnTo>
                  <a:lnTo>
                    <a:pt x="100" y="55"/>
                  </a:lnTo>
                  <a:lnTo>
                    <a:pt x="105" y="55"/>
                  </a:lnTo>
                  <a:lnTo>
                    <a:pt x="105" y="59"/>
                  </a:lnTo>
                  <a:lnTo>
                    <a:pt x="105" y="67"/>
                  </a:lnTo>
                  <a:lnTo>
                    <a:pt x="95" y="79"/>
                  </a:lnTo>
                  <a:lnTo>
                    <a:pt x="95" y="79"/>
                  </a:lnTo>
                  <a:lnTo>
                    <a:pt x="100" y="87"/>
                  </a:lnTo>
                  <a:lnTo>
                    <a:pt x="100" y="95"/>
                  </a:lnTo>
                  <a:lnTo>
                    <a:pt x="90" y="107"/>
                  </a:lnTo>
                  <a:lnTo>
                    <a:pt x="90" y="107"/>
                  </a:lnTo>
                  <a:lnTo>
                    <a:pt x="90" y="119"/>
                  </a:lnTo>
                  <a:lnTo>
                    <a:pt x="85" y="126"/>
                  </a:lnTo>
                  <a:lnTo>
                    <a:pt x="75" y="130"/>
                  </a:lnTo>
                  <a:lnTo>
                    <a:pt x="75" y="130"/>
                  </a:lnTo>
                  <a:lnTo>
                    <a:pt x="65" y="138"/>
                  </a:lnTo>
                  <a:lnTo>
                    <a:pt x="50" y="146"/>
                  </a:lnTo>
                  <a:lnTo>
                    <a:pt x="30" y="158"/>
                  </a:lnTo>
                  <a:lnTo>
                    <a:pt x="30" y="158"/>
                  </a:lnTo>
                  <a:lnTo>
                    <a:pt x="20" y="158"/>
                  </a:lnTo>
                  <a:lnTo>
                    <a:pt x="10" y="158"/>
                  </a:lnTo>
                  <a:lnTo>
                    <a:pt x="10" y="150"/>
                  </a:lnTo>
                  <a:lnTo>
                    <a:pt x="10" y="150"/>
                  </a:lnTo>
                  <a:lnTo>
                    <a:pt x="10" y="150"/>
                  </a:lnTo>
                  <a:lnTo>
                    <a:pt x="5" y="146"/>
                  </a:lnTo>
                  <a:lnTo>
                    <a:pt x="0" y="142"/>
                  </a:lnTo>
                  <a:lnTo>
                    <a:pt x="10" y="126"/>
                  </a:lnTo>
                  <a:lnTo>
                    <a:pt x="10" y="126"/>
                  </a:lnTo>
                  <a:lnTo>
                    <a:pt x="10" y="115"/>
                  </a:lnTo>
                  <a:lnTo>
                    <a:pt x="10" y="107"/>
                  </a:lnTo>
                  <a:lnTo>
                    <a:pt x="25" y="95"/>
                  </a:lnTo>
                  <a:lnTo>
                    <a:pt x="25" y="95"/>
                  </a:lnTo>
                  <a:lnTo>
                    <a:pt x="20" y="91"/>
                  </a:lnTo>
                  <a:lnTo>
                    <a:pt x="15" y="87"/>
                  </a:lnTo>
                  <a:lnTo>
                    <a:pt x="15" y="75"/>
                  </a:lnTo>
                  <a:lnTo>
                    <a:pt x="25" y="63"/>
                  </a:lnTo>
                  <a:lnTo>
                    <a:pt x="25" y="63"/>
                  </a:lnTo>
                  <a:lnTo>
                    <a:pt x="55" y="36"/>
                  </a:lnTo>
                  <a:lnTo>
                    <a:pt x="70" y="20"/>
                  </a:lnTo>
                  <a:lnTo>
                    <a:pt x="5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3" name="Freeform 117"/>
            <p:cNvSpPr>
              <a:spLocks/>
            </p:cNvSpPr>
            <p:nvPr/>
          </p:nvSpPr>
          <p:spPr bwMode="auto">
            <a:xfrm>
              <a:off x="-1353556" y="5618162"/>
              <a:ext cx="443901" cy="533400"/>
            </a:xfrm>
            <a:custGeom>
              <a:avLst/>
              <a:gdLst/>
              <a:ahLst/>
              <a:cxnLst>
                <a:cxn ang="0">
                  <a:pos x="5" y="0"/>
                </a:cxn>
                <a:cxn ang="0">
                  <a:pos x="5" y="0"/>
                </a:cxn>
                <a:cxn ang="0">
                  <a:pos x="0" y="83"/>
                </a:cxn>
                <a:cxn ang="0">
                  <a:pos x="5" y="151"/>
                </a:cxn>
                <a:cxn ang="0">
                  <a:pos x="5" y="178"/>
                </a:cxn>
                <a:cxn ang="0">
                  <a:pos x="15" y="198"/>
                </a:cxn>
                <a:cxn ang="0">
                  <a:pos x="15" y="198"/>
                </a:cxn>
                <a:cxn ang="0">
                  <a:pos x="40" y="230"/>
                </a:cxn>
                <a:cxn ang="0">
                  <a:pos x="70" y="257"/>
                </a:cxn>
                <a:cxn ang="0">
                  <a:pos x="115" y="293"/>
                </a:cxn>
                <a:cxn ang="0">
                  <a:pos x="250" y="336"/>
                </a:cxn>
                <a:cxn ang="0">
                  <a:pos x="250" y="336"/>
                </a:cxn>
                <a:cxn ang="0">
                  <a:pos x="270" y="285"/>
                </a:cxn>
                <a:cxn ang="0">
                  <a:pos x="295" y="245"/>
                </a:cxn>
                <a:cxn ang="0">
                  <a:pos x="310" y="226"/>
                </a:cxn>
                <a:cxn ang="0">
                  <a:pos x="325" y="210"/>
                </a:cxn>
                <a:cxn ang="0">
                  <a:pos x="325" y="210"/>
                </a:cxn>
                <a:cxn ang="0">
                  <a:pos x="300" y="206"/>
                </a:cxn>
                <a:cxn ang="0">
                  <a:pos x="250" y="190"/>
                </a:cxn>
                <a:cxn ang="0">
                  <a:pos x="220" y="182"/>
                </a:cxn>
                <a:cxn ang="0">
                  <a:pos x="190" y="170"/>
                </a:cxn>
                <a:cxn ang="0">
                  <a:pos x="170" y="155"/>
                </a:cxn>
                <a:cxn ang="0">
                  <a:pos x="155" y="139"/>
                </a:cxn>
                <a:cxn ang="0">
                  <a:pos x="155" y="139"/>
                </a:cxn>
                <a:cxn ang="0">
                  <a:pos x="105" y="52"/>
                </a:cxn>
                <a:cxn ang="0">
                  <a:pos x="85" y="4"/>
                </a:cxn>
                <a:cxn ang="0">
                  <a:pos x="5" y="0"/>
                </a:cxn>
              </a:cxnLst>
              <a:rect l="0" t="0" r="r" b="b"/>
              <a:pathLst>
                <a:path w="325" h="336">
                  <a:moveTo>
                    <a:pt x="5" y="0"/>
                  </a:moveTo>
                  <a:lnTo>
                    <a:pt x="5" y="0"/>
                  </a:lnTo>
                  <a:lnTo>
                    <a:pt x="0" y="83"/>
                  </a:lnTo>
                  <a:lnTo>
                    <a:pt x="5" y="151"/>
                  </a:lnTo>
                  <a:lnTo>
                    <a:pt x="5" y="178"/>
                  </a:lnTo>
                  <a:lnTo>
                    <a:pt x="15" y="198"/>
                  </a:lnTo>
                  <a:lnTo>
                    <a:pt x="15" y="198"/>
                  </a:lnTo>
                  <a:lnTo>
                    <a:pt x="40" y="230"/>
                  </a:lnTo>
                  <a:lnTo>
                    <a:pt x="70" y="257"/>
                  </a:lnTo>
                  <a:lnTo>
                    <a:pt x="115" y="293"/>
                  </a:lnTo>
                  <a:lnTo>
                    <a:pt x="250" y="336"/>
                  </a:lnTo>
                  <a:lnTo>
                    <a:pt x="250" y="336"/>
                  </a:lnTo>
                  <a:lnTo>
                    <a:pt x="270" y="285"/>
                  </a:lnTo>
                  <a:lnTo>
                    <a:pt x="295" y="245"/>
                  </a:lnTo>
                  <a:lnTo>
                    <a:pt x="310" y="226"/>
                  </a:lnTo>
                  <a:lnTo>
                    <a:pt x="325" y="210"/>
                  </a:lnTo>
                  <a:lnTo>
                    <a:pt x="325" y="210"/>
                  </a:lnTo>
                  <a:lnTo>
                    <a:pt x="300" y="206"/>
                  </a:lnTo>
                  <a:lnTo>
                    <a:pt x="250" y="190"/>
                  </a:lnTo>
                  <a:lnTo>
                    <a:pt x="220" y="182"/>
                  </a:lnTo>
                  <a:lnTo>
                    <a:pt x="190" y="170"/>
                  </a:lnTo>
                  <a:lnTo>
                    <a:pt x="170" y="155"/>
                  </a:lnTo>
                  <a:lnTo>
                    <a:pt x="155" y="139"/>
                  </a:lnTo>
                  <a:lnTo>
                    <a:pt x="155" y="139"/>
                  </a:lnTo>
                  <a:lnTo>
                    <a:pt x="105" y="52"/>
                  </a:lnTo>
                  <a:lnTo>
                    <a:pt x="85" y="4"/>
                  </a:lnTo>
                  <a:lnTo>
                    <a:pt x="5" y="0"/>
                  </a:lnTo>
                  <a:close/>
                </a:path>
              </a:pathLst>
            </a:custGeom>
            <a:solidFill>
              <a:srgbClr val="455D8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4" name="Freeform 118"/>
            <p:cNvSpPr>
              <a:spLocks/>
            </p:cNvSpPr>
            <p:nvPr/>
          </p:nvSpPr>
          <p:spPr bwMode="auto">
            <a:xfrm>
              <a:off x="-1080387" y="5794375"/>
              <a:ext cx="551803" cy="269875"/>
            </a:xfrm>
            <a:custGeom>
              <a:avLst/>
              <a:gdLst/>
              <a:ahLst/>
              <a:cxnLst>
                <a:cxn ang="0">
                  <a:pos x="5" y="170"/>
                </a:cxn>
                <a:cxn ang="0">
                  <a:pos x="5" y="170"/>
                </a:cxn>
                <a:cxn ang="0">
                  <a:pos x="0" y="123"/>
                </a:cxn>
                <a:cxn ang="0">
                  <a:pos x="5" y="91"/>
                </a:cxn>
                <a:cxn ang="0">
                  <a:pos x="5" y="75"/>
                </a:cxn>
                <a:cxn ang="0">
                  <a:pos x="10" y="67"/>
                </a:cxn>
                <a:cxn ang="0">
                  <a:pos x="10" y="67"/>
                </a:cxn>
                <a:cxn ang="0">
                  <a:pos x="25" y="63"/>
                </a:cxn>
                <a:cxn ang="0">
                  <a:pos x="55" y="59"/>
                </a:cxn>
                <a:cxn ang="0">
                  <a:pos x="150" y="51"/>
                </a:cxn>
                <a:cxn ang="0">
                  <a:pos x="209" y="44"/>
                </a:cxn>
                <a:cxn ang="0">
                  <a:pos x="269" y="32"/>
                </a:cxn>
                <a:cxn ang="0">
                  <a:pos x="339" y="20"/>
                </a:cxn>
                <a:cxn ang="0">
                  <a:pos x="404" y="0"/>
                </a:cxn>
                <a:cxn ang="0">
                  <a:pos x="404" y="0"/>
                </a:cxn>
                <a:cxn ang="0">
                  <a:pos x="384" y="8"/>
                </a:cxn>
                <a:cxn ang="0">
                  <a:pos x="334" y="28"/>
                </a:cxn>
                <a:cxn ang="0">
                  <a:pos x="259" y="51"/>
                </a:cxn>
                <a:cxn ang="0">
                  <a:pos x="209" y="63"/>
                </a:cxn>
                <a:cxn ang="0">
                  <a:pos x="155" y="71"/>
                </a:cxn>
                <a:cxn ang="0">
                  <a:pos x="80" y="111"/>
                </a:cxn>
                <a:cxn ang="0">
                  <a:pos x="5" y="170"/>
                </a:cxn>
              </a:cxnLst>
              <a:rect l="0" t="0" r="r" b="b"/>
              <a:pathLst>
                <a:path w="404" h="170">
                  <a:moveTo>
                    <a:pt x="5" y="170"/>
                  </a:moveTo>
                  <a:lnTo>
                    <a:pt x="5" y="170"/>
                  </a:lnTo>
                  <a:lnTo>
                    <a:pt x="0" y="123"/>
                  </a:lnTo>
                  <a:lnTo>
                    <a:pt x="5" y="91"/>
                  </a:lnTo>
                  <a:lnTo>
                    <a:pt x="5" y="75"/>
                  </a:lnTo>
                  <a:lnTo>
                    <a:pt x="10" y="67"/>
                  </a:lnTo>
                  <a:lnTo>
                    <a:pt x="10" y="67"/>
                  </a:lnTo>
                  <a:lnTo>
                    <a:pt x="25" y="63"/>
                  </a:lnTo>
                  <a:lnTo>
                    <a:pt x="55" y="59"/>
                  </a:lnTo>
                  <a:lnTo>
                    <a:pt x="150" y="51"/>
                  </a:lnTo>
                  <a:lnTo>
                    <a:pt x="209" y="44"/>
                  </a:lnTo>
                  <a:lnTo>
                    <a:pt x="269" y="32"/>
                  </a:lnTo>
                  <a:lnTo>
                    <a:pt x="339" y="20"/>
                  </a:lnTo>
                  <a:lnTo>
                    <a:pt x="404" y="0"/>
                  </a:lnTo>
                  <a:lnTo>
                    <a:pt x="404" y="0"/>
                  </a:lnTo>
                  <a:lnTo>
                    <a:pt x="384" y="8"/>
                  </a:lnTo>
                  <a:lnTo>
                    <a:pt x="334" y="28"/>
                  </a:lnTo>
                  <a:lnTo>
                    <a:pt x="259" y="51"/>
                  </a:lnTo>
                  <a:lnTo>
                    <a:pt x="209" y="63"/>
                  </a:lnTo>
                  <a:lnTo>
                    <a:pt x="155" y="71"/>
                  </a:lnTo>
                  <a:lnTo>
                    <a:pt x="80" y="111"/>
                  </a:lnTo>
                  <a:lnTo>
                    <a:pt x="5" y="170"/>
                  </a:lnTo>
                  <a:close/>
                </a:path>
              </a:pathLst>
            </a:custGeom>
            <a:solidFill>
              <a:srgbClr val="1447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5" name="Freeform 119"/>
            <p:cNvSpPr>
              <a:spLocks/>
            </p:cNvSpPr>
            <p:nvPr/>
          </p:nvSpPr>
          <p:spPr bwMode="auto">
            <a:xfrm>
              <a:off x="-1032582" y="5656262"/>
              <a:ext cx="305950" cy="76200"/>
            </a:xfrm>
            <a:custGeom>
              <a:avLst/>
              <a:gdLst/>
              <a:ahLst/>
              <a:cxnLst>
                <a:cxn ang="0">
                  <a:pos x="224" y="32"/>
                </a:cxn>
                <a:cxn ang="0">
                  <a:pos x="224" y="32"/>
                </a:cxn>
                <a:cxn ang="0">
                  <a:pos x="164" y="28"/>
                </a:cxn>
                <a:cxn ang="0">
                  <a:pos x="110" y="16"/>
                </a:cxn>
                <a:cxn ang="0">
                  <a:pos x="50" y="0"/>
                </a:cxn>
                <a:cxn ang="0">
                  <a:pos x="0" y="12"/>
                </a:cxn>
                <a:cxn ang="0">
                  <a:pos x="0" y="12"/>
                </a:cxn>
                <a:cxn ang="0">
                  <a:pos x="15" y="24"/>
                </a:cxn>
                <a:cxn ang="0">
                  <a:pos x="40" y="32"/>
                </a:cxn>
                <a:cxn ang="0">
                  <a:pos x="65" y="40"/>
                </a:cxn>
                <a:cxn ang="0">
                  <a:pos x="100" y="44"/>
                </a:cxn>
                <a:cxn ang="0">
                  <a:pos x="139" y="48"/>
                </a:cxn>
                <a:cxn ang="0">
                  <a:pos x="179" y="44"/>
                </a:cxn>
                <a:cxn ang="0">
                  <a:pos x="224" y="32"/>
                </a:cxn>
                <a:cxn ang="0">
                  <a:pos x="224" y="32"/>
                </a:cxn>
              </a:cxnLst>
              <a:rect l="0" t="0" r="r" b="b"/>
              <a:pathLst>
                <a:path w="224" h="48">
                  <a:moveTo>
                    <a:pt x="224" y="32"/>
                  </a:moveTo>
                  <a:lnTo>
                    <a:pt x="224" y="32"/>
                  </a:lnTo>
                  <a:lnTo>
                    <a:pt x="164" y="28"/>
                  </a:lnTo>
                  <a:lnTo>
                    <a:pt x="110" y="16"/>
                  </a:lnTo>
                  <a:lnTo>
                    <a:pt x="50" y="0"/>
                  </a:lnTo>
                  <a:lnTo>
                    <a:pt x="0" y="12"/>
                  </a:lnTo>
                  <a:lnTo>
                    <a:pt x="0" y="12"/>
                  </a:lnTo>
                  <a:lnTo>
                    <a:pt x="15" y="24"/>
                  </a:lnTo>
                  <a:lnTo>
                    <a:pt x="40" y="32"/>
                  </a:lnTo>
                  <a:lnTo>
                    <a:pt x="65" y="40"/>
                  </a:lnTo>
                  <a:lnTo>
                    <a:pt x="100" y="44"/>
                  </a:lnTo>
                  <a:lnTo>
                    <a:pt x="139" y="48"/>
                  </a:lnTo>
                  <a:lnTo>
                    <a:pt x="179" y="44"/>
                  </a:lnTo>
                  <a:lnTo>
                    <a:pt x="224" y="32"/>
                  </a:lnTo>
                  <a:lnTo>
                    <a:pt x="224" y="32"/>
                  </a:lnTo>
                  <a:close/>
                </a:path>
              </a:pathLst>
            </a:custGeom>
            <a:solidFill>
              <a:srgbClr val="1447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6" name="Freeform 120"/>
            <p:cNvSpPr>
              <a:spLocks/>
            </p:cNvSpPr>
            <p:nvPr/>
          </p:nvSpPr>
          <p:spPr bwMode="auto">
            <a:xfrm>
              <a:off x="-1271606" y="5618162"/>
              <a:ext cx="456194" cy="63500"/>
            </a:xfrm>
            <a:custGeom>
              <a:avLst/>
              <a:gdLst/>
              <a:ahLst/>
              <a:cxnLst>
                <a:cxn ang="0">
                  <a:pos x="334" y="0"/>
                </a:cxn>
                <a:cxn ang="0">
                  <a:pos x="334" y="0"/>
                </a:cxn>
                <a:cxn ang="0">
                  <a:pos x="304" y="8"/>
                </a:cxn>
                <a:cxn ang="0">
                  <a:pos x="265" y="16"/>
                </a:cxn>
                <a:cxn ang="0">
                  <a:pos x="220" y="20"/>
                </a:cxn>
                <a:cxn ang="0">
                  <a:pos x="170" y="28"/>
                </a:cxn>
                <a:cxn ang="0">
                  <a:pos x="115" y="28"/>
                </a:cxn>
                <a:cxn ang="0">
                  <a:pos x="55" y="20"/>
                </a:cxn>
                <a:cxn ang="0">
                  <a:pos x="30" y="12"/>
                </a:cxn>
                <a:cxn ang="0">
                  <a:pos x="0" y="4"/>
                </a:cxn>
                <a:cxn ang="0">
                  <a:pos x="0" y="4"/>
                </a:cxn>
                <a:cxn ang="0">
                  <a:pos x="25" y="16"/>
                </a:cxn>
                <a:cxn ang="0">
                  <a:pos x="55" y="28"/>
                </a:cxn>
                <a:cxn ang="0">
                  <a:pos x="90" y="36"/>
                </a:cxn>
                <a:cxn ang="0">
                  <a:pos x="140" y="40"/>
                </a:cxn>
                <a:cxn ang="0">
                  <a:pos x="195" y="36"/>
                </a:cxn>
                <a:cxn ang="0">
                  <a:pos x="230" y="32"/>
                </a:cxn>
                <a:cxn ang="0">
                  <a:pos x="260" y="24"/>
                </a:cxn>
                <a:cxn ang="0">
                  <a:pos x="295" y="12"/>
                </a:cxn>
                <a:cxn ang="0">
                  <a:pos x="334" y="0"/>
                </a:cxn>
                <a:cxn ang="0">
                  <a:pos x="334" y="0"/>
                </a:cxn>
              </a:cxnLst>
              <a:rect l="0" t="0" r="r" b="b"/>
              <a:pathLst>
                <a:path w="334" h="40">
                  <a:moveTo>
                    <a:pt x="334" y="0"/>
                  </a:moveTo>
                  <a:lnTo>
                    <a:pt x="334" y="0"/>
                  </a:lnTo>
                  <a:lnTo>
                    <a:pt x="304" y="8"/>
                  </a:lnTo>
                  <a:lnTo>
                    <a:pt x="265" y="16"/>
                  </a:lnTo>
                  <a:lnTo>
                    <a:pt x="220" y="20"/>
                  </a:lnTo>
                  <a:lnTo>
                    <a:pt x="170" y="28"/>
                  </a:lnTo>
                  <a:lnTo>
                    <a:pt x="115" y="28"/>
                  </a:lnTo>
                  <a:lnTo>
                    <a:pt x="55" y="20"/>
                  </a:lnTo>
                  <a:lnTo>
                    <a:pt x="30" y="12"/>
                  </a:lnTo>
                  <a:lnTo>
                    <a:pt x="0" y="4"/>
                  </a:lnTo>
                  <a:lnTo>
                    <a:pt x="0" y="4"/>
                  </a:lnTo>
                  <a:lnTo>
                    <a:pt x="25" y="16"/>
                  </a:lnTo>
                  <a:lnTo>
                    <a:pt x="55" y="28"/>
                  </a:lnTo>
                  <a:lnTo>
                    <a:pt x="90" y="36"/>
                  </a:lnTo>
                  <a:lnTo>
                    <a:pt x="140" y="40"/>
                  </a:lnTo>
                  <a:lnTo>
                    <a:pt x="195" y="36"/>
                  </a:lnTo>
                  <a:lnTo>
                    <a:pt x="230" y="32"/>
                  </a:lnTo>
                  <a:lnTo>
                    <a:pt x="260" y="24"/>
                  </a:lnTo>
                  <a:lnTo>
                    <a:pt x="295" y="12"/>
                  </a:lnTo>
                  <a:lnTo>
                    <a:pt x="334" y="0"/>
                  </a:lnTo>
                  <a:lnTo>
                    <a:pt x="334" y="0"/>
                  </a:lnTo>
                  <a:close/>
                </a:path>
              </a:pathLst>
            </a:custGeom>
            <a:solidFill>
              <a:srgbClr val="1447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7" name="Freeform 121"/>
            <p:cNvSpPr>
              <a:spLocks/>
            </p:cNvSpPr>
            <p:nvPr/>
          </p:nvSpPr>
          <p:spPr bwMode="auto">
            <a:xfrm>
              <a:off x="-801753" y="6045200"/>
              <a:ext cx="1303020" cy="614363"/>
            </a:xfrm>
            <a:custGeom>
              <a:avLst/>
              <a:gdLst/>
              <a:ahLst/>
              <a:cxnLst>
                <a:cxn ang="0">
                  <a:pos x="50" y="0"/>
                </a:cxn>
                <a:cxn ang="0">
                  <a:pos x="90" y="158"/>
                </a:cxn>
                <a:cxn ang="0">
                  <a:pos x="355" y="288"/>
                </a:cxn>
                <a:cxn ang="0">
                  <a:pos x="954" y="375"/>
                </a:cxn>
                <a:cxn ang="0">
                  <a:pos x="694" y="387"/>
                </a:cxn>
                <a:cxn ang="0">
                  <a:pos x="280" y="316"/>
                </a:cxn>
                <a:cxn ang="0">
                  <a:pos x="0" y="150"/>
                </a:cxn>
                <a:cxn ang="0">
                  <a:pos x="50" y="0"/>
                </a:cxn>
              </a:cxnLst>
              <a:rect l="0" t="0" r="r" b="b"/>
              <a:pathLst>
                <a:path w="954" h="387">
                  <a:moveTo>
                    <a:pt x="50" y="0"/>
                  </a:moveTo>
                  <a:lnTo>
                    <a:pt x="90" y="158"/>
                  </a:lnTo>
                  <a:lnTo>
                    <a:pt x="355" y="288"/>
                  </a:lnTo>
                  <a:lnTo>
                    <a:pt x="954" y="375"/>
                  </a:lnTo>
                  <a:lnTo>
                    <a:pt x="694" y="387"/>
                  </a:lnTo>
                  <a:lnTo>
                    <a:pt x="280" y="316"/>
                  </a:lnTo>
                  <a:lnTo>
                    <a:pt x="0" y="150"/>
                  </a:lnTo>
                  <a:lnTo>
                    <a:pt x="50" y="0"/>
                  </a:lnTo>
                  <a:close/>
                </a:path>
              </a:pathLst>
            </a:custGeom>
            <a:solidFill>
              <a:srgbClr val="A8C2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8" name="Oval 107"/>
          <p:cNvSpPr/>
          <p:nvPr/>
        </p:nvSpPr>
        <p:spPr>
          <a:xfrm>
            <a:off x="2743200" y="2133600"/>
            <a:ext cx="457200" cy="457200"/>
          </a:xfrm>
          <a:prstGeom prst="ellipse">
            <a:avLst/>
          </a:prstGeom>
          <a:solidFill>
            <a:srgbClr val="FCF600"/>
          </a:solidFill>
          <a:ln>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0" y="0"/>
            <a:ext cx="4596945"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Natural Background Radiation</a:t>
            </a:r>
          </a:p>
        </p:txBody>
      </p:sp>
      <p:grpSp>
        <p:nvGrpSpPr>
          <p:cNvPr id="121" name="Group 120"/>
          <p:cNvGrpSpPr/>
          <p:nvPr>
            <p:custDataLst>
              <p:tags r:id="rId5"/>
            </p:custDataLst>
          </p:nvPr>
        </p:nvGrpSpPr>
        <p:grpSpPr>
          <a:xfrm>
            <a:off x="1752600" y="914400"/>
            <a:ext cx="1066799" cy="1295400"/>
            <a:chOff x="1660730" y="930250"/>
            <a:chExt cx="799279" cy="1392145"/>
          </a:xfrm>
        </p:grpSpPr>
        <p:sp>
          <p:nvSpPr>
            <p:cNvPr id="122" name="Freeform 121"/>
            <p:cNvSpPr/>
            <p:nvPr/>
          </p:nvSpPr>
          <p:spPr>
            <a:xfrm rot="3446748">
              <a:off x="1158037" y="14329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Freeform 122"/>
            <p:cNvSpPr/>
            <p:nvPr/>
          </p:nvSpPr>
          <p:spPr>
            <a:xfrm rot="3446748">
              <a:off x="1396368" y="15091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4" name="Freeform 123"/>
            <p:cNvSpPr/>
            <p:nvPr/>
          </p:nvSpPr>
          <p:spPr>
            <a:xfrm rot="3446748">
              <a:off x="17071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5" name="Freeform 124"/>
            <p:cNvSpPr/>
            <p:nvPr/>
          </p:nvSpPr>
          <p:spPr>
            <a:xfrm rot="3446748">
              <a:off x="18595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1" name="Group 190"/>
          <p:cNvGrpSpPr/>
          <p:nvPr>
            <p:custDataLst>
              <p:tags r:id="rId6"/>
            </p:custDataLst>
          </p:nvPr>
        </p:nvGrpSpPr>
        <p:grpSpPr>
          <a:xfrm>
            <a:off x="1752600" y="914400"/>
            <a:ext cx="1066799" cy="1295400"/>
            <a:chOff x="1660730" y="930250"/>
            <a:chExt cx="799279" cy="1392145"/>
          </a:xfrm>
        </p:grpSpPr>
        <p:sp>
          <p:nvSpPr>
            <p:cNvPr id="192" name="Freeform 191"/>
            <p:cNvSpPr/>
            <p:nvPr/>
          </p:nvSpPr>
          <p:spPr>
            <a:xfrm rot="3446748">
              <a:off x="1158037" y="14329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3" name="Freeform 192"/>
            <p:cNvSpPr/>
            <p:nvPr/>
          </p:nvSpPr>
          <p:spPr>
            <a:xfrm rot="3446748">
              <a:off x="1396368" y="15091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 name="Freeform 193"/>
            <p:cNvSpPr/>
            <p:nvPr/>
          </p:nvSpPr>
          <p:spPr>
            <a:xfrm rot="3446748">
              <a:off x="17071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5" name="Freeform 194"/>
            <p:cNvSpPr/>
            <p:nvPr/>
          </p:nvSpPr>
          <p:spPr>
            <a:xfrm rot="3446748">
              <a:off x="18595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6" name="Group 195"/>
          <p:cNvGrpSpPr/>
          <p:nvPr>
            <p:custDataLst>
              <p:tags r:id="rId7"/>
            </p:custDataLst>
          </p:nvPr>
        </p:nvGrpSpPr>
        <p:grpSpPr>
          <a:xfrm>
            <a:off x="1752600" y="914400"/>
            <a:ext cx="1066799" cy="1295400"/>
            <a:chOff x="1660730" y="930250"/>
            <a:chExt cx="799279" cy="1392145"/>
          </a:xfrm>
        </p:grpSpPr>
        <p:sp>
          <p:nvSpPr>
            <p:cNvPr id="197" name="Freeform 196"/>
            <p:cNvSpPr/>
            <p:nvPr/>
          </p:nvSpPr>
          <p:spPr>
            <a:xfrm rot="3446748">
              <a:off x="1158037" y="14329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8" name="Freeform 197"/>
            <p:cNvSpPr/>
            <p:nvPr/>
          </p:nvSpPr>
          <p:spPr>
            <a:xfrm rot="3446748">
              <a:off x="1396368" y="15091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9" name="Freeform 198"/>
            <p:cNvSpPr/>
            <p:nvPr/>
          </p:nvSpPr>
          <p:spPr>
            <a:xfrm rot="3446748">
              <a:off x="17071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0" name="Freeform 199"/>
            <p:cNvSpPr/>
            <p:nvPr/>
          </p:nvSpPr>
          <p:spPr>
            <a:xfrm rot="3446748">
              <a:off x="18595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08" name="Group 207"/>
          <p:cNvGrpSpPr/>
          <p:nvPr>
            <p:custDataLst>
              <p:tags r:id="rId8"/>
            </p:custDataLst>
          </p:nvPr>
        </p:nvGrpSpPr>
        <p:grpSpPr>
          <a:xfrm>
            <a:off x="1752600" y="914400"/>
            <a:ext cx="1066799" cy="1295400"/>
            <a:chOff x="1660730" y="930250"/>
            <a:chExt cx="799279" cy="1392145"/>
          </a:xfrm>
        </p:grpSpPr>
        <p:sp>
          <p:nvSpPr>
            <p:cNvPr id="209" name="Freeform 208"/>
            <p:cNvSpPr/>
            <p:nvPr/>
          </p:nvSpPr>
          <p:spPr>
            <a:xfrm rot="3446748">
              <a:off x="1158037" y="14329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0" name="Freeform 209"/>
            <p:cNvSpPr/>
            <p:nvPr/>
          </p:nvSpPr>
          <p:spPr>
            <a:xfrm rot="3446748">
              <a:off x="1396368" y="15091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1" name="Freeform 210"/>
            <p:cNvSpPr/>
            <p:nvPr/>
          </p:nvSpPr>
          <p:spPr>
            <a:xfrm rot="3446748">
              <a:off x="17071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2" name="Freeform 211"/>
            <p:cNvSpPr/>
            <p:nvPr/>
          </p:nvSpPr>
          <p:spPr>
            <a:xfrm rot="3446748">
              <a:off x="18595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93" name="Group 92"/>
          <p:cNvGrpSpPr/>
          <p:nvPr>
            <p:custDataLst>
              <p:tags r:id="rId9"/>
            </p:custDataLst>
          </p:nvPr>
        </p:nvGrpSpPr>
        <p:grpSpPr>
          <a:xfrm>
            <a:off x="304800" y="3124200"/>
            <a:ext cx="536265" cy="696143"/>
            <a:chOff x="202468" y="3186502"/>
            <a:chExt cx="536265" cy="696143"/>
          </a:xfrm>
        </p:grpSpPr>
        <p:sp>
          <p:nvSpPr>
            <p:cNvPr id="94" name="Freeform 93"/>
            <p:cNvSpPr/>
            <p:nvPr/>
          </p:nvSpPr>
          <p:spPr>
            <a:xfrm rot="4852202">
              <a:off x="-76698" y="3524414"/>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5" name="Freeform 94"/>
            <p:cNvSpPr/>
            <p:nvPr/>
          </p:nvSpPr>
          <p:spPr>
            <a:xfrm rot="4852202">
              <a:off x="75702" y="3524414"/>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6" name="Freeform 95"/>
            <p:cNvSpPr/>
            <p:nvPr/>
          </p:nvSpPr>
          <p:spPr>
            <a:xfrm rot="4852202">
              <a:off x="228102" y="3465668"/>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7" name="Freeform 96"/>
            <p:cNvSpPr/>
            <p:nvPr/>
          </p:nvSpPr>
          <p:spPr>
            <a:xfrm rot="4852202">
              <a:off x="380502" y="3465668"/>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8" name="Oval 97"/>
          <p:cNvSpPr/>
          <p:nvPr/>
        </p:nvSpPr>
        <p:spPr>
          <a:xfrm>
            <a:off x="1083330" y="4238624"/>
            <a:ext cx="457200" cy="457200"/>
          </a:xfrm>
          <a:prstGeom prst="ellipse">
            <a:avLst/>
          </a:prstGeom>
          <a:solidFill>
            <a:srgbClr val="FCF600"/>
          </a:solidFill>
          <a:ln>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oup 98"/>
          <p:cNvGrpSpPr/>
          <p:nvPr>
            <p:custDataLst>
              <p:tags r:id="rId10"/>
            </p:custDataLst>
          </p:nvPr>
        </p:nvGrpSpPr>
        <p:grpSpPr>
          <a:xfrm>
            <a:off x="3352800" y="5476057"/>
            <a:ext cx="536265" cy="696143"/>
            <a:chOff x="202468" y="3186502"/>
            <a:chExt cx="536265" cy="696143"/>
          </a:xfrm>
        </p:grpSpPr>
        <p:sp>
          <p:nvSpPr>
            <p:cNvPr id="101" name="Freeform 100"/>
            <p:cNvSpPr/>
            <p:nvPr/>
          </p:nvSpPr>
          <p:spPr>
            <a:xfrm rot="4852202">
              <a:off x="-76698" y="3524414"/>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2" name="Freeform 101"/>
            <p:cNvSpPr/>
            <p:nvPr/>
          </p:nvSpPr>
          <p:spPr>
            <a:xfrm rot="4852202">
              <a:off x="75702" y="3524414"/>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4" name="Freeform 103"/>
            <p:cNvSpPr/>
            <p:nvPr/>
          </p:nvSpPr>
          <p:spPr>
            <a:xfrm rot="4852202">
              <a:off x="228102" y="3465668"/>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5" name="Freeform 104"/>
            <p:cNvSpPr/>
            <p:nvPr/>
          </p:nvSpPr>
          <p:spPr>
            <a:xfrm rot="4852202">
              <a:off x="380502" y="3465668"/>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7" name="Oval 106"/>
          <p:cNvSpPr/>
          <p:nvPr/>
        </p:nvSpPr>
        <p:spPr>
          <a:xfrm>
            <a:off x="3505200" y="6248400"/>
            <a:ext cx="457200" cy="457200"/>
          </a:xfrm>
          <a:prstGeom prst="ellipse">
            <a:avLst/>
          </a:prstGeom>
          <a:solidFill>
            <a:srgbClr val="FCF600"/>
          </a:solidFill>
          <a:ln>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4596944" y="0"/>
            <a:ext cx="4547055"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Man-made Sources of Radiation</a:t>
            </a:r>
          </a:p>
        </p:txBody>
      </p:sp>
      <p:pic>
        <p:nvPicPr>
          <p:cNvPr id="110" name="Picture 109" descr="141947080.jpg">
            <a:hlinkClick r:id="rId17" action="ppaction://hlinksldjump"/>
          </p:cNvPr>
          <p:cNvPicPr>
            <a:picLocks/>
          </p:cNvPicPr>
          <p:nvPr>
            <p:custDataLst>
              <p:tags r:id="rId11"/>
            </p:custDataLst>
          </p:nvPr>
        </p:nvPicPr>
        <p:blipFill>
          <a:blip r:embed="rId18" cstate="print"/>
          <a:stretch>
            <a:fillRect/>
          </a:stretch>
        </p:blipFill>
        <p:spPr>
          <a:xfrm>
            <a:off x="4831080" y="1143000"/>
            <a:ext cx="2103120" cy="2103120"/>
          </a:xfrm>
          <a:prstGeom prst="ellipse">
            <a:avLst/>
          </a:prstGeom>
          <a:ln w="76200">
            <a:solidFill>
              <a:srgbClr val="A6CE39"/>
            </a:solidFill>
          </a:ln>
        </p:spPr>
      </p:pic>
      <p:pic>
        <p:nvPicPr>
          <p:cNvPr id="111" name="Picture 110" descr="xray.jpg">
            <a:hlinkClick r:id="rId19" action="ppaction://hlinksldjump"/>
          </p:cNvPr>
          <p:cNvPicPr>
            <a:picLocks/>
          </p:cNvPicPr>
          <p:nvPr>
            <p:custDataLst>
              <p:tags r:id="rId12"/>
            </p:custDataLst>
          </p:nvPr>
        </p:nvPicPr>
        <p:blipFill>
          <a:blip r:embed="rId20" cstate="print"/>
          <a:srcRect l="8208" r="4696"/>
          <a:stretch>
            <a:fillRect/>
          </a:stretch>
        </p:blipFill>
        <p:spPr>
          <a:xfrm>
            <a:off x="6885082" y="2837109"/>
            <a:ext cx="2103120" cy="2103120"/>
          </a:xfrm>
          <a:prstGeom prst="ellipse">
            <a:avLst/>
          </a:prstGeom>
          <a:ln w="76200" cap="rnd">
            <a:solidFill>
              <a:srgbClr val="FFF200"/>
            </a:solidFill>
          </a:ln>
          <a:effectLst/>
          <a:scene3d>
            <a:camera prst="orthographicFront"/>
            <a:lightRig rig="contrasting" dir="t">
              <a:rot lat="0" lon="0" rev="3000000"/>
            </a:lightRig>
          </a:scene3d>
          <a:sp3d contourW="7620">
            <a:bevelT w="95250" h="31750"/>
            <a:contourClr>
              <a:srgbClr val="333333"/>
            </a:contourClr>
          </a:sp3d>
        </p:spPr>
      </p:pic>
      <p:pic>
        <p:nvPicPr>
          <p:cNvPr id="112" name="Picture 111" descr="radiation sign.jpg">
            <a:hlinkClick r:id="rId21" action="ppaction://hlinksldjump"/>
          </p:cNvPr>
          <p:cNvPicPr>
            <a:picLocks/>
          </p:cNvPicPr>
          <p:nvPr>
            <p:custDataLst>
              <p:tags r:id="rId13"/>
            </p:custDataLst>
          </p:nvPr>
        </p:nvPicPr>
        <p:blipFill>
          <a:blip r:embed="rId22" cstate="print"/>
          <a:srcRect l="9050" t="23913" r="9050" b="23913"/>
          <a:stretch>
            <a:fillRect/>
          </a:stretch>
        </p:blipFill>
        <p:spPr>
          <a:xfrm>
            <a:off x="4894672" y="4632325"/>
            <a:ext cx="2103120" cy="210312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5926763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par>
                                <p:cTn id="8" presetID="10" presetClass="entr" presetSubtype="0" fill="hold" nodeType="withEffect">
                                  <p:stCondLst>
                                    <p:cond delay="0"/>
                                  </p:stCondLst>
                                  <p:childTnLst>
                                    <p:set>
                                      <p:cBhvr>
                                        <p:cTn id="9" dur="1" fill="hold">
                                          <p:stCondLst>
                                            <p:cond delay="0"/>
                                          </p:stCondLst>
                                        </p:cTn>
                                        <p:tgtEl>
                                          <p:spTgt spid="121"/>
                                        </p:tgtEl>
                                        <p:attrNameLst>
                                          <p:attrName>style.visibility</p:attrName>
                                        </p:attrNameLst>
                                      </p:cBhvr>
                                      <p:to>
                                        <p:strVal val="visible"/>
                                      </p:to>
                                    </p:set>
                                    <p:animEffect transition="in" filter="fade">
                                      <p:cBhvr>
                                        <p:cTn id="10" dur="1000"/>
                                        <p:tgtEl>
                                          <p:spTgt spid="121"/>
                                        </p:tgtEl>
                                      </p:cBhvr>
                                    </p:animEffect>
                                  </p:childTnLst>
                                </p:cTn>
                              </p:par>
                            </p:childTnLst>
                          </p:cTn>
                        </p:par>
                        <p:par>
                          <p:cTn id="11" fill="hold">
                            <p:stCondLst>
                              <p:cond delay="1000"/>
                            </p:stCondLst>
                            <p:childTnLst>
                              <p:par>
                                <p:cTn id="12" presetID="10" presetClass="exit" presetSubtype="0" fill="hold" nodeType="afterEffect">
                                  <p:stCondLst>
                                    <p:cond delay="0"/>
                                  </p:stCondLst>
                                  <p:childTnLst>
                                    <p:animEffect transition="out" filter="fade">
                                      <p:cBhvr>
                                        <p:cTn id="13" dur="1000"/>
                                        <p:tgtEl>
                                          <p:spTgt spid="121"/>
                                        </p:tgtEl>
                                      </p:cBhvr>
                                    </p:animEffect>
                                    <p:set>
                                      <p:cBhvr>
                                        <p:cTn id="14" dur="1" fill="hold">
                                          <p:stCondLst>
                                            <p:cond delay="999"/>
                                          </p:stCondLst>
                                        </p:cTn>
                                        <p:tgtEl>
                                          <p:spTgt spid="121"/>
                                        </p:tgtEl>
                                        <p:attrNameLst>
                                          <p:attrName>style.visibility</p:attrName>
                                        </p:attrNameLst>
                                      </p:cBhvr>
                                      <p:to>
                                        <p:strVal val="hidden"/>
                                      </p:to>
                                    </p:se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91"/>
                                        </p:tgtEl>
                                        <p:attrNameLst>
                                          <p:attrName>style.visibility</p:attrName>
                                        </p:attrNameLst>
                                      </p:cBhvr>
                                      <p:to>
                                        <p:strVal val="visible"/>
                                      </p:to>
                                    </p:set>
                                    <p:animEffect transition="in" filter="fade">
                                      <p:cBhvr>
                                        <p:cTn id="18" dur="1000"/>
                                        <p:tgtEl>
                                          <p:spTgt spid="191"/>
                                        </p:tgtEl>
                                      </p:cBhvr>
                                    </p:animEffect>
                                  </p:childTnLst>
                                </p:cTn>
                              </p:par>
                            </p:childTnLst>
                          </p:cTn>
                        </p:par>
                        <p:par>
                          <p:cTn id="19" fill="hold">
                            <p:stCondLst>
                              <p:cond delay="3000"/>
                            </p:stCondLst>
                            <p:childTnLst>
                              <p:par>
                                <p:cTn id="20" presetID="10" presetClass="exit" presetSubtype="0" fill="hold" nodeType="afterEffect">
                                  <p:stCondLst>
                                    <p:cond delay="0"/>
                                  </p:stCondLst>
                                  <p:childTnLst>
                                    <p:animEffect transition="out" filter="fade">
                                      <p:cBhvr>
                                        <p:cTn id="21" dur="1000"/>
                                        <p:tgtEl>
                                          <p:spTgt spid="191"/>
                                        </p:tgtEl>
                                      </p:cBhvr>
                                    </p:animEffect>
                                    <p:set>
                                      <p:cBhvr>
                                        <p:cTn id="22" dur="1" fill="hold">
                                          <p:stCondLst>
                                            <p:cond delay="999"/>
                                          </p:stCondLst>
                                        </p:cTn>
                                        <p:tgtEl>
                                          <p:spTgt spid="191"/>
                                        </p:tgtEl>
                                        <p:attrNameLst>
                                          <p:attrName>style.visibility</p:attrName>
                                        </p:attrNameLst>
                                      </p:cBhvr>
                                      <p:to>
                                        <p:strVal val="hidden"/>
                                      </p:to>
                                    </p:set>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196"/>
                                        </p:tgtEl>
                                        <p:attrNameLst>
                                          <p:attrName>style.visibility</p:attrName>
                                        </p:attrNameLst>
                                      </p:cBhvr>
                                      <p:to>
                                        <p:strVal val="visible"/>
                                      </p:to>
                                    </p:set>
                                    <p:animEffect transition="in" filter="fade">
                                      <p:cBhvr>
                                        <p:cTn id="26" dur="1000"/>
                                        <p:tgtEl>
                                          <p:spTgt spid="196"/>
                                        </p:tgtEl>
                                      </p:cBhvr>
                                    </p:animEffect>
                                  </p:childTnLst>
                                </p:cTn>
                              </p:par>
                            </p:childTnLst>
                          </p:cTn>
                        </p:par>
                        <p:par>
                          <p:cTn id="27" fill="hold">
                            <p:stCondLst>
                              <p:cond delay="5000"/>
                            </p:stCondLst>
                            <p:childTnLst>
                              <p:par>
                                <p:cTn id="28" presetID="10" presetClass="exit" presetSubtype="0" fill="hold" nodeType="afterEffect">
                                  <p:stCondLst>
                                    <p:cond delay="0"/>
                                  </p:stCondLst>
                                  <p:childTnLst>
                                    <p:animEffect transition="out" filter="fade">
                                      <p:cBhvr>
                                        <p:cTn id="29" dur="1000"/>
                                        <p:tgtEl>
                                          <p:spTgt spid="196"/>
                                        </p:tgtEl>
                                      </p:cBhvr>
                                    </p:animEffect>
                                    <p:set>
                                      <p:cBhvr>
                                        <p:cTn id="30" dur="1" fill="hold">
                                          <p:stCondLst>
                                            <p:cond delay="999"/>
                                          </p:stCondLst>
                                        </p:cTn>
                                        <p:tgtEl>
                                          <p:spTgt spid="196"/>
                                        </p:tgtEl>
                                        <p:attrNameLst>
                                          <p:attrName>style.visibility</p:attrName>
                                        </p:attrNameLst>
                                      </p:cBhvr>
                                      <p:to>
                                        <p:strVal val="hidden"/>
                                      </p:to>
                                    </p:set>
                                  </p:childTnLst>
                                </p:cTn>
                              </p:par>
                            </p:childTnLst>
                          </p:cTn>
                        </p:par>
                        <p:par>
                          <p:cTn id="31" fill="hold">
                            <p:stCondLst>
                              <p:cond delay="6000"/>
                            </p:stCondLst>
                            <p:childTnLst>
                              <p:par>
                                <p:cTn id="32" presetID="10" presetClass="entr" presetSubtype="0" fill="hold" nodeType="afterEffect">
                                  <p:stCondLst>
                                    <p:cond delay="0"/>
                                  </p:stCondLst>
                                  <p:childTnLst>
                                    <p:set>
                                      <p:cBhvr>
                                        <p:cTn id="33" dur="1" fill="hold">
                                          <p:stCondLst>
                                            <p:cond delay="0"/>
                                          </p:stCondLst>
                                        </p:cTn>
                                        <p:tgtEl>
                                          <p:spTgt spid="208"/>
                                        </p:tgtEl>
                                        <p:attrNameLst>
                                          <p:attrName>style.visibility</p:attrName>
                                        </p:attrNameLst>
                                      </p:cBhvr>
                                      <p:to>
                                        <p:strVal val="visible"/>
                                      </p:to>
                                    </p:set>
                                    <p:animEffect transition="in" filter="fade">
                                      <p:cBhvr>
                                        <p:cTn id="34" dur="1000"/>
                                        <p:tgtEl>
                                          <p:spTgt spid="208"/>
                                        </p:tgtEl>
                                      </p:cBhvr>
                                    </p:animEffect>
                                  </p:childTnLst>
                                </p:cTn>
                              </p:par>
                            </p:childTnLst>
                          </p:cTn>
                        </p:par>
                        <p:par>
                          <p:cTn id="35" fill="hold">
                            <p:stCondLst>
                              <p:cond delay="7000"/>
                            </p:stCondLst>
                            <p:childTnLst>
                              <p:par>
                                <p:cTn id="36" presetID="10" presetClass="entr" presetSubtype="0"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Effect transition="in" filter="fade">
                                      <p:cBhvr>
                                        <p:cTn id="38" dur="1000"/>
                                        <p:tgtEl>
                                          <p:spTgt spid="9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500"/>
                                        <p:tgtEl>
                                          <p:spTgt spid="98"/>
                                        </p:tgtEl>
                                      </p:cBhvr>
                                    </p:animEffect>
                                  </p:childTnLst>
                                </p:cTn>
                              </p:par>
                            </p:childTnLst>
                          </p:cTn>
                        </p:par>
                        <p:par>
                          <p:cTn id="42" fill="hold">
                            <p:stCondLst>
                              <p:cond delay="8000"/>
                            </p:stCondLst>
                            <p:childTnLst>
                              <p:par>
                                <p:cTn id="43" presetID="10" presetClass="entr" presetSubtype="0"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1000"/>
                                        <p:tgtEl>
                                          <p:spTgt spid="9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7"/>
                                        </p:tgtEl>
                                        <p:attrNameLst>
                                          <p:attrName>style.visibility</p:attrName>
                                        </p:attrNameLst>
                                      </p:cBhvr>
                                      <p:to>
                                        <p:strVal val="visible"/>
                                      </p:to>
                                    </p:set>
                                    <p:animEffect transition="in" filter="fade">
                                      <p:cBhvr>
                                        <p:cTn id="48"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98" grpId="0" animBg="1"/>
      <p:bldP spid="10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239000" y="4876800"/>
            <a:ext cx="609600" cy="457200"/>
          </a:xfrm>
          <a:prstGeom prst="roundRect">
            <a:avLst/>
          </a:prstGeom>
          <a:solidFill>
            <a:schemeClr val="bg1"/>
          </a:solidFill>
          <a:ln w="762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00" dirty="0">
              <a:solidFill>
                <a:schemeClr val="tx1"/>
              </a:solidFill>
              <a:latin typeface="Verdana" pitchFamily="34" charset="0"/>
            </a:endParaRPr>
          </a:p>
        </p:txBody>
      </p:sp>
      <p:sp>
        <p:nvSpPr>
          <p:cNvPr id="2" name="Rectangle 1"/>
          <p:cNvSpPr/>
          <p:nvPr/>
        </p:nvSpPr>
        <p:spPr>
          <a:xfrm>
            <a:off x="0" y="1"/>
            <a:ext cx="9144000" cy="1143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latin typeface="Verdana" pitchFamily="34" charset="0"/>
            </a:endParaRPr>
          </a:p>
          <a:p>
            <a:pPr algn="ctr"/>
            <a:r>
              <a:rPr lang="en-US" sz="2400" b="1" dirty="0">
                <a:latin typeface="Verdana" pitchFamily="34" charset="0"/>
              </a:rPr>
              <a:t>Biological Factors</a:t>
            </a:r>
          </a:p>
        </p:txBody>
      </p:sp>
      <p:pic>
        <p:nvPicPr>
          <p:cNvPr id="3" name="Picture 1"/>
          <p:cNvPicPr>
            <a:picLocks noChangeAspect="1" noChangeArrowheads="1"/>
          </p:cNvPicPr>
          <p:nvPr>
            <p:custDataLst>
              <p:tags r:id="rId2"/>
            </p:custDataLst>
          </p:nvPr>
        </p:nvPicPr>
        <p:blipFill>
          <a:blip r:embed="rId6" cstate="print"/>
          <a:srcRect/>
          <a:stretch>
            <a:fillRect/>
          </a:stretch>
        </p:blipFill>
        <p:spPr bwMode="auto">
          <a:xfrm>
            <a:off x="6781800" y="1836522"/>
            <a:ext cx="2088950" cy="3962041"/>
          </a:xfrm>
          <a:prstGeom prst="rect">
            <a:avLst/>
          </a:prstGeom>
          <a:noFill/>
          <a:ln w="9525">
            <a:noFill/>
            <a:miter lim="800000"/>
            <a:headEnd/>
            <a:tailEnd/>
          </a:ln>
        </p:spPr>
      </p:pic>
      <p:pic>
        <p:nvPicPr>
          <p:cNvPr id="4" name="Picture 6"/>
          <p:cNvPicPr>
            <a:picLocks noChangeAspect="1" noChangeArrowheads="1"/>
          </p:cNvPicPr>
          <p:nvPr>
            <p:custDataLst>
              <p:tags r:id="rId3"/>
            </p:custDataLst>
          </p:nvPr>
        </p:nvPicPr>
        <p:blipFill>
          <a:blip r:embed="rId7" cstate="print"/>
          <a:srcRect/>
          <a:stretch>
            <a:fillRect/>
          </a:stretch>
        </p:blipFill>
        <p:spPr bwMode="auto">
          <a:xfrm>
            <a:off x="457200" y="1831041"/>
            <a:ext cx="1665951" cy="4036359"/>
          </a:xfrm>
          <a:prstGeom prst="rect">
            <a:avLst/>
          </a:prstGeom>
          <a:noFill/>
          <a:ln w="9525">
            <a:noFill/>
            <a:miter lim="800000"/>
            <a:headEnd/>
            <a:tailEnd/>
          </a:ln>
        </p:spPr>
      </p:pic>
      <p:sp>
        <p:nvSpPr>
          <p:cNvPr id="5" name="Rounded Rectangle 4"/>
          <p:cNvSpPr/>
          <p:nvPr/>
        </p:nvSpPr>
        <p:spPr>
          <a:xfrm>
            <a:off x="2218035" y="1447800"/>
            <a:ext cx="4335165" cy="5181599"/>
          </a:xfrm>
          <a:prstGeom prst="roundRect">
            <a:avLst/>
          </a:prstGeom>
          <a:noFill/>
          <a:ln w="76200">
            <a:solidFill>
              <a:srgbClr val="A6CE3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a:p>
            <a:endParaRPr lang="en-US" dirty="0">
              <a:solidFill>
                <a:schemeClr val="tx1"/>
              </a:solidFill>
            </a:endParaRPr>
          </a:p>
          <a:p>
            <a:pPr algn="ctr"/>
            <a:endParaRPr lang="en-US" dirty="0">
              <a:solidFill>
                <a:schemeClr val="tx1"/>
              </a:solidFill>
            </a:endParaRPr>
          </a:p>
          <a:p>
            <a:pPr algn="ctr"/>
            <a:endParaRPr lang="en-US" dirty="0"/>
          </a:p>
          <a:p>
            <a:pPr algn="ctr"/>
            <a:endParaRPr lang="en-US" dirty="0"/>
          </a:p>
        </p:txBody>
      </p:sp>
      <p:sp>
        <p:nvSpPr>
          <p:cNvPr id="6" name="TextBox 5"/>
          <p:cNvSpPr txBox="1"/>
          <p:nvPr/>
        </p:nvSpPr>
        <p:spPr>
          <a:xfrm>
            <a:off x="2590800" y="1645652"/>
            <a:ext cx="3657600" cy="4755148"/>
          </a:xfrm>
          <a:prstGeom prst="rect">
            <a:avLst/>
          </a:prstGeom>
          <a:noFill/>
        </p:spPr>
        <p:txBody>
          <a:bodyPr wrap="square" rtlCol="0">
            <a:spAutoFit/>
          </a:bodyPr>
          <a:lstStyle/>
          <a:p>
            <a:pPr algn="ctr"/>
            <a:r>
              <a:rPr lang="en-US" sz="2400" b="1" dirty="0">
                <a:latin typeface="Verdana" pitchFamily="34" charset="0"/>
              </a:rPr>
              <a:t>Factors that could influence the effects of radiation:</a:t>
            </a:r>
          </a:p>
          <a:p>
            <a:pPr algn="ctr"/>
            <a:endParaRPr lang="en-US" dirty="0">
              <a:latin typeface="Verdana" pitchFamily="34" charset="0"/>
            </a:endParaRPr>
          </a:p>
          <a:p>
            <a:pPr algn="ctr">
              <a:spcBef>
                <a:spcPts val="600"/>
              </a:spcBef>
              <a:spcAft>
                <a:spcPts val="600"/>
              </a:spcAft>
            </a:pPr>
            <a:r>
              <a:rPr lang="en-US" sz="2800" dirty="0">
                <a:latin typeface="Verdana" pitchFamily="34" charset="0"/>
              </a:rPr>
              <a:t>Age</a:t>
            </a:r>
          </a:p>
          <a:p>
            <a:pPr algn="ctr">
              <a:spcBef>
                <a:spcPts val="600"/>
              </a:spcBef>
              <a:spcAft>
                <a:spcPts val="600"/>
              </a:spcAft>
            </a:pPr>
            <a:r>
              <a:rPr lang="en-US" sz="2800" dirty="0">
                <a:latin typeface="Verdana" pitchFamily="34" charset="0"/>
              </a:rPr>
              <a:t>Sex</a:t>
            </a:r>
          </a:p>
          <a:p>
            <a:pPr algn="ctr">
              <a:spcBef>
                <a:spcPts val="600"/>
              </a:spcBef>
              <a:spcAft>
                <a:spcPts val="600"/>
              </a:spcAft>
            </a:pPr>
            <a:r>
              <a:rPr lang="en-US" sz="2800" dirty="0">
                <a:latin typeface="Verdana" pitchFamily="34" charset="0"/>
              </a:rPr>
              <a:t>Diet</a:t>
            </a:r>
          </a:p>
          <a:p>
            <a:pPr algn="ctr">
              <a:spcBef>
                <a:spcPts val="600"/>
              </a:spcBef>
              <a:spcAft>
                <a:spcPts val="600"/>
              </a:spcAft>
            </a:pPr>
            <a:r>
              <a:rPr lang="en-US" sz="2800" dirty="0">
                <a:latin typeface="Verdana" pitchFamily="34" charset="0"/>
              </a:rPr>
              <a:t>Body Temperature</a:t>
            </a:r>
          </a:p>
          <a:p>
            <a:pPr algn="ctr">
              <a:spcBef>
                <a:spcPts val="600"/>
              </a:spcBef>
              <a:spcAft>
                <a:spcPts val="600"/>
              </a:spcAft>
            </a:pPr>
            <a:r>
              <a:rPr lang="en-US" sz="2800" dirty="0">
                <a:latin typeface="Verdana" pitchFamily="34" charset="0"/>
              </a:rPr>
              <a:t>Overall Medical Health</a:t>
            </a:r>
          </a:p>
        </p:txBody>
      </p:sp>
    </p:spTree>
    <p:custDataLst>
      <p:tags r:id="rId1"/>
    </p:custDataLst>
    <p:extLst>
      <p:ext uri="{BB962C8B-B14F-4D97-AF65-F5344CB8AC3E}">
        <p14:creationId xmlns:p14="http://schemas.microsoft.com/office/powerpoint/2010/main" val="33311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1000"/>
                                        <p:tgtEl>
                                          <p:spTgt spid="6"/>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121096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Contamination vs. Exposure</a:t>
            </a:r>
            <a:endParaRPr lang="en-US" sz="2400" spc="-50" dirty="0">
              <a:latin typeface="Verdana" pitchFamily="34" charset="0"/>
            </a:endParaRPr>
          </a:p>
        </p:txBody>
      </p:sp>
      <p:grpSp>
        <p:nvGrpSpPr>
          <p:cNvPr id="6" name="Group 5"/>
          <p:cNvGrpSpPr/>
          <p:nvPr/>
        </p:nvGrpSpPr>
        <p:grpSpPr>
          <a:xfrm>
            <a:off x="2971800" y="1234061"/>
            <a:ext cx="2992046" cy="2376477"/>
            <a:chOff x="12347" y="1234061"/>
            <a:chExt cx="2992046" cy="2376477"/>
          </a:xfrm>
        </p:grpSpPr>
        <p:pic>
          <p:nvPicPr>
            <p:cNvPr id="77850" name="Picture 26" descr="http://www.latestbuy.com/img/product-images/gidc-350c.jpg"/>
            <p:cNvPicPr>
              <a:picLocks noChangeAspect="1" noChangeArrowheads="1"/>
            </p:cNvPicPr>
            <p:nvPr>
              <p:custDataLst>
                <p:tags r:id="rId21"/>
              </p:custDataLst>
            </p:nvPr>
          </p:nvPicPr>
          <p:blipFill>
            <a:blip r:embed="rId27" cstate="print"/>
            <a:srcRect/>
            <a:stretch>
              <a:fillRect/>
            </a:stretch>
          </p:blipFill>
          <p:spPr bwMode="auto">
            <a:xfrm flipH="1" flipV="1">
              <a:off x="776104" y="2162428"/>
              <a:ext cx="1312187" cy="1448110"/>
            </a:xfrm>
            <a:prstGeom prst="rect">
              <a:avLst/>
            </a:prstGeom>
            <a:noFill/>
            <a:scene3d>
              <a:camera prst="isometricOffAxis1Top"/>
              <a:lightRig rig="threePt" dir="t"/>
            </a:scene3d>
          </p:spPr>
        </p:pic>
        <p:pic>
          <p:nvPicPr>
            <p:cNvPr id="77834" name="Picture 10" descr="http://www.arthursclipart.org/silhouettes/people/CPLETALK.gif"/>
            <p:cNvPicPr>
              <a:picLocks noChangeAspect="1" noChangeArrowheads="1"/>
            </p:cNvPicPr>
            <p:nvPr>
              <p:custDataLst>
                <p:tags r:id="rId22"/>
              </p:custDataLst>
            </p:nvPr>
          </p:nvPicPr>
          <p:blipFill>
            <a:blip r:embed="rId28" cstate="print"/>
            <a:srcRect l="55932"/>
            <a:stretch>
              <a:fillRect/>
            </a:stretch>
          </p:blipFill>
          <p:spPr bwMode="auto">
            <a:xfrm flipH="1">
              <a:off x="2438400" y="1234061"/>
              <a:ext cx="565993" cy="1867484"/>
            </a:xfrm>
            <a:prstGeom prst="rect">
              <a:avLst/>
            </a:prstGeom>
            <a:noFill/>
          </p:spPr>
        </p:pic>
        <p:pic>
          <p:nvPicPr>
            <p:cNvPr id="77848" name="Picture 24" descr="http://wwwdelivery.superstock.com/WI/223/1598/PreviewComp/SuperStock_1598R-9978432.jpg"/>
            <p:cNvPicPr>
              <a:picLocks noChangeAspect="1" noChangeArrowheads="1"/>
            </p:cNvPicPr>
            <p:nvPr>
              <p:custDataLst>
                <p:tags r:id="rId23"/>
              </p:custDataLst>
            </p:nvPr>
          </p:nvPicPr>
          <p:blipFill>
            <a:blip r:embed="rId29" cstate="print"/>
            <a:srcRect l="34252" t="23705" r="35725" b="14309"/>
            <a:stretch>
              <a:fillRect/>
            </a:stretch>
          </p:blipFill>
          <p:spPr bwMode="auto">
            <a:xfrm>
              <a:off x="12347" y="1629329"/>
              <a:ext cx="631484" cy="812048"/>
            </a:xfrm>
            <a:prstGeom prst="rect">
              <a:avLst/>
            </a:prstGeom>
            <a:noFill/>
          </p:spPr>
        </p:pic>
        <p:pic>
          <p:nvPicPr>
            <p:cNvPr id="16" name="PPTShape_0" descr="http://wwwdelivery.superstock.com/WI/223/1598/PreviewComp/SuperStock_1598R-9978432.jpg"/>
            <p:cNvPicPr>
              <a:picLocks noChangeAspect="1" noChangeArrowheads="1"/>
            </p:cNvPicPr>
            <p:nvPr>
              <p:custDataLst>
                <p:tags r:id="rId24"/>
              </p:custDataLst>
            </p:nvPr>
          </p:nvPicPr>
          <p:blipFill>
            <a:blip r:embed="rId29" cstate="print"/>
            <a:srcRect l="37117" t="23705" r="35725" b="13594"/>
            <a:stretch>
              <a:fillRect/>
            </a:stretch>
          </p:blipFill>
          <p:spPr bwMode="auto">
            <a:xfrm rot="5400000">
              <a:off x="261191" y="2148360"/>
              <a:ext cx="571221" cy="994768"/>
            </a:xfrm>
            <a:prstGeom prst="rect">
              <a:avLst/>
            </a:prstGeom>
            <a:noFill/>
          </p:spPr>
        </p:pic>
        <p:sp>
          <p:nvSpPr>
            <p:cNvPr id="48" name="Right Arrow 47"/>
            <p:cNvSpPr/>
            <p:nvPr/>
          </p:nvSpPr>
          <p:spPr>
            <a:xfrm>
              <a:off x="1746422" y="2055338"/>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361917" y="4992128"/>
            <a:ext cx="4572283" cy="2261296"/>
            <a:chOff x="12357" y="4992128"/>
            <a:chExt cx="4572283" cy="2261296"/>
          </a:xfrm>
        </p:grpSpPr>
        <p:grpSp>
          <p:nvGrpSpPr>
            <p:cNvPr id="3" name="Group 35"/>
            <p:cNvGrpSpPr/>
            <p:nvPr>
              <p:custDataLst>
                <p:tags r:id="rId11"/>
              </p:custDataLst>
            </p:nvPr>
          </p:nvGrpSpPr>
          <p:grpSpPr>
            <a:xfrm>
              <a:off x="3571087" y="4992128"/>
              <a:ext cx="1013553" cy="1828801"/>
              <a:chOff x="4324864" y="5078627"/>
              <a:chExt cx="1013553" cy="1828801"/>
            </a:xfrm>
          </p:grpSpPr>
          <p:pic>
            <p:nvPicPr>
              <p:cNvPr id="77830" name="Picture 6" descr="http://www.arthursclipart.org/silhouettes/people/RUNNING1.gif"/>
              <p:cNvPicPr>
                <a:picLocks noChangeAspect="1" noChangeArrowheads="1"/>
              </p:cNvPicPr>
              <p:nvPr>
                <p:custDataLst>
                  <p:tags r:id="rId19"/>
                </p:custDataLst>
              </p:nvPr>
            </p:nvPicPr>
            <p:blipFill>
              <a:blip r:embed="rId30" cstate="print">
                <a:lum contrast="40000"/>
              </a:blip>
              <a:srcRect/>
              <a:stretch>
                <a:fillRect/>
              </a:stretch>
            </p:blipFill>
            <p:spPr bwMode="auto">
              <a:xfrm>
                <a:off x="4324864" y="5078627"/>
                <a:ext cx="1013553" cy="1828801"/>
              </a:xfrm>
              <a:prstGeom prst="rect">
                <a:avLst/>
              </a:prstGeom>
              <a:noFill/>
            </p:spPr>
          </p:pic>
          <p:pic>
            <p:nvPicPr>
              <p:cNvPr id="77852" name="Picture 28" descr="http://www.latestbuy.com/img/product-images/gidc-350b.jpg"/>
              <p:cNvPicPr>
                <a:picLocks noChangeAspect="1" noChangeArrowheads="1"/>
              </p:cNvPicPr>
              <p:nvPr>
                <p:custDataLst>
                  <p:tags r:id="rId20"/>
                </p:custDataLst>
              </p:nvPr>
            </p:nvPicPr>
            <p:blipFill>
              <a:blip r:embed="rId31" cstate="print"/>
              <a:srcRect/>
              <a:stretch>
                <a:fillRect/>
              </a:stretch>
            </p:blipFill>
            <p:spPr bwMode="auto">
              <a:xfrm>
                <a:off x="4874823" y="5721178"/>
                <a:ext cx="185352" cy="185352"/>
              </a:xfrm>
              <a:prstGeom prst="rect">
                <a:avLst/>
              </a:prstGeom>
              <a:noFill/>
            </p:spPr>
          </p:pic>
        </p:grpSp>
        <p:pic>
          <p:nvPicPr>
            <p:cNvPr id="26" name="PPTShape_4" descr="http://www.latestbuy.com/img/product-images/gidc-350c.jpg"/>
            <p:cNvPicPr>
              <a:picLocks noChangeAspect="1" noChangeArrowheads="1"/>
            </p:cNvPicPr>
            <p:nvPr>
              <p:custDataLst>
                <p:tags r:id="rId12"/>
              </p:custDataLst>
            </p:nvPr>
          </p:nvPicPr>
          <p:blipFill>
            <a:blip r:embed="rId32" cstate="print"/>
            <a:srcRect/>
            <a:stretch>
              <a:fillRect/>
            </a:stretch>
          </p:blipFill>
          <p:spPr bwMode="auto">
            <a:xfrm flipH="1" flipV="1">
              <a:off x="776114" y="5805314"/>
              <a:ext cx="1287463" cy="1448110"/>
            </a:xfrm>
            <a:prstGeom prst="rect">
              <a:avLst/>
            </a:prstGeom>
            <a:noFill/>
            <a:scene3d>
              <a:camera prst="isometricOffAxis1Top"/>
              <a:lightRig rig="threePt" dir="t"/>
            </a:scene3d>
          </p:spPr>
        </p:pic>
        <p:pic>
          <p:nvPicPr>
            <p:cNvPr id="27" name="PPTShape_5" descr="http://wwwdelivery.superstock.com/WI/223/1598/PreviewComp/SuperStock_1598R-9978432.jpg"/>
            <p:cNvPicPr>
              <a:picLocks noChangeAspect="1" noChangeArrowheads="1"/>
            </p:cNvPicPr>
            <p:nvPr>
              <p:custDataLst>
                <p:tags r:id="rId13"/>
              </p:custDataLst>
            </p:nvPr>
          </p:nvPicPr>
          <p:blipFill>
            <a:blip r:embed="rId29" cstate="print"/>
            <a:srcRect l="34252" t="23705" r="35725" b="14309"/>
            <a:stretch>
              <a:fillRect/>
            </a:stretch>
          </p:blipFill>
          <p:spPr bwMode="auto">
            <a:xfrm>
              <a:off x="12357" y="5334000"/>
              <a:ext cx="631484" cy="812048"/>
            </a:xfrm>
            <a:prstGeom prst="rect">
              <a:avLst/>
            </a:prstGeom>
            <a:noFill/>
          </p:spPr>
        </p:pic>
        <p:pic>
          <p:nvPicPr>
            <p:cNvPr id="28" name="PPTShape_6" descr="http://wwwdelivery.superstock.com/WI/223/1598/PreviewComp/SuperStock_1598R-9978432.jpg"/>
            <p:cNvPicPr>
              <a:picLocks noChangeAspect="1" noChangeArrowheads="1"/>
            </p:cNvPicPr>
            <p:nvPr>
              <p:custDataLst>
                <p:tags r:id="rId14"/>
              </p:custDataLst>
            </p:nvPr>
          </p:nvPicPr>
          <p:blipFill>
            <a:blip r:embed="rId29" cstate="print"/>
            <a:srcRect l="37117" t="23705" r="35725" b="13594"/>
            <a:stretch>
              <a:fillRect/>
            </a:stretch>
          </p:blipFill>
          <p:spPr bwMode="auto">
            <a:xfrm rot="5400000">
              <a:off x="261201" y="5853031"/>
              <a:ext cx="571221" cy="994768"/>
            </a:xfrm>
            <a:prstGeom prst="rect">
              <a:avLst/>
            </a:prstGeom>
            <a:noFill/>
          </p:spPr>
        </p:pic>
        <p:grpSp>
          <p:nvGrpSpPr>
            <p:cNvPr id="4" name="Group 34"/>
            <p:cNvGrpSpPr/>
            <p:nvPr>
              <p:custDataLst>
                <p:tags r:id="rId15"/>
              </p:custDataLst>
            </p:nvPr>
          </p:nvGrpSpPr>
          <p:grpSpPr>
            <a:xfrm>
              <a:off x="2259778" y="5066269"/>
              <a:ext cx="964510" cy="1705232"/>
              <a:chOff x="2865271" y="5152768"/>
              <a:chExt cx="964510" cy="1705232"/>
            </a:xfrm>
          </p:grpSpPr>
          <p:pic>
            <p:nvPicPr>
              <p:cNvPr id="77832" name="Picture 8" descr="http://www.arthursclipart.org/silhouettes/people/MAN1.gif"/>
              <p:cNvPicPr>
                <a:picLocks noChangeAspect="1" noChangeArrowheads="1"/>
              </p:cNvPicPr>
              <p:nvPr>
                <p:custDataLst>
                  <p:tags r:id="rId16"/>
                </p:custDataLst>
              </p:nvPr>
            </p:nvPicPr>
            <p:blipFill>
              <a:blip r:embed="rId33" cstate="print">
                <a:lum contrast="40000"/>
              </a:blip>
              <a:srcRect/>
              <a:stretch>
                <a:fillRect/>
              </a:stretch>
            </p:blipFill>
            <p:spPr bwMode="auto">
              <a:xfrm>
                <a:off x="2865271" y="5152768"/>
                <a:ext cx="964510" cy="1705232"/>
              </a:xfrm>
              <a:prstGeom prst="rect">
                <a:avLst/>
              </a:prstGeom>
              <a:noFill/>
            </p:spPr>
          </p:pic>
          <p:pic>
            <p:nvPicPr>
              <p:cNvPr id="29" name="Picture 28" descr="http://www.latestbuy.com/img/product-images/gidc-350b.jpg"/>
              <p:cNvPicPr>
                <a:picLocks noChangeAspect="1" noChangeArrowheads="1"/>
              </p:cNvPicPr>
              <p:nvPr>
                <p:custDataLst>
                  <p:tags r:id="rId17"/>
                </p:custDataLst>
              </p:nvPr>
            </p:nvPicPr>
            <p:blipFill>
              <a:blip r:embed="rId34" cstate="print"/>
              <a:srcRect/>
              <a:stretch>
                <a:fillRect/>
              </a:stretch>
            </p:blipFill>
            <p:spPr bwMode="auto">
              <a:xfrm>
                <a:off x="2941849" y="6141308"/>
                <a:ext cx="111812" cy="111812"/>
              </a:xfrm>
              <a:prstGeom prst="rect">
                <a:avLst/>
              </a:prstGeom>
              <a:noFill/>
            </p:spPr>
          </p:pic>
          <p:pic>
            <p:nvPicPr>
              <p:cNvPr id="30" name="Picture 28" descr="http://www.latestbuy.com/img/product-images/gidc-350b.jpg"/>
              <p:cNvPicPr>
                <a:picLocks noChangeAspect="1" noChangeArrowheads="1"/>
              </p:cNvPicPr>
              <p:nvPr>
                <p:custDataLst>
                  <p:tags r:id="rId18"/>
                </p:custDataLst>
              </p:nvPr>
            </p:nvPicPr>
            <p:blipFill>
              <a:blip r:embed="rId35" cstate="print"/>
              <a:srcRect/>
              <a:stretch>
                <a:fillRect/>
              </a:stretch>
            </p:blipFill>
            <p:spPr bwMode="auto">
              <a:xfrm>
                <a:off x="3571107" y="5715298"/>
                <a:ext cx="195950" cy="195950"/>
              </a:xfrm>
              <a:prstGeom prst="rect">
                <a:avLst/>
              </a:prstGeom>
              <a:noFill/>
            </p:spPr>
          </p:pic>
        </p:grpSp>
        <p:sp>
          <p:nvSpPr>
            <p:cNvPr id="37" name="Right Arrow 36"/>
            <p:cNvSpPr/>
            <p:nvPr/>
          </p:nvSpPr>
          <p:spPr>
            <a:xfrm>
              <a:off x="3348681" y="5696462"/>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ight Arrow 49"/>
            <p:cNvSpPr/>
            <p:nvPr/>
          </p:nvSpPr>
          <p:spPr>
            <a:xfrm>
              <a:off x="1742262" y="5696453"/>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p:cNvCxnSpPr/>
          <p:nvPr/>
        </p:nvCxnSpPr>
        <p:spPr>
          <a:xfrm>
            <a:off x="0" y="3186280"/>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25" y="494920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325119" y="3272779"/>
            <a:ext cx="4456681" cy="2034784"/>
            <a:chOff x="724919" y="3272779"/>
            <a:chExt cx="4456681" cy="2034784"/>
          </a:xfrm>
        </p:grpSpPr>
        <p:pic>
          <p:nvPicPr>
            <p:cNvPr id="77836" name="Picture 12" descr="http://www.arthursclipart.org/silhouettes/people/KNEELING.gif"/>
            <p:cNvPicPr>
              <a:picLocks noChangeAspect="1" noChangeArrowheads="1"/>
            </p:cNvPicPr>
            <p:nvPr>
              <p:custDataLst>
                <p:tags r:id="rId2"/>
              </p:custDataLst>
            </p:nvPr>
          </p:nvPicPr>
          <p:blipFill>
            <a:blip r:embed="rId36" cstate="print">
              <a:lum contrast="40000"/>
            </a:blip>
            <a:srcRect/>
            <a:stretch>
              <a:fillRect/>
            </a:stretch>
          </p:blipFill>
          <p:spPr bwMode="auto">
            <a:xfrm>
              <a:off x="2887909" y="3272779"/>
              <a:ext cx="1076510" cy="1583423"/>
            </a:xfrm>
            <a:prstGeom prst="rect">
              <a:avLst/>
            </a:prstGeom>
            <a:noFill/>
          </p:spPr>
        </p:pic>
        <p:pic>
          <p:nvPicPr>
            <p:cNvPr id="23" name="PPTShape_1" descr="http://www.latestbuy.com/img/product-images/gidc-350c.jpg"/>
            <p:cNvPicPr>
              <a:picLocks noChangeAspect="1" noChangeArrowheads="1"/>
            </p:cNvPicPr>
            <p:nvPr>
              <p:custDataLst>
                <p:tags r:id="rId3"/>
              </p:custDataLst>
            </p:nvPr>
          </p:nvPicPr>
          <p:blipFill>
            <a:blip r:embed="rId37" cstate="print"/>
            <a:srcRect/>
            <a:stretch>
              <a:fillRect/>
            </a:stretch>
          </p:blipFill>
          <p:spPr bwMode="auto">
            <a:xfrm flipH="1" flipV="1">
              <a:off x="1488677" y="3859453"/>
              <a:ext cx="1246287" cy="1448110"/>
            </a:xfrm>
            <a:prstGeom prst="rect">
              <a:avLst/>
            </a:prstGeom>
            <a:noFill/>
            <a:scene3d>
              <a:camera prst="isometricOffAxis1Top"/>
              <a:lightRig rig="threePt" dir="t"/>
            </a:scene3d>
          </p:spPr>
        </p:pic>
        <p:pic>
          <p:nvPicPr>
            <p:cNvPr id="24" name="PPTShape_2" descr="http://wwwdelivery.superstock.com/WI/223/1598/PreviewComp/SuperStock_1598R-9978432.jpg"/>
            <p:cNvPicPr>
              <a:picLocks noChangeAspect="1" noChangeArrowheads="1"/>
            </p:cNvPicPr>
            <p:nvPr>
              <p:custDataLst>
                <p:tags r:id="rId4"/>
              </p:custDataLst>
            </p:nvPr>
          </p:nvPicPr>
          <p:blipFill>
            <a:blip r:embed="rId29" cstate="print"/>
            <a:srcRect l="34252" t="23705" r="35725" b="14309"/>
            <a:stretch>
              <a:fillRect/>
            </a:stretch>
          </p:blipFill>
          <p:spPr bwMode="auto">
            <a:xfrm>
              <a:off x="724919" y="3388139"/>
              <a:ext cx="631484" cy="812048"/>
            </a:xfrm>
            <a:prstGeom prst="rect">
              <a:avLst/>
            </a:prstGeom>
            <a:noFill/>
          </p:spPr>
        </p:pic>
        <p:pic>
          <p:nvPicPr>
            <p:cNvPr id="25" name="PPTShape_3" descr="http://wwwdelivery.superstock.com/WI/223/1598/PreviewComp/SuperStock_1598R-9978432.jpg"/>
            <p:cNvPicPr>
              <a:picLocks noChangeAspect="1" noChangeArrowheads="1"/>
            </p:cNvPicPr>
            <p:nvPr>
              <p:custDataLst>
                <p:tags r:id="rId5"/>
              </p:custDataLst>
            </p:nvPr>
          </p:nvPicPr>
          <p:blipFill>
            <a:blip r:embed="rId29" cstate="print"/>
            <a:srcRect l="37117" t="23705" r="35725" b="13594"/>
            <a:stretch>
              <a:fillRect/>
            </a:stretch>
          </p:blipFill>
          <p:spPr bwMode="auto">
            <a:xfrm rot="5400000">
              <a:off x="973763" y="3907170"/>
              <a:ext cx="571221" cy="994768"/>
            </a:xfrm>
            <a:prstGeom prst="rect">
              <a:avLst/>
            </a:prstGeom>
            <a:noFill/>
          </p:spPr>
        </p:pic>
        <p:grpSp>
          <p:nvGrpSpPr>
            <p:cNvPr id="5" name="Group 33"/>
            <p:cNvGrpSpPr/>
            <p:nvPr>
              <p:custDataLst>
                <p:tags r:id="rId6"/>
              </p:custDataLst>
            </p:nvPr>
          </p:nvGrpSpPr>
          <p:grpSpPr>
            <a:xfrm>
              <a:off x="4403125" y="3569347"/>
              <a:ext cx="778475" cy="792630"/>
              <a:chOff x="3793525" y="3421063"/>
              <a:chExt cx="778475" cy="792630"/>
            </a:xfrm>
          </p:grpSpPr>
          <p:pic>
            <p:nvPicPr>
              <p:cNvPr id="77846" name="Picture 22" descr="Vector silhouette of clothing and shoes"/>
              <p:cNvPicPr>
                <a:picLocks noChangeAspect="1" noChangeArrowheads="1"/>
              </p:cNvPicPr>
              <p:nvPr>
                <p:custDataLst>
                  <p:tags r:id="rId8"/>
                </p:custDataLst>
              </p:nvPr>
            </p:nvPicPr>
            <p:blipFill>
              <a:blip r:embed="rId38" cstate="print"/>
              <a:srcRect l="12308" t="28682" r="74524" b="45880"/>
              <a:stretch>
                <a:fillRect/>
              </a:stretch>
            </p:blipFill>
            <p:spPr bwMode="auto">
              <a:xfrm>
                <a:off x="3793525" y="3421063"/>
                <a:ext cx="778475" cy="792630"/>
              </a:xfrm>
              <a:prstGeom prst="rect">
                <a:avLst/>
              </a:prstGeom>
              <a:noFill/>
            </p:spPr>
          </p:pic>
          <p:pic>
            <p:nvPicPr>
              <p:cNvPr id="31" name="Picture 28" descr="http://www.latestbuy.com/img/product-images/gidc-350b.jpg"/>
              <p:cNvPicPr>
                <a:picLocks noChangeAspect="1" noChangeArrowheads="1"/>
              </p:cNvPicPr>
              <p:nvPr>
                <p:custDataLst>
                  <p:tags r:id="rId9"/>
                </p:custDataLst>
              </p:nvPr>
            </p:nvPicPr>
            <p:blipFill>
              <a:blip r:embed="rId35" cstate="print"/>
              <a:srcRect/>
              <a:stretch>
                <a:fillRect/>
              </a:stretch>
            </p:blipFill>
            <p:spPr bwMode="auto">
              <a:xfrm>
                <a:off x="4029244" y="3694671"/>
                <a:ext cx="194190" cy="194190"/>
              </a:xfrm>
              <a:prstGeom prst="rect">
                <a:avLst/>
              </a:prstGeom>
              <a:noFill/>
            </p:spPr>
          </p:pic>
          <p:pic>
            <p:nvPicPr>
              <p:cNvPr id="32" name="Picture 28" descr="http://www.latestbuy.com/img/product-images/gidc-350b.jpg"/>
              <p:cNvPicPr>
                <a:picLocks noChangeAspect="1" noChangeArrowheads="1"/>
              </p:cNvPicPr>
              <p:nvPr>
                <p:custDataLst>
                  <p:tags r:id="rId10"/>
                </p:custDataLst>
              </p:nvPr>
            </p:nvPicPr>
            <p:blipFill>
              <a:blip r:embed="rId39" cstate="print"/>
              <a:srcRect/>
              <a:stretch>
                <a:fillRect/>
              </a:stretch>
            </p:blipFill>
            <p:spPr bwMode="auto">
              <a:xfrm>
                <a:off x="4150388" y="3904733"/>
                <a:ext cx="210667" cy="210667"/>
              </a:xfrm>
              <a:prstGeom prst="rect">
                <a:avLst/>
              </a:prstGeom>
              <a:noFill/>
            </p:spPr>
          </p:pic>
        </p:grpSp>
        <p:sp>
          <p:nvSpPr>
            <p:cNvPr id="49" name="Right Arrow 48"/>
            <p:cNvSpPr/>
            <p:nvPr/>
          </p:nvSpPr>
          <p:spPr>
            <a:xfrm>
              <a:off x="2434282" y="3851186"/>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Arrow 52"/>
            <p:cNvSpPr/>
            <p:nvPr/>
          </p:nvSpPr>
          <p:spPr>
            <a:xfrm>
              <a:off x="4044739" y="3855260"/>
              <a:ext cx="259492" cy="370703"/>
            </a:xfrm>
            <a:prstGeom prst="rightArrow">
              <a:avLst>
                <a:gd name="adj1" fmla="val 66667"/>
                <a:gd name="adj2" fmla="val 611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28" descr="http://www.latestbuy.com/img/product-images/gidc-350b.jpg"/>
            <p:cNvPicPr>
              <a:picLocks noChangeAspect="1" noChangeArrowheads="1"/>
            </p:cNvPicPr>
            <p:nvPr>
              <p:custDataLst>
                <p:tags r:id="rId7"/>
              </p:custDataLst>
            </p:nvPr>
          </p:nvPicPr>
          <p:blipFill>
            <a:blip r:embed="rId40" cstate="print"/>
            <a:srcRect/>
            <a:stretch>
              <a:fillRect/>
            </a:stretch>
          </p:blipFill>
          <p:spPr bwMode="auto">
            <a:xfrm>
              <a:off x="3525337" y="3790841"/>
              <a:ext cx="228084" cy="228084"/>
            </a:xfrm>
            <a:prstGeom prst="rect">
              <a:avLst/>
            </a:prstGeom>
            <a:noFill/>
          </p:spPr>
        </p:pic>
      </p:grpSp>
    </p:spTree>
    <p:custDataLst>
      <p:tags r:id="rId1"/>
    </p:custDataLst>
    <p:extLst>
      <p:ext uri="{BB962C8B-B14F-4D97-AF65-F5344CB8AC3E}">
        <p14:creationId xmlns:p14="http://schemas.microsoft.com/office/powerpoint/2010/main" val="1869656282"/>
      </p:ext>
    </p:extLst>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Arrow Connector 36"/>
          <p:cNvCxnSpPr>
            <a:stCxn id="52" idx="2"/>
          </p:cNvCxnSpPr>
          <p:nvPr/>
        </p:nvCxnSpPr>
        <p:spPr>
          <a:xfrm>
            <a:off x="6165254" y="1398430"/>
            <a:ext cx="11065" cy="199967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0" y="12338"/>
            <a:ext cx="9144000" cy="9744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Time, Distance, Shielding</a:t>
            </a:r>
          </a:p>
        </p:txBody>
      </p:sp>
      <p:grpSp>
        <p:nvGrpSpPr>
          <p:cNvPr id="16" name="Group 15"/>
          <p:cNvGrpSpPr/>
          <p:nvPr/>
        </p:nvGrpSpPr>
        <p:grpSpPr>
          <a:xfrm>
            <a:off x="1752600" y="1136820"/>
            <a:ext cx="5202195" cy="5770617"/>
            <a:chOff x="3941805" y="1136820"/>
            <a:chExt cx="5202195" cy="5770617"/>
          </a:xfrm>
        </p:grpSpPr>
        <p:grpSp>
          <p:nvGrpSpPr>
            <p:cNvPr id="2" name="Group 4"/>
            <p:cNvGrpSpPr/>
            <p:nvPr>
              <p:custDataLst>
                <p:tags r:id="rId3"/>
              </p:custDataLst>
            </p:nvPr>
          </p:nvGrpSpPr>
          <p:grpSpPr>
            <a:xfrm>
              <a:off x="5029200" y="2211859"/>
              <a:ext cx="4114800" cy="4695578"/>
              <a:chOff x="6290450" y="3933395"/>
              <a:chExt cx="2703217" cy="2830009"/>
            </a:xfrm>
          </p:grpSpPr>
          <p:sp>
            <p:nvSpPr>
              <p:cNvPr id="6" name="Rectangle 5"/>
              <p:cNvSpPr/>
              <p:nvPr/>
            </p:nvSpPr>
            <p:spPr>
              <a:xfrm>
                <a:off x="7230347" y="3999263"/>
                <a:ext cx="1752261" cy="2446770"/>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custDataLst>
                  <p:tags r:id="rId8"/>
                </p:custDataLst>
              </p:nvPr>
            </p:nvSpPr>
            <p:spPr>
              <a:xfrm>
                <a:off x="6837781" y="6377108"/>
                <a:ext cx="2154809" cy="386296"/>
              </a:xfrm>
              <a:prstGeom prst="rect">
                <a:avLst/>
              </a:prstGeom>
              <a:solidFill>
                <a:schemeClr val="bg1">
                  <a:lumMod val="65000"/>
                </a:schemeClr>
              </a:solidFill>
              <a:ln>
                <a:solidFill>
                  <a:schemeClr val="bg1">
                    <a:lumMod val="65000"/>
                  </a:schemeClr>
                </a:solidFill>
              </a:ln>
              <a:scene3d>
                <a:camera prst="perspectiveRelaxedModerately"/>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custDataLst>
                  <p:tags r:id="rId9"/>
                </p:custDataLst>
              </p:nvPr>
            </p:nvSpPr>
            <p:spPr>
              <a:xfrm>
                <a:off x="6604571" y="4055978"/>
                <a:ext cx="905469" cy="2570729"/>
              </a:xfrm>
              <a:prstGeom prst="rect">
                <a:avLst/>
              </a:prstGeom>
              <a:solidFill>
                <a:schemeClr val="bg1">
                  <a:lumMod val="65000"/>
                </a:schemeClr>
              </a:solidFill>
              <a:ln>
                <a:solidFill>
                  <a:schemeClr val="bg1">
                    <a:lumMod val="65000"/>
                  </a:schemeClr>
                </a:solidFill>
              </a:ln>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6" descr="http://www.photos-public-domain.com/wp-content/uploads/2012/02/cinder-block-close-up-texture.jpg"/>
              <p:cNvPicPr>
                <a:picLocks noChangeAspect="1" noChangeArrowheads="1"/>
              </p:cNvPicPr>
              <p:nvPr>
                <p:custDataLst>
                  <p:tags r:id="rId10"/>
                </p:custDataLst>
              </p:nvPr>
            </p:nvPicPr>
            <p:blipFill>
              <a:blip r:embed="rId16" cstate="print"/>
              <a:srcRect l="62051"/>
              <a:stretch>
                <a:fillRect/>
              </a:stretch>
            </p:blipFill>
            <p:spPr bwMode="auto">
              <a:xfrm>
                <a:off x="6290450" y="3933395"/>
                <a:ext cx="563593" cy="2787145"/>
              </a:xfrm>
              <a:prstGeom prst="rect">
                <a:avLst/>
              </a:prstGeom>
              <a:noFill/>
            </p:spPr>
          </p:pic>
          <p:pic>
            <p:nvPicPr>
              <p:cNvPr id="10" name="Picture 6" descr="http://www.photos-public-domain.com/wp-content/uploads/2012/02/cinder-block-close-up-texture.jpg"/>
              <p:cNvPicPr>
                <a:picLocks noChangeAspect="1" noChangeArrowheads="1"/>
              </p:cNvPicPr>
              <p:nvPr>
                <p:custDataLst>
                  <p:tags r:id="rId11"/>
                </p:custDataLst>
              </p:nvPr>
            </p:nvPicPr>
            <p:blipFill>
              <a:blip r:embed="rId17" cstate="print"/>
              <a:srcRect b="78963"/>
              <a:stretch>
                <a:fillRect/>
              </a:stretch>
            </p:blipFill>
            <p:spPr bwMode="auto">
              <a:xfrm>
                <a:off x="6842923" y="3934031"/>
                <a:ext cx="2150744" cy="320051"/>
              </a:xfrm>
              <a:prstGeom prst="rect">
                <a:avLst/>
              </a:prstGeom>
              <a:noFill/>
            </p:spPr>
          </p:pic>
          <p:cxnSp>
            <p:nvCxnSpPr>
              <p:cNvPr id="11" name="Straight Connector 10"/>
              <p:cNvCxnSpPr/>
              <p:nvPr/>
            </p:nvCxnSpPr>
            <p:spPr>
              <a:xfrm>
                <a:off x="8126569" y="6436835"/>
                <a:ext cx="767128" cy="1"/>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22922" y="6447169"/>
                <a:ext cx="168687" cy="1"/>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919725" y="6445800"/>
                <a:ext cx="88360" cy="1369"/>
              </a:xfrm>
              <a:prstGeom prst="line">
                <a:avLst/>
              </a:prstGeom>
              <a:ln w="254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man.jpg"/>
              <p:cNvPicPr>
                <a:picLocks noChangeAspect="1"/>
              </p:cNvPicPr>
              <p:nvPr>
                <p:custDataLst>
                  <p:tags r:id="rId12"/>
                </p:custDataLst>
              </p:nvPr>
            </p:nvPicPr>
            <p:blipFill>
              <a:blip r:embed="rId18" cstate="print">
                <a:lum contrast="-17000"/>
              </a:blip>
              <a:srcRect t="84625"/>
              <a:stretch>
                <a:fillRect/>
              </a:stretch>
            </p:blipFill>
            <p:spPr>
              <a:xfrm>
                <a:off x="7689190" y="6461000"/>
                <a:ext cx="561719" cy="261844"/>
              </a:xfrm>
              <a:prstGeom prst="rect">
                <a:avLst/>
              </a:prstGeom>
            </p:spPr>
          </p:pic>
          <p:pic>
            <p:nvPicPr>
              <p:cNvPr id="15" name="Picture 14" descr="man.jpg"/>
              <p:cNvPicPr>
                <a:picLocks noChangeAspect="1"/>
              </p:cNvPicPr>
              <p:nvPr>
                <p:custDataLst>
                  <p:tags r:id="rId13"/>
                </p:custDataLst>
              </p:nvPr>
            </p:nvPicPr>
            <p:blipFill>
              <a:blip r:embed="rId18" cstate="print">
                <a:lum contrast="-10000"/>
              </a:blip>
              <a:stretch>
                <a:fillRect/>
              </a:stretch>
            </p:blipFill>
            <p:spPr>
              <a:xfrm>
                <a:off x="7687183" y="5139869"/>
                <a:ext cx="561719" cy="1580669"/>
              </a:xfrm>
              <a:prstGeom prst="rect">
                <a:avLst/>
              </a:prstGeom>
            </p:spPr>
          </p:pic>
        </p:grpSp>
        <p:grpSp>
          <p:nvGrpSpPr>
            <p:cNvPr id="3" name="Group 31"/>
            <p:cNvGrpSpPr/>
            <p:nvPr>
              <p:custDataLst>
                <p:tags r:id="rId4"/>
              </p:custDataLst>
            </p:nvPr>
          </p:nvGrpSpPr>
          <p:grpSpPr>
            <a:xfrm>
              <a:off x="3941805" y="2211861"/>
              <a:ext cx="1103208" cy="4633801"/>
              <a:chOff x="1408670" y="2641903"/>
              <a:chExt cx="1103208" cy="4154319"/>
            </a:xfrm>
          </p:grpSpPr>
          <p:pic>
            <p:nvPicPr>
              <p:cNvPr id="36866" name="Picture 2" descr="http://www.deviantart.com/download/114597279/Soil_and_Grass_by_FoxSilver.png"/>
              <p:cNvPicPr>
                <a:picLocks noChangeAspect="1" noChangeArrowheads="1"/>
              </p:cNvPicPr>
              <p:nvPr>
                <p:custDataLst>
                  <p:tags r:id="rId6"/>
                </p:custDataLst>
              </p:nvPr>
            </p:nvPicPr>
            <p:blipFill>
              <a:blip r:embed="rId19" cstate="print">
                <a:lum contrast="10000"/>
              </a:blip>
              <a:srcRect l="83540" b="9814"/>
              <a:stretch>
                <a:fillRect/>
              </a:stretch>
            </p:blipFill>
            <p:spPr bwMode="auto">
              <a:xfrm>
                <a:off x="1408670" y="3033726"/>
                <a:ext cx="1099068" cy="3762496"/>
              </a:xfrm>
              <a:prstGeom prst="rect">
                <a:avLst/>
              </a:prstGeom>
              <a:noFill/>
            </p:spPr>
          </p:pic>
          <p:pic>
            <p:nvPicPr>
              <p:cNvPr id="30" name="Picture 2" descr="http://www.deviantart.com/download/114597279/Soil_and_Grass_by_FoxSilver.png"/>
              <p:cNvPicPr>
                <a:picLocks noChangeAspect="1" noChangeArrowheads="1"/>
              </p:cNvPicPr>
              <p:nvPr>
                <p:custDataLst>
                  <p:tags r:id="rId7"/>
                </p:custDataLst>
              </p:nvPr>
            </p:nvPicPr>
            <p:blipFill>
              <a:blip r:embed="rId19" cstate="print">
                <a:lum bright="-2000"/>
              </a:blip>
              <a:srcRect l="83478" t="1804" b="90222"/>
              <a:stretch>
                <a:fillRect/>
              </a:stretch>
            </p:blipFill>
            <p:spPr bwMode="auto">
              <a:xfrm>
                <a:off x="1408670" y="2641903"/>
                <a:ext cx="1103208" cy="410225"/>
              </a:xfrm>
              <a:prstGeom prst="rect">
                <a:avLst/>
              </a:prstGeom>
              <a:noFill/>
            </p:spPr>
          </p:pic>
        </p:grpSp>
        <p:sp>
          <p:nvSpPr>
            <p:cNvPr id="51" name="TextBox 50"/>
            <p:cNvSpPr txBox="1"/>
            <p:nvPr/>
          </p:nvSpPr>
          <p:spPr>
            <a:xfrm>
              <a:off x="4054363" y="1136822"/>
              <a:ext cx="1616148" cy="430887"/>
            </a:xfrm>
            <a:prstGeom prst="rect">
              <a:avLst/>
            </a:prstGeom>
            <a:noFill/>
            <a:ln>
              <a:solidFill>
                <a:schemeClr val="tx1"/>
              </a:solidFill>
            </a:ln>
          </p:spPr>
          <p:txBody>
            <a:bodyPr wrap="none" rtlCol="0">
              <a:spAutoFit/>
            </a:bodyPr>
            <a:lstStyle/>
            <a:p>
              <a:r>
                <a:rPr lang="en-US" sz="1100" b="1" dirty="0">
                  <a:latin typeface="Verdana" pitchFamily="34" charset="0"/>
                </a:rPr>
                <a:t>Distance from </a:t>
              </a:r>
            </a:p>
            <a:p>
              <a:pPr algn="ctr"/>
              <a:r>
                <a:rPr lang="en-US" sz="1100" b="1" dirty="0">
                  <a:latin typeface="Verdana" pitchFamily="34" charset="0"/>
                </a:rPr>
                <a:t>radiation source</a:t>
              </a:r>
            </a:p>
          </p:txBody>
        </p:sp>
        <p:sp>
          <p:nvSpPr>
            <p:cNvPr id="52" name="TextBox 51"/>
            <p:cNvSpPr txBox="1"/>
            <p:nvPr/>
          </p:nvSpPr>
          <p:spPr>
            <a:xfrm>
              <a:off x="8068964" y="1136820"/>
              <a:ext cx="570990" cy="261610"/>
            </a:xfrm>
            <a:prstGeom prst="rect">
              <a:avLst/>
            </a:prstGeom>
            <a:noFill/>
            <a:ln>
              <a:solidFill>
                <a:schemeClr val="tx1"/>
              </a:solidFill>
            </a:ln>
          </p:spPr>
          <p:txBody>
            <a:bodyPr wrap="none" rtlCol="0">
              <a:spAutoFit/>
            </a:bodyPr>
            <a:lstStyle/>
            <a:p>
              <a:r>
                <a:rPr lang="en-US" sz="1100" b="1" dirty="0">
                  <a:latin typeface="Verdana" pitchFamily="34" charset="0"/>
                </a:rPr>
                <a:t>Time</a:t>
              </a:r>
              <a:endParaRPr lang="en-US" sz="1400" b="1" dirty="0">
                <a:latin typeface="Verdana" pitchFamily="34" charset="0"/>
              </a:endParaRPr>
            </a:p>
          </p:txBody>
        </p:sp>
        <p:sp>
          <p:nvSpPr>
            <p:cNvPr id="53" name="TextBox 52"/>
            <p:cNvSpPr txBox="1"/>
            <p:nvPr/>
          </p:nvSpPr>
          <p:spPr>
            <a:xfrm>
              <a:off x="6287485" y="1136821"/>
              <a:ext cx="923651" cy="261610"/>
            </a:xfrm>
            <a:prstGeom prst="rect">
              <a:avLst/>
            </a:prstGeom>
            <a:noFill/>
            <a:ln>
              <a:solidFill>
                <a:schemeClr val="tx1"/>
              </a:solidFill>
            </a:ln>
          </p:spPr>
          <p:txBody>
            <a:bodyPr wrap="none" rtlCol="0">
              <a:spAutoFit/>
            </a:bodyPr>
            <a:lstStyle/>
            <a:p>
              <a:r>
                <a:rPr lang="en-US" sz="1100" b="1" dirty="0">
                  <a:latin typeface="Verdana" pitchFamily="34" charset="0"/>
                </a:rPr>
                <a:t>Shielding</a:t>
              </a:r>
              <a:endParaRPr lang="en-US" sz="1400" b="1" dirty="0">
                <a:latin typeface="Verdana" pitchFamily="34" charset="0"/>
              </a:endParaRPr>
            </a:p>
          </p:txBody>
        </p:sp>
        <p:cxnSp>
          <p:nvCxnSpPr>
            <p:cNvPr id="58" name="Straight Arrow Connector 57"/>
            <p:cNvCxnSpPr>
              <a:stCxn id="53" idx="2"/>
            </p:cNvCxnSpPr>
            <p:nvPr/>
          </p:nvCxnSpPr>
          <p:spPr>
            <a:xfrm flipH="1">
              <a:off x="6141305" y="1398431"/>
              <a:ext cx="608006" cy="92463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8" name="Picture 1"/>
            <p:cNvPicPr>
              <a:picLocks noChangeAspect="1" noChangeArrowheads="1"/>
            </p:cNvPicPr>
            <p:nvPr>
              <p:custDataLst>
                <p:tags r:id="rId5"/>
              </p:custDataLst>
            </p:nvPr>
          </p:nvPicPr>
          <p:blipFill>
            <a:blip r:embed="rId20" cstate="print"/>
            <a:srcRect/>
            <a:stretch>
              <a:fillRect/>
            </a:stretch>
          </p:blipFill>
          <p:spPr bwMode="auto">
            <a:xfrm>
              <a:off x="4054519" y="1832151"/>
              <a:ext cx="858671" cy="747285"/>
            </a:xfrm>
            <a:prstGeom prst="rect">
              <a:avLst/>
            </a:prstGeom>
            <a:noFill/>
            <a:ln w="9525">
              <a:noFill/>
              <a:miter lim="800000"/>
              <a:headEnd/>
              <a:tailEnd/>
            </a:ln>
          </p:spPr>
        </p:pic>
        <p:cxnSp>
          <p:nvCxnSpPr>
            <p:cNvPr id="44" name="Straight Arrow Connector 43"/>
            <p:cNvCxnSpPr>
              <a:stCxn id="51" idx="2"/>
            </p:cNvCxnSpPr>
            <p:nvPr/>
          </p:nvCxnSpPr>
          <p:spPr>
            <a:xfrm>
              <a:off x="4862437" y="1567709"/>
              <a:ext cx="2378622" cy="304136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21"/>
          <a:stretch>
            <a:fillRect/>
          </a:stretch>
        </p:blipFill>
        <p:spPr>
          <a:xfrm>
            <a:off x="4114760" y="3182090"/>
            <a:ext cx="914479" cy="493819"/>
          </a:xfrm>
          <a:prstGeom prst="rect">
            <a:avLst/>
          </a:prstGeom>
        </p:spPr>
      </p:pic>
      <p:pic>
        <p:nvPicPr>
          <p:cNvPr id="4" name="Picture 14" descr="Analog Clock 11019"/>
          <p:cNvPicPr>
            <a:picLocks noChangeAspect="1" noChangeArrowheads="1"/>
          </p:cNvPicPr>
          <p:nvPr>
            <p:custDataLst>
              <p:tags r:id="rId2"/>
            </p:custDataLst>
          </p:nvPr>
        </p:nvPicPr>
        <p:blipFill>
          <a:blip r:embed="rId22" cstate="print"/>
          <a:srcRect l="37668" t="40843" r="44488" b="35173"/>
          <a:stretch>
            <a:fillRect/>
          </a:stretch>
        </p:blipFill>
        <p:spPr bwMode="auto">
          <a:xfrm>
            <a:off x="5876688" y="3133327"/>
            <a:ext cx="716056" cy="72183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4208247896"/>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990600"/>
            <a:ext cx="7391400" cy="461665"/>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The three main types of ionizing radiation are:</a:t>
            </a:r>
          </a:p>
        </p:txBody>
      </p:sp>
      <p:sp>
        <p:nvSpPr>
          <p:cNvPr id="4" name="Rectangle 3"/>
          <p:cNvSpPr/>
          <p:nvPr/>
        </p:nvSpPr>
        <p:spPr>
          <a:xfrm>
            <a:off x="457200" y="1676400"/>
            <a:ext cx="4664610" cy="1569660"/>
          </a:xfrm>
          <a:prstGeom prst="rect">
            <a:avLst/>
          </a:prstGeom>
        </p:spPr>
        <p:txBody>
          <a:bodyPr wrap="non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A: Microwave, X-ray, gamma</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B: Alpha, gamma, neutron</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C: Beta, gamma, neutron</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D: Alpha, beta, gamma</a:t>
            </a:r>
          </a:p>
        </p:txBody>
      </p:sp>
      <p:sp>
        <p:nvSpPr>
          <p:cNvPr id="11" name="Rectangle 10"/>
          <p:cNvSpPr/>
          <p:nvPr/>
        </p:nvSpPr>
        <p:spPr>
          <a:xfrm>
            <a:off x="0" y="0"/>
            <a:ext cx="9144000" cy="840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4</a:t>
            </a:r>
          </a:p>
        </p:txBody>
      </p:sp>
    </p:spTree>
    <p:custDataLst>
      <p:tags r:id="rId1"/>
    </p:custDataLst>
    <p:extLst>
      <p:ext uri="{BB962C8B-B14F-4D97-AF65-F5344CB8AC3E}">
        <p14:creationId xmlns:p14="http://schemas.microsoft.com/office/powerpoint/2010/main" val="385185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 y="1066800"/>
            <a:ext cx="8763000" cy="1200329"/>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Radioactivity is the process where unstable atoms disintegrate or decay to stable atoms.  The energy released in this process is called:</a:t>
            </a:r>
          </a:p>
        </p:txBody>
      </p:sp>
      <p:sp>
        <p:nvSpPr>
          <p:cNvPr id="6" name="Rectangle 5"/>
          <p:cNvSpPr/>
          <p:nvPr/>
        </p:nvSpPr>
        <p:spPr>
          <a:xfrm>
            <a:off x="533400" y="2493670"/>
            <a:ext cx="3554178" cy="1569660"/>
          </a:xfrm>
          <a:prstGeom prst="rect">
            <a:avLst/>
          </a:prstGeom>
        </p:spPr>
        <p:txBody>
          <a:bodyPr wrap="non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A: The blast effect</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B: The shock wave</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C: A mushroom cloud</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D: Ionizing radiation</a:t>
            </a:r>
          </a:p>
        </p:txBody>
      </p:sp>
      <p:sp>
        <p:nvSpPr>
          <p:cNvPr id="11" name="Rectangle 10"/>
          <p:cNvSpPr/>
          <p:nvPr/>
        </p:nvSpPr>
        <p:spPr>
          <a:xfrm>
            <a:off x="0" y="0"/>
            <a:ext cx="9144000" cy="840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4</a:t>
            </a:r>
          </a:p>
        </p:txBody>
      </p:sp>
    </p:spTree>
    <p:custDataLst>
      <p:tags r:id="rId1"/>
    </p:custDataLst>
    <p:extLst>
      <p:ext uri="{BB962C8B-B14F-4D97-AF65-F5344CB8AC3E}">
        <p14:creationId xmlns:p14="http://schemas.microsoft.com/office/powerpoint/2010/main" val="3520629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2400" y="990600"/>
            <a:ext cx="7281327" cy="830997"/>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Radiation received by the body over a short period is:</a:t>
            </a:r>
          </a:p>
        </p:txBody>
      </p:sp>
      <p:sp>
        <p:nvSpPr>
          <p:cNvPr id="8" name="Rectangle 7"/>
          <p:cNvSpPr/>
          <p:nvPr/>
        </p:nvSpPr>
        <p:spPr>
          <a:xfrm>
            <a:off x="591921" y="2133600"/>
            <a:ext cx="3957558" cy="1569660"/>
          </a:xfrm>
          <a:prstGeom prst="rect">
            <a:avLst/>
          </a:prstGeom>
        </p:spPr>
        <p:txBody>
          <a:bodyPr wrap="non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A: Chronic exposure</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B: </a:t>
            </a:r>
            <a:r>
              <a:rPr lang="en-US" sz="2400" dirty="0" err="1">
                <a:solidFill>
                  <a:srgbClr val="2B2B2B"/>
                </a:solidFill>
                <a:latin typeface="Verdana" panose="020B0604030504040204" pitchFamily="34" charset="0"/>
                <a:ea typeface="Verdana" panose="020B0604030504040204" pitchFamily="34" charset="0"/>
                <a:cs typeface="Verdana" panose="020B0604030504040204" pitchFamily="34" charset="0"/>
              </a:rPr>
              <a:t>Sublethal</a:t>
            </a:r>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 exposure</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C: Acute exposure</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D: </a:t>
            </a:r>
            <a:r>
              <a:rPr lang="en-US" sz="2400" dirty="0" err="1">
                <a:solidFill>
                  <a:srgbClr val="2B2B2B"/>
                </a:solidFill>
                <a:latin typeface="Verdana" panose="020B0604030504040204" pitchFamily="34" charset="0"/>
                <a:ea typeface="Verdana" panose="020B0604030504040204" pitchFamily="34" charset="0"/>
                <a:cs typeface="Verdana" panose="020B0604030504040204" pitchFamily="34" charset="0"/>
              </a:rPr>
              <a:t>Supralethal</a:t>
            </a:r>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 exposure</a:t>
            </a:r>
          </a:p>
        </p:txBody>
      </p:sp>
      <p:sp>
        <p:nvSpPr>
          <p:cNvPr id="11" name="Rectangle 10"/>
          <p:cNvSpPr/>
          <p:nvPr/>
        </p:nvSpPr>
        <p:spPr>
          <a:xfrm>
            <a:off x="0" y="0"/>
            <a:ext cx="9144000" cy="840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4</a:t>
            </a:r>
          </a:p>
        </p:txBody>
      </p:sp>
    </p:spTree>
    <p:custDataLst>
      <p:tags r:id="rId1"/>
    </p:custDataLst>
    <p:extLst>
      <p:ext uri="{BB962C8B-B14F-4D97-AF65-F5344CB8AC3E}">
        <p14:creationId xmlns:p14="http://schemas.microsoft.com/office/powerpoint/2010/main" val="7317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012793"/>
            <a:ext cx="8153400" cy="830997"/>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Almost the entire world population's dose from radioactivity comes from ______ sources.</a:t>
            </a:r>
          </a:p>
        </p:txBody>
      </p:sp>
      <p:sp>
        <p:nvSpPr>
          <p:cNvPr id="3" name="Rectangle 2"/>
          <p:cNvSpPr/>
          <p:nvPr/>
        </p:nvSpPr>
        <p:spPr>
          <a:xfrm>
            <a:off x="609600" y="2016324"/>
            <a:ext cx="3310522" cy="1569660"/>
          </a:xfrm>
          <a:prstGeom prst="rect">
            <a:avLst/>
          </a:prstGeom>
        </p:spPr>
        <p:txBody>
          <a:bodyPr wrap="non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A: Radon</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B: Natural</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C: Nuclear medicine</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D: Artificial</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0" y="0"/>
            <a:ext cx="9144000" cy="840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4</a:t>
            </a:r>
          </a:p>
        </p:txBody>
      </p:sp>
    </p:spTree>
    <p:custDataLst>
      <p:tags r:id="rId1"/>
    </p:custDataLst>
    <p:extLst>
      <p:ext uri="{BB962C8B-B14F-4D97-AF65-F5344CB8AC3E}">
        <p14:creationId xmlns:p14="http://schemas.microsoft.com/office/powerpoint/2010/main" val="24001255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066800"/>
            <a:ext cx="8166651" cy="830997"/>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The source of most of the annual dose from natural sources of radiation is from what?</a:t>
            </a:r>
          </a:p>
        </p:txBody>
      </p:sp>
      <p:sp>
        <p:nvSpPr>
          <p:cNvPr id="6" name="Rectangle 5"/>
          <p:cNvSpPr/>
          <p:nvPr/>
        </p:nvSpPr>
        <p:spPr>
          <a:xfrm>
            <a:off x="609600" y="2124338"/>
            <a:ext cx="3688830" cy="1569660"/>
          </a:xfrm>
          <a:prstGeom prst="rect">
            <a:avLst/>
          </a:prstGeom>
        </p:spPr>
        <p:txBody>
          <a:bodyPr wrap="non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A: Radon</a:t>
            </a:r>
          </a:p>
          <a:p>
            <a:r>
              <a:rPr lang="en-US" sz="2400" dirty="0">
                <a:latin typeface="Verdana" panose="020B0604030504040204" pitchFamily="34" charset="0"/>
                <a:ea typeface="Verdana" panose="020B0604030504040204" pitchFamily="34" charset="0"/>
                <a:cs typeface="Verdana" panose="020B0604030504040204" pitchFamily="34" charset="0"/>
              </a:rPr>
              <a:t>B: Lead</a:t>
            </a:r>
          </a:p>
          <a:p>
            <a:r>
              <a:rPr lang="en-US" sz="2400" dirty="0">
                <a:latin typeface="Verdana" panose="020B0604030504040204" pitchFamily="34" charset="0"/>
                <a:ea typeface="Verdana" panose="020B0604030504040204" pitchFamily="34" charset="0"/>
                <a:cs typeface="Verdana" panose="020B0604030504040204" pitchFamily="34" charset="0"/>
              </a:rPr>
              <a:t>C: The sun</a:t>
            </a:r>
          </a:p>
          <a:p>
            <a:r>
              <a:rPr lang="en-US" sz="2400" dirty="0">
                <a:latin typeface="Verdana" panose="020B0604030504040204" pitchFamily="34" charset="0"/>
                <a:ea typeface="Verdana" panose="020B0604030504040204" pitchFamily="34" charset="0"/>
                <a:cs typeface="Verdana" panose="020B0604030504040204" pitchFamily="34" charset="0"/>
              </a:rPr>
              <a:t>D: Consumer products</a:t>
            </a:r>
          </a:p>
        </p:txBody>
      </p:sp>
      <p:sp>
        <p:nvSpPr>
          <p:cNvPr id="9" name="Rectangle 8"/>
          <p:cNvSpPr/>
          <p:nvPr/>
        </p:nvSpPr>
        <p:spPr>
          <a:xfrm>
            <a:off x="0" y="0"/>
            <a:ext cx="9144000" cy="840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4</a:t>
            </a:r>
          </a:p>
        </p:txBody>
      </p:sp>
    </p:spTree>
    <p:custDataLst>
      <p:tags r:id="rId1"/>
    </p:custDataLst>
    <p:extLst>
      <p:ext uri="{BB962C8B-B14F-4D97-AF65-F5344CB8AC3E}">
        <p14:creationId xmlns:p14="http://schemas.microsoft.com/office/powerpoint/2010/main" val="54994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90600" y="981048"/>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Radiation Basics</a:t>
            </a:r>
          </a:p>
        </p:txBody>
      </p:sp>
      <p:sp>
        <p:nvSpPr>
          <p:cNvPr id="5" name="Rectangle 4"/>
          <p:cNvSpPr/>
          <p:nvPr/>
        </p:nvSpPr>
        <p:spPr>
          <a:xfrm>
            <a:off x="0" y="-1"/>
            <a:ext cx="9144000" cy="62779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itchFamily="34" charset="0"/>
              </a:rPr>
              <a:t>Course Sections</a:t>
            </a:r>
            <a:endParaRPr lang="en-US" sz="2400" b="1" strike="sngStrike" dirty="0">
              <a:latin typeface="Verdana" pitchFamily="34" charset="0"/>
            </a:endParaRPr>
          </a:p>
        </p:txBody>
      </p:sp>
      <p:sp>
        <p:nvSpPr>
          <p:cNvPr id="7" name="Rounded Rectangle 6"/>
          <p:cNvSpPr/>
          <p:nvPr/>
        </p:nvSpPr>
        <p:spPr>
          <a:xfrm>
            <a:off x="990600" y="2456145"/>
            <a:ext cx="7696200" cy="914400"/>
          </a:xfrm>
          <a:prstGeom prst="roundRect">
            <a:avLst/>
          </a:prstGeom>
          <a:noFill/>
          <a:ln w="38100">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Biological Effects of Radiation</a:t>
            </a:r>
          </a:p>
        </p:txBody>
      </p:sp>
      <p:sp>
        <p:nvSpPr>
          <p:cNvPr id="9" name="Rounded Rectangle 8"/>
          <p:cNvSpPr/>
          <p:nvPr/>
        </p:nvSpPr>
        <p:spPr>
          <a:xfrm>
            <a:off x="990600" y="3847080"/>
            <a:ext cx="76962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Exposure Versus Contamination &amp; Shielding</a:t>
            </a:r>
          </a:p>
        </p:txBody>
      </p:sp>
      <p:sp>
        <p:nvSpPr>
          <p:cNvPr id="10" name="Oval 9">
            <a:hlinkClick r:id="" action="ppaction://noaction"/>
          </p:cNvPr>
          <p:cNvSpPr/>
          <p:nvPr/>
        </p:nvSpPr>
        <p:spPr>
          <a:xfrm>
            <a:off x="382135" y="82296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1</a:t>
            </a:r>
          </a:p>
        </p:txBody>
      </p:sp>
      <p:sp>
        <p:nvSpPr>
          <p:cNvPr id="11" name="Rounded Rectangle 10"/>
          <p:cNvSpPr/>
          <p:nvPr/>
        </p:nvSpPr>
        <p:spPr>
          <a:xfrm>
            <a:off x="976952" y="5290784"/>
            <a:ext cx="7696200" cy="914400"/>
          </a:xfrm>
          <a:prstGeom prst="roundRect">
            <a:avLst/>
          </a:prstGeom>
          <a:noFill/>
          <a:ln w="381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1600" b="1" dirty="0">
                <a:solidFill>
                  <a:schemeClr val="tx1"/>
                </a:solidFill>
                <a:latin typeface="Verdana" pitchFamily="34" charset="0"/>
              </a:rPr>
              <a:t>Implications for Hematopoietic Stem Cell Transplant and the RITN</a:t>
            </a:r>
          </a:p>
        </p:txBody>
      </p:sp>
      <p:sp>
        <p:nvSpPr>
          <p:cNvPr id="15" name="Oval 14"/>
          <p:cNvSpPr/>
          <p:nvPr/>
        </p:nvSpPr>
        <p:spPr>
          <a:xfrm>
            <a:off x="367351" y="2270760"/>
            <a:ext cx="1234440" cy="1234440"/>
          </a:xfrm>
          <a:prstGeom prst="ellipse">
            <a:avLst/>
          </a:prstGeom>
          <a:solidFill>
            <a:srgbClr val="FFF200"/>
          </a:solidFill>
          <a:ln>
            <a:solidFill>
              <a:srgbClr val="EAE4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2</a:t>
            </a:r>
          </a:p>
        </p:txBody>
      </p:sp>
      <p:sp>
        <p:nvSpPr>
          <p:cNvPr id="16" name="Oval 15"/>
          <p:cNvSpPr/>
          <p:nvPr/>
        </p:nvSpPr>
        <p:spPr>
          <a:xfrm>
            <a:off x="367352" y="3667385"/>
            <a:ext cx="1234440" cy="1234440"/>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bg1"/>
                </a:solidFill>
                <a:latin typeface="Verdana" pitchFamily="34" charset="0"/>
              </a:rPr>
              <a:t>Section</a:t>
            </a:r>
            <a:r>
              <a:rPr lang="en-US" sz="1300" b="1" dirty="0">
                <a:solidFill>
                  <a:schemeClr val="tx1"/>
                </a:solidFill>
                <a:latin typeface="Verdana" pitchFamily="34" charset="0"/>
              </a:rPr>
              <a:t> </a:t>
            </a:r>
            <a:r>
              <a:rPr lang="en-US" sz="1300" b="1" dirty="0">
                <a:solidFill>
                  <a:schemeClr val="bg1"/>
                </a:solidFill>
                <a:latin typeface="Verdana" pitchFamily="34" charset="0"/>
              </a:rPr>
              <a:t>3</a:t>
            </a:r>
          </a:p>
        </p:txBody>
      </p:sp>
      <p:sp>
        <p:nvSpPr>
          <p:cNvPr id="17" name="Oval 16"/>
          <p:cNvSpPr/>
          <p:nvPr/>
        </p:nvSpPr>
        <p:spPr>
          <a:xfrm>
            <a:off x="367352" y="5105400"/>
            <a:ext cx="1234440" cy="123444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Verdana" pitchFamily="34" charset="0"/>
              </a:rPr>
              <a:t>Section 4</a:t>
            </a:r>
          </a:p>
        </p:txBody>
      </p:sp>
      <p:sp>
        <p:nvSpPr>
          <p:cNvPr id="20" name="Rounded Rectangle 19"/>
          <p:cNvSpPr/>
          <p:nvPr/>
        </p:nvSpPr>
        <p:spPr>
          <a:xfrm>
            <a:off x="2234824" y="1452497"/>
            <a:ext cx="6629400" cy="5196239"/>
          </a:xfrm>
          <a:prstGeom prst="roundRect">
            <a:avLst/>
          </a:prstGeom>
          <a:solidFill>
            <a:schemeClr val="bg1"/>
          </a:solidFill>
          <a:ln w="76200">
            <a:solidFill>
              <a:srgbClr val="A6CE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tx1"/>
              </a:solidFill>
            </a:endParaRPr>
          </a:p>
          <a:p>
            <a:r>
              <a:rPr lang="en-US" sz="2800" b="1" dirty="0">
                <a:solidFill>
                  <a:srgbClr val="FF00FF"/>
                </a:solidFill>
              </a:rPr>
              <a:t>	</a:t>
            </a:r>
            <a:r>
              <a:rPr lang="en-US" sz="2800" b="1" dirty="0">
                <a:solidFill>
                  <a:schemeClr val="tx1"/>
                </a:solidFill>
              </a:rPr>
              <a:t>    </a:t>
            </a:r>
            <a:r>
              <a:rPr lang="en-US" sz="2600" b="1" dirty="0">
                <a:solidFill>
                  <a:schemeClr val="tx1"/>
                </a:solidFill>
                <a:latin typeface="Verdana" pitchFamily="34" charset="0"/>
              </a:rPr>
              <a:t>Radiation Basics</a:t>
            </a:r>
          </a:p>
          <a:p>
            <a:endParaRPr lang="en-US" dirty="0">
              <a:solidFill>
                <a:schemeClr val="tx1"/>
              </a:solidFill>
            </a:endParaRPr>
          </a:p>
          <a:p>
            <a:endParaRPr lang="en-US" sz="800" dirty="0">
              <a:solidFill>
                <a:schemeClr val="tx1"/>
              </a:solidFill>
            </a:endParaRPr>
          </a:p>
          <a:p>
            <a:endParaRPr lang="en-US" dirty="0">
              <a:solidFill>
                <a:schemeClr val="tx1"/>
              </a:solidFill>
            </a:endParaRPr>
          </a:p>
          <a:p>
            <a:pPr marL="342900" indent="-342900">
              <a:buFont typeface="Wingdings" pitchFamily="2" charset="2"/>
              <a:buChar char="ü"/>
            </a:pPr>
            <a:r>
              <a:rPr lang="en-US" sz="2000" dirty="0">
                <a:solidFill>
                  <a:schemeClr val="tx1"/>
                </a:solidFill>
                <a:latin typeface="Verdana" pitchFamily="34" charset="0"/>
              </a:rPr>
              <a:t>Sources of radiation, both natural and  man-made</a:t>
            </a:r>
          </a:p>
          <a:p>
            <a:pPr marL="342900" indent="-342900">
              <a:buFont typeface="Wingdings" pitchFamily="2" charset="2"/>
              <a:buChar char="ü"/>
            </a:pPr>
            <a:endParaRPr lang="en-US" sz="2000" dirty="0">
              <a:solidFill>
                <a:schemeClr val="tx1"/>
              </a:solidFill>
              <a:latin typeface="Verdana" pitchFamily="34" charset="0"/>
            </a:endParaRPr>
          </a:p>
          <a:p>
            <a:pPr marL="342900" indent="-342900">
              <a:buFont typeface="Wingdings" pitchFamily="2" charset="2"/>
              <a:buChar char="ü"/>
            </a:pPr>
            <a:r>
              <a:rPr lang="en-US" sz="2000" dirty="0">
                <a:solidFill>
                  <a:schemeClr val="tx1"/>
                </a:solidFill>
                <a:latin typeface="Verdana" pitchFamily="34" charset="0"/>
              </a:rPr>
              <a:t>Radioactive (ionizing) atoms emit radiation: alpha, beta and gamma</a:t>
            </a:r>
          </a:p>
          <a:p>
            <a:pPr marL="342900" indent="-342900">
              <a:buFont typeface="Wingdings" pitchFamily="2" charset="2"/>
              <a:buChar char="ü"/>
            </a:pPr>
            <a:endParaRPr lang="en-US" sz="2000" dirty="0">
              <a:solidFill>
                <a:schemeClr val="tx1"/>
              </a:solidFill>
              <a:latin typeface="Verdana" pitchFamily="34" charset="0"/>
            </a:endParaRPr>
          </a:p>
          <a:p>
            <a:endParaRPr lang="en-US" dirty="0">
              <a:solidFill>
                <a:schemeClr val="tx1"/>
              </a:solidFill>
            </a:endParaRPr>
          </a:p>
          <a:p>
            <a:endParaRPr lang="en-US" sz="2800" dirty="0">
              <a:solidFill>
                <a:schemeClr val="tx1"/>
              </a:solidFill>
            </a:endParaRPr>
          </a:p>
        </p:txBody>
      </p:sp>
      <p:sp>
        <p:nvSpPr>
          <p:cNvPr id="14" name="Oval 13"/>
          <p:cNvSpPr/>
          <p:nvPr/>
        </p:nvSpPr>
        <p:spPr>
          <a:xfrm>
            <a:off x="1646832" y="838200"/>
            <a:ext cx="2057400" cy="1995839"/>
          </a:xfrm>
          <a:prstGeom prst="ellipse">
            <a:avLst/>
          </a:prstGeom>
          <a:solidFill>
            <a:srgbClr val="A6CE39"/>
          </a:solidFill>
          <a:ln>
            <a:solidFill>
              <a:srgbClr val="B0CE4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Verdana" pitchFamily="34" charset="0"/>
              </a:rPr>
              <a:t>Section 1</a:t>
            </a:r>
          </a:p>
        </p:txBody>
      </p:sp>
    </p:spTree>
    <p:custDataLst>
      <p:tags r:id="rId1"/>
    </p:custDataLst>
    <p:extLst>
      <p:ext uri="{BB962C8B-B14F-4D97-AF65-F5344CB8AC3E}">
        <p14:creationId xmlns:p14="http://schemas.microsoft.com/office/powerpoint/2010/main" val="1828857762"/>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8600" y="990600"/>
            <a:ext cx="8065957" cy="830997"/>
          </a:xfrm>
          <a:prstGeom prst="rect">
            <a:avLst/>
          </a:prstGeom>
        </p:spPr>
        <p:txBody>
          <a:bodyPr wrap="squar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The most common medical procedure leading to an individual's collective dose of radiation is what?</a:t>
            </a:r>
          </a:p>
        </p:txBody>
      </p:sp>
      <p:sp>
        <p:nvSpPr>
          <p:cNvPr id="8" name="Rectangle 7"/>
          <p:cNvSpPr/>
          <p:nvPr/>
        </p:nvSpPr>
        <p:spPr>
          <a:xfrm>
            <a:off x="533400" y="2008164"/>
            <a:ext cx="3948517" cy="1569660"/>
          </a:xfrm>
          <a:prstGeom prst="rect">
            <a:avLst/>
          </a:prstGeom>
        </p:spPr>
        <p:txBody>
          <a:bodyPr wrap="none">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A: Radiotherapy</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B: Filling a cavity</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C: Blood pressure check</a:t>
            </a:r>
          </a:p>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D: X-ray</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0" y="0"/>
            <a:ext cx="9144000" cy="840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4</a:t>
            </a:r>
          </a:p>
        </p:txBody>
      </p:sp>
    </p:spTree>
    <p:custDataLst>
      <p:tags r:id="rId1"/>
    </p:custDataLst>
    <p:extLst>
      <p:ext uri="{BB962C8B-B14F-4D97-AF65-F5344CB8AC3E}">
        <p14:creationId xmlns:p14="http://schemas.microsoft.com/office/powerpoint/2010/main" val="4037614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78758"/>
            <a:ext cx="4572000" cy="1200329"/>
          </a:xfrm>
          <a:prstGeom prst="rect">
            <a:avLst/>
          </a:prstGeom>
        </p:spPr>
        <p:txBody>
          <a:bodyPr>
            <a:spAutoFit/>
          </a:bodyPr>
          <a:lstStyle/>
          <a:p>
            <a:r>
              <a:rPr lang="en-US" sz="2400" dirty="0">
                <a:solidFill>
                  <a:srgbClr val="2B2B2B"/>
                </a:solidFill>
                <a:latin typeface="Verdana" panose="020B0604030504040204" pitchFamily="34" charset="0"/>
                <a:ea typeface="Verdana" panose="020B0604030504040204" pitchFamily="34" charset="0"/>
                <a:cs typeface="Verdana" panose="020B0604030504040204" pitchFamily="34" charset="0"/>
              </a:rPr>
              <a:t>When radioactive particles land on a surface, the original surface:</a:t>
            </a:r>
          </a:p>
        </p:txBody>
      </p:sp>
      <p:sp>
        <p:nvSpPr>
          <p:cNvPr id="3" name="Rectangle 2"/>
          <p:cNvSpPr/>
          <p:nvPr/>
        </p:nvSpPr>
        <p:spPr>
          <a:xfrm>
            <a:off x="630760" y="2438400"/>
            <a:ext cx="8617744" cy="1323439"/>
          </a:xfrm>
          <a:prstGeom prst="rect">
            <a:avLst/>
          </a:prstGeom>
        </p:spPr>
        <p:txBody>
          <a:bodyPr wrap="none">
            <a:spAutoFit/>
          </a:bodyPr>
          <a:lstStyle/>
          <a:p>
            <a:r>
              <a:rPr lang="en-US" sz="2000" dirty="0">
                <a:solidFill>
                  <a:srgbClr val="2B2B2B"/>
                </a:solidFill>
                <a:latin typeface="Verdana" panose="020B0604030504040204" pitchFamily="34" charset="0"/>
                <a:ea typeface="Verdana" panose="020B0604030504040204" pitchFamily="34" charset="0"/>
                <a:cs typeface="Verdana" panose="020B0604030504040204" pitchFamily="34" charset="0"/>
              </a:rPr>
              <a:t>A: Becomes permanently radioactive</a:t>
            </a:r>
          </a:p>
          <a:p>
            <a:r>
              <a:rPr lang="en-US" sz="2000" dirty="0">
                <a:solidFill>
                  <a:srgbClr val="2B2B2B"/>
                </a:solidFill>
                <a:latin typeface="Verdana" panose="020B0604030504040204" pitchFamily="34" charset="0"/>
                <a:ea typeface="Verdana" panose="020B0604030504040204" pitchFamily="34" charset="0"/>
                <a:cs typeface="Verdana" panose="020B0604030504040204" pitchFamily="34" charset="0"/>
              </a:rPr>
              <a:t>B: Becomes radioactive for a limited period of time</a:t>
            </a:r>
          </a:p>
          <a:p>
            <a:r>
              <a:rPr lang="en-US" sz="2000" dirty="0">
                <a:solidFill>
                  <a:srgbClr val="2B2B2B"/>
                </a:solidFill>
                <a:latin typeface="Verdana" panose="020B0604030504040204" pitchFamily="34" charset="0"/>
                <a:ea typeface="Verdana" panose="020B0604030504040204" pitchFamily="34" charset="0"/>
                <a:cs typeface="Verdana" panose="020B0604030504040204" pitchFamily="34" charset="0"/>
              </a:rPr>
              <a:t>C: Is considered contaminated, but does not become radioactive</a:t>
            </a:r>
          </a:p>
          <a:p>
            <a:r>
              <a:rPr lang="en-US" sz="2000" dirty="0">
                <a:solidFill>
                  <a:srgbClr val="2B2B2B"/>
                </a:solidFill>
                <a:latin typeface="Verdana" panose="020B0604030504040204" pitchFamily="34" charset="0"/>
                <a:ea typeface="Verdana" panose="020B0604030504040204" pitchFamily="34" charset="0"/>
                <a:cs typeface="Verdana" panose="020B0604030504040204" pitchFamily="34" charset="0"/>
              </a:rPr>
              <a:t>D: Is unaffected and is safe to walk about</a:t>
            </a:r>
          </a:p>
        </p:txBody>
      </p:sp>
      <p:sp>
        <p:nvSpPr>
          <p:cNvPr id="6" name="Rectangle 5"/>
          <p:cNvSpPr/>
          <p:nvPr/>
        </p:nvSpPr>
        <p:spPr>
          <a:xfrm>
            <a:off x="0" y="0"/>
            <a:ext cx="9144000" cy="84025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Verdana" panose="020B0604030504040204" pitchFamily="34" charset="0"/>
                <a:ea typeface="Verdana" panose="020B0604030504040204" pitchFamily="34" charset="0"/>
                <a:cs typeface="Verdana" panose="020B0604030504040204" pitchFamily="34" charset="0"/>
              </a:rPr>
              <a:t>Test Your Knowledge 4</a:t>
            </a:r>
          </a:p>
        </p:txBody>
      </p:sp>
    </p:spTree>
    <p:custDataLst>
      <p:tags r:id="rId1"/>
    </p:custDataLst>
    <p:extLst>
      <p:ext uri="{BB962C8B-B14F-4D97-AF65-F5344CB8AC3E}">
        <p14:creationId xmlns:p14="http://schemas.microsoft.com/office/powerpoint/2010/main" val="105983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70"/>
          <p:cNvGrpSpPr/>
          <p:nvPr>
            <p:custDataLst>
              <p:tags r:id="rId2"/>
            </p:custDataLst>
          </p:nvPr>
        </p:nvGrpSpPr>
        <p:grpSpPr>
          <a:xfrm>
            <a:off x="1836960" y="992321"/>
            <a:ext cx="989090" cy="1672957"/>
            <a:chOff x="1836960" y="992321"/>
            <a:chExt cx="989090" cy="1672957"/>
          </a:xfrm>
        </p:grpSpPr>
        <p:sp>
          <p:nvSpPr>
            <p:cNvPr id="72" name="Freeform 32"/>
            <p:cNvSpPr>
              <a:spLocks/>
            </p:cNvSpPr>
            <p:nvPr/>
          </p:nvSpPr>
          <p:spPr bwMode="auto">
            <a:xfrm rot="14616507">
              <a:off x="1864471" y="1254800"/>
              <a:ext cx="695861" cy="170904"/>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32"/>
            <p:cNvSpPr>
              <a:spLocks/>
            </p:cNvSpPr>
            <p:nvPr/>
          </p:nvSpPr>
          <p:spPr bwMode="auto">
            <a:xfrm rot="14827011">
              <a:off x="2014078" y="1644918"/>
              <a:ext cx="430312" cy="144506"/>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32"/>
            <p:cNvSpPr>
              <a:spLocks/>
            </p:cNvSpPr>
            <p:nvPr/>
          </p:nvSpPr>
          <p:spPr bwMode="auto">
            <a:xfrm rot="14928026">
              <a:off x="1676907" y="1558347"/>
              <a:ext cx="500286" cy="180180"/>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32"/>
            <p:cNvSpPr>
              <a:spLocks/>
            </p:cNvSpPr>
            <p:nvPr/>
          </p:nvSpPr>
          <p:spPr bwMode="auto">
            <a:xfrm rot="14616507">
              <a:off x="2336091" y="1922464"/>
              <a:ext cx="662506" cy="182416"/>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32"/>
            <p:cNvSpPr>
              <a:spLocks/>
            </p:cNvSpPr>
            <p:nvPr/>
          </p:nvSpPr>
          <p:spPr bwMode="auto">
            <a:xfrm rot="14616507">
              <a:off x="2392667" y="2231896"/>
              <a:ext cx="695861" cy="170904"/>
            </a:xfrm>
            <a:custGeom>
              <a:avLst/>
              <a:gdLst/>
              <a:ahLst/>
              <a:cxnLst>
                <a:cxn ang="0">
                  <a:pos x="92" y="106"/>
                </a:cxn>
                <a:cxn ang="0">
                  <a:pos x="56" y="129"/>
                </a:cxn>
                <a:cxn ang="0">
                  <a:pos x="32" y="160"/>
                </a:cxn>
                <a:cxn ang="0">
                  <a:pos x="11" y="198"/>
                </a:cxn>
                <a:cxn ang="0">
                  <a:pos x="0" y="226"/>
                </a:cxn>
                <a:cxn ang="0">
                  <a:pos x="11" y="246"/>
                </a:cxn>
                <a:cxn ang="0">
                  <a:pos x="39" y="258"/>
                </a:cxn>
                <a:cxn ang="0">
                  <a:pos x="64" y="246"/>
                </a:cxn>
                <a:cxn ang="0">
                  <a:pos x="92" y="198"/>
                </a:cxn>
                <a:cxn ang="0">
                  <a:pos x="124" y="160"/>
                </a:cxn>
                <a:cxn ang="0">
                  <a:pos x="148" y="152"/>
                </a:cxn>
                <a:cxn ang="0">
                  <a:pos x="177" y="163"/>
                </a:cxn>
                <a:cxn ang="0">
                  <a:pos x="212" y="189"/>
                </a:cxn>
                <a:cxn ang="0">
                  <a:pos x="258" y="206"/>
                </a:cxn>
                <a:cxn ang="0">
                  <a:pos x="307" y="203"/>
                </a:cxn>
                <a:cxn ang="0">
                  <a:pos x="343" y="186"/>
                </a:cxn>
                <a:cxn ang="0">
                  <a:pos x="374" y="160"/>
                </a:cxn>
                <a:cxn ang="0">
                  <a:pos x="403" y="129"/>
                </a:cxn>
                <a:cxn ang="0">
                  <a:pos x="427" y="97"/>
                </a:cxn>
                <a:cxn ang="0">
                  <a:pos x="459" y="63"/>
                </a:cxn>
                <a:cxn ang="0">
                  <a:pos x="477" y="57"/>
                </a:cxn>
                <a:cxn ang="0">
                  <a:pos x="491" y="66"/>
                </a:cxn>
                <a:cxn ang="0">
                  <a:pos x="509" y="77"/>
                </a:cxn>
                <a:cxn ang="0">
                  <a:pos x="540" y="74"/>
                </a:cxn>
                <a:cxn ang="0">
                  <a:pos x="558" y="60"/>
                </a:cxn>
                <a:cxn ang="0">
                  <a:pos x="554" y="34"/>
                </a:cxn>
                <a:cxn ang="0">
                  <a:pos x="526" y="11"/>
                </a:cxn>
                <a:cxn ang="0">
                  <a:pos x="484" y="0"/>
                </a:cxn>
                <a:cxn ang="0">
                  <a:pos x="445" y="3"/>
                </a:cxn>
                <a:cxn ang="0">
                  <a:pos x="413" y="17"/>
                </a:cxn>
                <a:cxn ang="0">
                  <a:pos x="388" y="40"/>
                </a:cxn>
                <a:cxn ang="0">
                  <a:pos x="364" y="66"/>
                </a:cxn>
                <a:cxn ang="0">
                  <a:pos x="335" y="103"/>
                </a:cxn>
                <a:cxn ang="0">
                  <a:pos x="297" y="140"/>
                </a:cxn>
                <a:cxn ang="0">
                  <a:pos x="268" y="146"/>
                </a:cxn>
                <a:cxn ang="0">
                  <a:pos x="251" y="135"/>
                </a:cxn>
                <a:cxn ang="0">
                  <a:pos x="233" y="120"/>
                </a:cxn>
                <a:cxn ang="0">
                  <a:pos x="205" y="106"/>
                </a:cxn>
                <a:cxn ang="0">
                  <a:pos x="173" y="95"/>
                </a:cxn>
                <a:cxn ang="0">
                  <a:pos x="131" y="95"/>
                </a:cxn>
              </a:cxnLst>
              <a:rect l="0" t="0" r="r" b="b"/>
              <a:pathLst>
                <a:path w="561" h="258">
                  <a:moveTo>
                    <a:pt x="109" y="100"/>
                  </a:moveTo>
                  <a:lnTo>
                    <a:pt x="92" y="106"/>
                  </a:lnTo>
                  <a:lnTo>
                    <a:pt x="74" y="117"/>
                  </a:lnTo>
                  <a:lnTo>
                    <a:pt x="56" y="129"/>
                  </a:lnTo>
                  <a:lnTo>
                    <a:pt x="46" y="143"/>
                  </a:lnTo>
                  <a:lnTo>
                    <a:pt x="32" y="160"/>
                  </a:lnTo>
                  <a:lnTo>
                    <a:pt x="21" y="178"/>
                  </a:lnTo>
                  <a:lnTo>
                    <a:pt x="11" y="198"/>
                  </a:lnTo>
                  <a:lnTo>
                    <a:pt x="3" y="215"/>
                  </a:lnTo>
                  <a:lnTo>
                    <a:pt x="0" y="226"/>
                  </a:lnTo>
                  <a:lnTo>
                    <a:pt x="3" y="238"/>
                  </a:lnTo>
                  <a:lnTo>
                    <a:pt x="11" y="246"/>
                  </a:lnTo>
                  <a:lnTo>
                    <a:pt x="25" y="255"/>
                  </a:lnTo>
                  <a:lnTo>
                    <a:pt x="39" y="258"/>
                  </a:lnTo>
                  <a:lnTo>
                    <a:pt x="53" y="255"/>
                  </a:lnTo>
                  <a:lnTo>
                    <a:pt x="64" y="246"/>
                  </a:lnTo>
                  <a:lnTo>
                    <a:pt x="71" y="238"/>
                  </a:lnTo>
                  <a:lnTo>
                    <a:pt x="92" y="198"/>
                  </a:lnTo>
                  <a:lnTo>
                    <a:pt x="109" y="172"/>
                  </a:lnTo>
                  <a:lnTo>
                    <a:pt x="124" y="160"/>
                  </a:lnTo>
                  <a:lnTo>
                    <a:pt x="134" y="155"/>
                  </a:lnTo>
                  <a:lnTo>
                    <a:pt x="148" y="152"/>
                  </a:lnTo>
                  <a:lnTo>
                    <a:pt x="162" y="155"/>
                  </a:lnTo>
                  <a:lnTo>
                    <a:pt x="177" y="163"/>
                  </a:lnTo>
                  <a:lnTo>
                    <a:pt x="194" y="175"/>
                  </a:lnTo>
                  <a:lnTo>
                    <a:pt x="212" y="189"/>
                  </a:lnTo>
                  <a:lnTo>
                    <a:pt x="237" y="198"/>
                  </a:lnTo>
                  <a:lnTo>
                    <a:pt x="258" y="206"/>
                  </a:lnTo>
                  <a:lnTo>
                    <a:pt x="286" y="206"/>
                  </a:lnTo>
                  <a:lnTo>
                    <a:pt x="307" y="203"/>
                  </a:lnTo>
                  <a:lnTo>
                    <a:pt x="328" y="195"/>
                  </a:lnTo>
                  <a:lnTo>
                    <a:pt x="343" y="186"/>
                  </a:lnTo>
                  <a:lnTo>
                    <a:pt x="360" y="172"/>
                  </a:lnTo>
                  <a:lnTo>
                    <a:pt x="374" y="160"/>
                  </a:lnTo>
                  <a:lnTo>
                    <a:pt x="388" y="146"/>
                  </a:lnTo>
                  <a:lnTo>
                    <a:pt x="403" y="129"/>
                  </a:lnTo>
                  <a:lnTo>
                    <a:pt x="413" y="115"/>
                  </a:lnTo>
                  <a:lnTo>
                    <a:pt x="427" y="97"/>
                  </a:lnTo>
                  <a:lnTo>
                    <a:pt x="445" y="77"/>
                  </a:lnTo>
                  <a:lnTo>
                    <a:pt x="459" y="63"/>
                  </a:lnTo>
                  <a:lnTo>
                    <a:pt x="473" y="57"/>
                  </a:lnTo>
                  <a:lnTo>
                    <a:pt x="477" y="57"/>
                  </a:lnTo>
                  <a:lnTo>
                    <a:pt x="484" y="60"/>
                  </a:lnTo>
                  <a:lnTo>
                    <a:pt x="491" y="66"/>
                  </a:lnTo>
                  <a:lnTo>
                    <a:pt x="498" y="72"/>
                  </a:lnTo>
                  <a:lnTo>
                    <a:pt x="509" y="77"/>
                  </a:lnTo>
                  <a:lnTo>
                    <a:pt x="526" y="77"/>
                  </a:lnTo>
                  <a:lnTo>
                    <a:pt x="540" y="74"/>
                  </a:lnTo>
                  <a:lnTo>
                    <a:pt x="551" y="69"/>
                  </a:lnTo>
                  <a:lnTo>
                    <a:pt x="558" y="60"/>
                  </a:lnTo>
                  <a:lnTo>
                    <a:pt x="561" y="46"/>
                  </a:lnTo>
                  <a:lnTo>
                    <a:pt x="554" y="34"/>
                  </a:lnTo>
                  <a:lnTo>
                    <a:pt x="547" y="26"/>
                  </a:lnTo>
                  <a:lnTo>
                    <a:pt x="526" y="11"/>
                  </a:lnTo>
                  <a:lnTo>
                    <a:pt x="505" y="3"/>
                  </a:lnTo>
                  <a:lnTo>
                    <a:pt x="484" y="0"/>
                  </a:lnTo>
                  <a:lnTo>
                    <a:pt x="463" y="0"/>
                  </a:lnTo>
                  <a:lnTo>
                    <a:pt x="445" y="3"/>
                  </a:lnTo>
                  <a:lnTo>
                    <a:pt x="427" y="8"/>
                  </a:lnTo>
                  <a:lnTo>
                    <a:pt x="413" y="17"/>
                  </a:lnTo>
                  <a:lnTo>
                    <a:pt x="399" y="29"/>
                  </a:lnTo>
                  <a:lnTo>
                    <a:pt x="388" y="40"/>
                  </a:lnTo>
                  <a:lnTo>
                    <a:pt x="374" y="51"/>
                  </a:lnTo>
                  <a:lnTo>
                    <a:pt x="364" y="66"/>
                  </a:lnTo>
                  <a:lnTo>
                    <a:pt x="353" y="80"/>
                  </a:lnTo>
                  <a:lnTo>
                    <a:pt x="335" y="103"/>
                  </a:lnTo>
                  <a:lnTo>
                    <a:pt x="314" y="126"/>
                  </a:lnTo>
                  <a:lnTo>
                    <a:pt x="297" y="140"/>
                  </a:lnTo>
                  <a:lnTo>
                    <a:pt x="275" y="146"/>
                  </a:lnTo>
                  <a:lnTo>
                    <a:pt x="268" y="146"/>
                  </a:lnTo>
                  <a:lnTo>
                    <a:pt x="261" y="140"/>
                  </a:lnTo>
                  <a:lnTo>
                    <a:pt x="251" y="135"/>
                  </a:lnTo>
                  <a:lnTo>
                    <a:pt x="244" y="129"/>
                  </a:lnTo>
                  <a:lnTo>
                    <a:pt x="233" y="120"/>
                  </a:lnTo>
                  <a:lnTo>
                    <a:pt x="219" y="112"/>
                  </a:lnTo>
                  <a:lnTo>
                    <a:pt x="205" y="106"/>
                  </a:lnTo>
                  <a:lnTo>
                    <a:pt x="191" y="100"/>
                  </a:lnTo>
                  <a:lnTo>
                    <a:pt x="173" y="95"/>
                  </a:lnTo>
                  <a:lnTo>
                    <a:pt x="152" y="95"/>
                  </a:lnTo>
                  <a:lnTo>
                    <a:pt x="131" y="95"/>
                  </a:lnTo>
                  <a:lnTo>
                    <a:pt x="109" y="100"/>
                  </a:lnTo>
                  <a:close/>
                </a:path>
              </a:pathLst>
            </a:custGeom>
            <a:gradFill flip="none" rotWithShape="1">
              <a:gsLst>
                <a:gs pos="0">
                  <a:srgbClr val="F49328">
                    <a:tint val="66000"/>
                    <a:satMod val="160000"/>
                  </a:srgbClr>
                </a:gs>
                <a:gs pos="50000">
                  <a:srgbClr val="F49328">
                    <a:tint val="44500"/>
                    <a:satMod val="160000"/>
                  </a:srgbClr>
                </a:gs>
                <a:gs pos="100000">
                  <a:srgbClr val="F49328">
                    <a:tint val="23500"/>
                    <a:satMod val="160000"/>
                  </a:srgbClr>
                </a:gs>
              </a:gsLst>
              <a:path path="circle">
                <a:fillToRect l="100000" t="100000"/>
              </a:path>
              <a:tileRect r="-100000" b="-100000"/>
            </a:gradFill>
            <a:ln w="38100">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3" name="Rectangle 102"/>
          <p:cNvSpPr/>
          <p:nvPr/>
        </p:nvSpPr>
        <p:spPr>
          <a:xfrm>
            <a:off x="0" y="0"/>
            <a:ext cx="3733800" cy="6858000"/>
          </a:xfrm>
          <a:prstGeom prst="rect">
            <a:avLst/>
          </a:prstGeom>
          <a:solidFill>
            <a:srgbClr val="B0CE4E"/>
          </a:solidFill>
          <a:ln>
            <a:solidFill>
              <a:srgbClr val="B0C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00" name="AutoShape 4"/>
          <p:cNvSpPr>
            <a:spLocks noChangeAspect="1" noChangeArrowheads="1" noTextEdit="1"/>
          </p:cNvSpPr>
          <p:nvPr/>
        </p:nvSpPr>
        <p:spPr bwMode="auto">
          <a:xfrm>
            <a:off x="-228600" y="1447800"/>
            <a:ext cx="43434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29" name="Freeform 33"/>
          <p:cNvSpPr>
            <a:spLocks/>
          </p:cNvSpPr>
          <p:nvPr/>
        </p:nvSpPr>
        <p:spPr bwMode="auto">
          <a:xfrm>
            <a:off x="4087483" y="4564063"/>
            <a:ext cx="20488" cy="19050"/>
          </a:xfrm>
          <a:custGeom>
            <a:avLst/>
            <a:gdLst/>
            <a:ahLst/>
            <a:cxnLst>
              <a:cxn ang="0">
                <a:pos x="15" y="12"/>
              </a:cxn>
              <a:cxn ang="0">
                <a:pos x="15" y="12"/>
              </a:cxn>
              <a:cxn ang="0">
                <a:pos x="15" y="12"/>
              </a:cxn>
              <a:cxn ang="0">
                <a:pos x="0" y="0"/>
              </a:cxn>
              <a:cxn ang="0">
                <a:pos x="0" y="0"/>
              </a:cxn>
              <a:cxn ang="0">
                <a:pos x="15" y="12"/>
              </a:cxn>
              <a:cxn ang="0">
                <a:pos x="15" y="12"/>
              </a:cxn>
            </a:cxnLst>
            <a:rect l="0" t="0" r="r" b="b"/>
            <a:pathLst>
              <a:path w="15" h="12">
                <a:moveTo>
                  <a:pt x="15" y="12"/>
                </a:moveTo>
                <a:lnTo>
                  <a:pt x="15" y="12"/>
                </a:lnTo>
                <a:lnTo>
                  <a:pt x="15" y="12"/>
                </a:lnTo>
                <a:lnTo>
                  <a:pt x="0" y="0"/>
                </a:lnTo>
                <a:lnTo>
                  <a:pt x="0" y="0"/>
                </a:lnTo>
                <a:lnTo>
                  <a:pt x="15" y="12"/>
                </a:lnTo>
                <a:lnTo>
                  <a:pt x="15" y="12"/>
                </a:lnTo>
                <a:close/>
              </a:path>
            </a:pathLst>
          </a:custGeom>
          <a:solidFill>
            <a:srgbClr val="61A34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pic>
        <p:nvPicPr>
          <p:cNvPr id="100" name="Picture 99" descr="sunshine green.JPG"/>
          <p:cNvPicPr>
            <a:picLocks noChangeAspect="1"/>
          </p:cNvPicPr>
          <p:nvPr>
            <p:custDataLst>
              <p:tags r:id="rId3"/>
            </p:custDataLst>
          </p:nvPr>
        </p:nvPicPr>
        <p:blipFill>
          <a:blip r:embed="rId13" cstate="print"/>
          <a:stretch>
            <a:fillRect/>
          </a:stretch>
        </p:blipFill>
        <p:spPr>
          <a:xfrm>
            <a:off x="0" y="0"/>
            <a:ext cx="9144000" cy="6891055"/>
          </a:xfrm>
          <a:prstGeom prst="rect">
            <a:avLst/>
          </a:prstGeom>
          <a:ln>
            <a:noFill/>
          </a:ln>
        </p:spPr>
      </p:pic>
      <p:grpSp>
        <p:nvGrpSpPr>
          <p:cNvPr id="2" name="Group 101"/>
          <p:cNvGrpSpPr/>
          <p:nvPr>
            <p:custDataLst>
              <p:tags r:id="rId4"/>
            </p:custDataLst>
          </p:nvPr>
        </p:nvGrpSpPr>
        <p:grpSpPr>
          <a:xfrm>
            <a:off x="71312" y="3246437"/>
            <a:ext cx="2748088" cy="3611563"/>
            <a:chOff x="-1544775" y="3048000"/>
            <a:chExt cx="2748088" cy="3611563"/>
          </a:xfrm>
        </p:grpSpPr>
        <p:sp>
          <p:nvSpPr>
            <p:cNvPr id="4108" name="Freeform 12"/>
            <p:cNvSpPr>
              <a:spLocks/>
            </p:cNvSpPr>
            <p:nvPr/>
          </p:nvSpPr>
          <p:spPr bwMode="auto">
            <a:xfrm>
              <a:off x="1155508" y="5919787"/>
              <a:ext cx="1366"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A0D0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1" name="Freeform 15"/>
            <p:cNvSpPr>
              <a:spLocks/>
            </p:cNvSpPr>
            <p:nvPr/>
          </p:nvSpPr>
          <p:spPr bwMode="auto">
            <a:xfrm>
              <a:off x="822241" y="5035550"/>
              <a:ext cx="1366"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rgbClr val="718A7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12" name="Freeform 16"/>
            <p:cNvSpPr>
              <a:spLocks/>
            </p:cNvSpPr>
            <p:nvPr/>
          </p:nvSpPr>
          <p:spPr bwMode="auto">
            <a:xfrm>
              <a:off x="740290" y="5160962"/>
              <a:ext cx="6830" cy="1588"/>
            </a:xfrm>
            <a:custGeom>
              <a:avLst/>
              <a:gdLst/>
              <a:ahLst/>
              <a:cxnLst>
                <a:cxn ang="0">
                  <a:pos x="5" y="0"/>
                </a:cxn>
                <a:cxn ang="0">
                  <a:pos x="5" y="0"/>
                </a:cxn>
                <a:cxn ang="0">
                  <a:pos x="0" y="0"/>
                </a:cxn>
                <a:cxn ang="0">
                  <a:pos x="0" y="0"/>
                </a:cxn>
                <a:cxn ang="0">
                  <a:pos x="5" y="0"/>
                </a:cxn>
                <a:cxn ang="0">
                  <a:pos x="5" y="0"/>
                </a:cxn>
                <a:cxn ang="0">
                  <a:pos x="5" y="0"/>
                </a:cxn>
                <a:cxn ang="0">
                  <a:pos x="5" y="0"/>
                </a:cxn>
              </a:cxnLst>
              <a:rect l="0" t="0" r="r" b="b"/>
              <a:pathLst>
                <a:path w="5">
                  <a:moveTo>
                    <a:pt x="5" y="0"/>
                  </a:moveTo>
                  <a:lnTo>
                    <a:pt x="5" y="0"/>
                  </a:lnTo>
                  <a:lnTo>
                    <a:pt x="0" y="0"/>
                  </a:lnTo>
                  <a:lnTo>
                    <a:pt x="0" y="0"/>
                  </a:lnTo>
                  <a:lnTo>
                    <a:pt x="5" y="0"/>
                  </a:lnTo>
                  <a:lnTo>
                    <a:pt x="5" y="0"/>
                  </a:lnTo>
                  <a:lnTo>
                    <a:pt x="5" y="0"/>
                  </a:lnTo>
                  <a:lnTo>
                    <a:pt x="5" y="0"/>
                  </a:lnTo>
                  <a:close/>
                </a:path>
              </a:pathLst>
            </a:custGeom>
            <a:solidFill>
              <a:srgbClr val="718A7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4" name="Freeform 38"/>
            <p:cNvSpPr>
              <a:spLocks/>
            </p:cNvSpPr>
            <p:nvPr/>
          </p:nvSpPr>
          <p:spPr bwMode="auto">
            <a:xfrm>
              <a:off x="-1046241" y="5073650"/>
              <a:ext cx="1410923" cy="971550"/>
            </a:xfrm>
            <a:custGeom>
              <a:avLst/>
              <a:gdLst/>
              <a:ahLst/>
              <a:cxnLst>
                <a:cxn ang="0">
                  <a:pos x="284" y="16"/>
                </a:cxn>
                <a:cxn ang="0">
                  <a:pos x="469" y="31"/>
                </a:cxn>
                <a:cxn ang="0">
                  <a:pos x="699" y="63"/>
                </a:cxn>
                <a:cxn ang="0">
                  <a:pos x="858" y="99"/>
                </a:cxn>
                <a:cxn ang="0">
                  <a:pos x="938" y="126"/>
                </a:cxn>
                <a:cxn ang="0">
                  <a:pos x="963" y="142"/>
                </a:cxn>
                <a:cxn ang="0">
                  <a:pos x="1013" y="178"/>
                </a:cxn>
                <a:cxn ang="0">
                  <a:pos x="1028" y="205"/>
                </a:cxn>
                <a:cxn ang="0">
                  <a:pos x="1033" y="237"/>
                </a:cxn>
                <a:cxn ang="0">
                  <a:pos x="1013" y="276"/>
                </a:cxn>
                <a:cxn ang="0">
                  <a:pos x="968" y="320"/>
                </a:cxn>
                <a:cxn ang="0">
                  <a:pos x="888" y="371"/>
                </a:cxn>
                <a:cxn ang="0">
                  <a:pos x="813" y="407"/>
                </a:cxn>
                <a:cxn ang="0">
                  <a:pos x="604" y="478"/>
                </a:cxn>
                <a:cxn ang="0">
                  <a:pos x="469" y="529"/>
                </a:cxn>
                <a:cxn ang="0">
                  <a:pos x="339" y="612"/>
                </a:cxn>
                <a:cxn ang="0">
                  <a:pos x="319" y="604"/>
                </a:cxn>
                <a:cxn ang="0">
                  <a:pos x="274" y="577"/>
                </a:cxn>
                <a:cxn ang="0">
                  <a:pos x="224" y="521"/>
                </a:cxn>
                <a:cxn ang="0">
                  <a:pos x="184" y="430"/>
                </a:cxn>
                <a:cxn ang="0">
                  <a:pos x="199" y="403"/>
                </a:cxn>
                <a:cxn ang="0">
                  <a:pos x="244" y="300"/>
                </a:cxn>
                <a:cxn ang="0">
                  <a:pos x="249" y="249"/>
                </a:cxn>
                <a:cxn ang="0">
                  <a:pos x="244" y="225"/>
                </a:cxn>
                <a:cxn ang="0">
                  <a:pos x="234" y="217"/>
                </a:cxn>
                <a:cxn ang="0">
                  <a:pos x="179" y="193"/>
                </a:cxn>
                <a:cxn ang="0">
                  <a:pos x="5" y="142"/>
                </a:cxn>
                <a:cxn ang="0">
                  <a:pos x="0" y="138"/>
                </a:cxn>
                <a:cxn ang="0">
                  <a:pos x="10" y="110"/>
                </a:cxn>
                <a:cxn ang="0">
                  <a:pos x="65" y="51"/>
                </a:cxn>
                <a:cxn ang="0">
                  <a:pos x="105" y="23"/>
                </a:cxn>
                <a:cxn ang="0">
                  <a:pos x="154" y="8"/>
                </a:cxn>
                <a:cxn ang="0">
                  <a:pos x="214" y="0"/>
                </a:cxn>
                <a:cxn ang="0">
                  <a:pos x="284" y="16"/>
                </a:cxn>
              </a:cxnLst>
              <a:rect l="0" t="0" r="r" b="b"/>
              <a:pathLst>
                <a:path w="1033" h="612">
                  <a:moveTo>
                    <a:pt x="284" y="16"/>
                  </a:moveTo>
                  <a:lnTo>
                    <a:pt x="284" y="16"/>
                  </a:lnTo>
                  <a:lnTo>
                    <a:pt x="374" y="20"/>
                  </a:lnTo>
                  <a:lnTo>
                    <a:pt x="469" y="31"/>
                  </a:lnTo>
                  <a:lnTo>
                    <a:pt x="579" y="43"/>
                  </a:lnTo>
                  <a:lnTo>
                    <a:pt x="699" y="63"/>
                  </a:lnTo>
                  <a:lnTo>
                    <a:pt x="808" y="83"/>
                  </a:lnTo>
                  <a:lnTo>
                    <a:pt x="858" y="99"/>
                  </a:lnTo>
                  <a:lnTo>
                    <a:pt x="898" y="110"/>
                  </a:lnTo>
                  <a:lnTo>
                    <a:pt x="938" y="126"/>
                  </a:lnTo>
                  <a:lnTo>
                    <a:pt x="963" y="142"/>
                  </a:lnTo>
                  <a:lnTo>
                    <a:pt x="963" y="142"/>
                  </a:lnTo>
                  <a:lnTo>
                    <a:pt x="988" y="158"/>
                  </a:lnTo>
                  <a:lnTo>
                    <a:pt x="1013" y="178"/>
                  </a:lnTo>
                  <a:lnTo>
                    <a:pt x="1018" y="189"/>
                  </a:lnTo>
                  <a:lnTo>
                    <a:pt x="1028" y="205"/>
                  </a:lnTo>
                  <a:lnTo>
                    <a:pt x="1033" y="221"/>
                  </a:lnTo>
                  <a:lnTo>
                    <a:pt x="1033" y="237"/>
                  </a:lnTo>
                  <a:lnTo>
                    <a:pt x="1028" y="257"/>
                  </a:lnTo>
                  <a:lnTo>
                    <a:pt x="1013" y="276"/>
                  </a:lnTo>
                  <a:lnTo>
                    <a:pt x="998" y="296"/>
                  </a:lnTo>
                  <a:lnTo>
                    <a:pt x="968" y="320"/>
                  </a:lnTo>
                  <a:lnTo>
                    <a:pt x="933" y="343"/>
                  </a:lnTo>
                  <a:lnTo>
                    <a:pt x="888" y="371"/>
                  </a:lnTo>
                  <a:lnTo>
                    <a:pt x="888" y="371"/>
                  </a:lnTo>
                  <a:lnTo>
                    <a:pt x="813" y="407"/>
                  </a:lnTo>
                  <a:lnTo>
                    <a:pt x="739" y="434"/>
                  </a:lnTo>
                  <a:lnTo>
                    <a:pt x="604" y="478"/>
                  </a:lnTo>
                  <a:lnTo>
                    <a:pt x="539" y="501"/>
                  </a:lnTo>
                  <a:lnTo>
                    <a:pt x="469" y="529"/>
                  </a:lnTo>
                  <a:lnTo>
                    <a:pt x="404" y="565"/>
                  </a:lnTo>
                  <a:lnTo>
                    <a:pt x="339" y="612"/>
                  </a:lnTo>
                  <a:lnTo>
                    <a:pt x="339" y="612"/>
                  </a:lnTo>
                  <a:lnTo>
                    <a:pt x="319" y="604"/>
                  </a:lnTo>
                  <a:lnTo>
                    <a:pt x="299" y="592"/>
                  </a:lnTo>
                  <a:lnTo>
                    <a:pt x="274" y="577"/>
                  </a:lnTo>
                  <a:lnTo>
                    <a:pt x="249" y="553"/>
                  </a:lnTo>
                  <a:lnTo>
                    <a:pt x="224" y="521"/>
                  </a:lnTo>
                  <a:lnTo>
                    <a:pt x="199" y="482"/>
                  </a:lnTo>
                  <a:lnTo>
                    <a:pt x="184" y="430"/>
                  </a:lnTo>
                  <a:lnTo>
                    <a:pt x="184" y="430"/>
                  </a:lnTo>
                  <a:lnTo>
                    <a:pt x="199" y="403"/>
                  </a:lnTo>
                  <a:lnTo>
                    <a:pt x="229" y="336"/>
                  </a:lnTo>
                  <a:lnTo>
                    <a:pt x="244" y="300"/>
                  </a:lnTo>
                  <a:lnTo>
                    <a:pt x="249" y="264"/>
                  </a:lnTo>
                  <a:lnTo>
                    <a:pt x="249" y="249"/>
                  </a:lnTo>
                  <a:lnTo>
                    <a:pt x="249" y="237"/>
                  </a:lnTo>
                  <a:lnTo>
                    <a:pt x="244" y="225"/>
                  </a:lnTo>
                  <a:lnTo>
                    <a:pt x="234" y="217"/>
                  </a:lnTo>
                  <a:lnTo>
                    <a:pt x="234" y="217"/>
                  </a:lnTo>
                  <a:lnTo>
                    <a:pt x="209" y="205"/>
                  </a:lnTo>
                  <a:lnTo>
                    <a:pt x="179" y="193"/>
                  </a:lnTo>
                  <a:lnTo>
                    <a:pt x="110" y="174"/>
                  </a:lnTo>
                  <a:lnTo>
                    <a:pt x="5" y="142"/>
                  </a:lnTo>
                  <a:lnTo>
                    <a:pt x="5" y="142"/>
                  </a:lnTo>
                  <a:lnTo>
                    <a:pt x="0" y="138"/>
                  </a:lnTo>
                  <a:lnTo>
                    <a:pt x="0" y="134"/>
                  </a:lnTo>
                  <a:lnTo>
                    <a:pt x="10" y="110"/>
                  </a:lnTo>
                  <a:lnTo>
                    <a:pt x="30" y="83"/>
                  </a:lnTo>
                  <a:lnTo>
                    <a:pt x="65" y="51"/>
                  </a:lnTo>
                  <a:lnTo>
                    <a:pt x="85" y="35"/>
                  </a:lnTo>
                  <a:lnTo>
                    <a:pt x="105" y="23"/>
                  </a:lnTo>
                  <a:lnTo>
                    <a:pt x="130" y="16"/>
                  </a:lnTo>
                  <a:lnTo>
                    <a:pt x="154" y="8"/>
                  </a:lnTo>
                  <a:lnTo>
                    <a:pt x="184" y="4"/>
                  </a:lnTo>
                  <a:lnTo>
                    <a:pt x="214" y="0"/>
                  </a:lnTo>
                  <a:lnTo>
                    <a:pt x="249" y="4"/>
                  </a:lnTo>
                  <a:lnTo>
                    <a:pt x="284" y="16"/>
                  </a:lnTo>
                  <a:lnTo>
                    <a:pt x="284" y="16"/>
                  </a:lnTo>
                  <a:close/>
                </a:path>
              </a:pathLst>
            </a:custGeom>
            <a:solidFill>
              <a:srgbClr val="1447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6" name="Freeform 40"/>
            <p:cNvSpPr>
              <a:spLocks/>
            </p:cNvSpPr>
            <p:nvPr/>
          </p:nvSpPr>
          <p:spPr bwMode="auto">
            <a:xfrm>
              <a:off x="419316" y="5900737"/>
              <a:ext cx="259511" cy="144463"/>
            </a:xfrm>
            <a:custGeom>
              <a:avLst/>
              <a:gdLst/>
              <a:ahLst/>
              <a:cxnLst>
                <a:cxn ang="0">
                  <a:pos x="0" y="0"/>
                </a:cxn>
                <a:cxn ang="0">
                  <a:pos x="0" y="0"/>
                </a:cxn>
                <a:cxn ang="0">
                  <a:pos x="5" y="0"/>
                </a:cxn>
                <a:cxn ang="0">
                  <a:pos x="10" y="0"/>
                </a:cxn>
                <a:cxn ang="0">
                  <a:pos x="35" y="4"/>
                </a:cxn>
                <a:cxn ang="0">
                  <a:pos x="70" y="12"/>
                </a:cxn>
                <a:cxn ang="0">
                  <a:pos x="105" y="28"/>
                </a:cxn>
                <a:cxn ang="0">
                  <a:pos x="105" y="28"/>
                </a:cxn>
                <a:cxn ang="0">
                  <a:pos x="145" y="48"/>
                </a:cxn>
                <a:cxn ang="0">
                  <a:pos x="170" y="63"/>
                </a:cxn>
                <a:cxn ang="0">
                  <a:pos x="185" y="79"/>
                </a:cxn>
                <a:cxn ang="0">
                  <a:pos x="190" y="83"/>
                </a:cxn>
                <a:cxn ang="0">
                  <a:pos x="190" y="87"/>
                </a:cxn>
                <a:cxn ang="0">
                  <a:pos x="190" y="87"/>
                </a:cxn>
                <a:cxn ang="0">
                  <a:pos x="185" y="91"/>
                </a:cxn>
                <a:cxn ang="0">
                  <a:pos x="180" y="91"/>
                </a:cxn>
                <a:cxn ang="0">
                  <a:pos x="155" y="87"/>
                </a:cxn>
                <a:cxn ang="0">
                  <a:pos x="120" y="79"/>
                </a:cxn>
                <a:cxn ang="0">
                  <a:pos x="80" y="63"/>
                </a:cxn>
                <a:cxn ang="0">
                  <a:pos x="80" y="63"/>
                </a:cxn>
                <a:cxn ang="0">
                  <a:pos x="45" y="44"/>
                </a:cxn>
                <a:cxn ang="0">
                  <a:pos x="20" y="28"/>
                </a:cxn>
                <a:cxn ang="0">
                  <a:pos x="0" y="12"/>
                </a:cxn>
                <a:cxn ang="0">
                  <a:pos x="0" y="8"/>
                </a:cxn>
                <a:cxn ang="0">
                  <a:pos x="0" y="0"/>
                </a:cxn>
                <a:cxn ang="0">
                  <a:pos x="0" y="0"/>
                </a:cxn>
              </a:cxnLst>
              <a:rect l="0" t="0" r="r" b="b"/>
              <a:pathLst>
                <a:path w="190" h="91">
                  <a:moveTo>
                    <a:pt x="0" y="0"/>
                  </a:moveTo>
                  <a:lnTo>
                    <a:pt x="0" y="0"/>
                  </a:lnTo>
                  <a:lnTo>
                    <a:pt x="5" y="0"/>
                  </a:lnTo>
                  <a:lnTo>
                    <a:pt x="10" y="0"/>
                  </a:lnTo>
                  <a:lnTo>
                    <a:pt x="35" y="4"/>
                  </a:lnTo>
                  <a:lnTo>
                    <a:pt x="70" y="12"/>
                  </a:lnTo>
                  <a:lnTo>
                    <a:pt x="105" y="28"/>
                  </a:lnTo>
                  <a:lnTo>
                    <a:pt x="105" y="28"/>
                  </a:lnTo>
                  <a:lnTo>
                    <a:pt x="145" y="48"/>
                  </a:lnTo>
                  <a:lnTo>
                    <a:pt x="170" y="63"/>
                  </a:lnTo>
                  <a:lnTo>
                    <a:pt x="185" y="79"/>
                  </a:lnTo>
                  <a:lnTo>
                    <a:pt x="190" y="83"/>
                  </a:lnTo>
                  <a:lnTo>
                    <a:pt x="190" y="87"/>
                  </a:lnTo>
                  <a:lnTo>
                    <a:pt x="190" y="87"/>
                  </a:lnTo>
                  <a:lnTo>
                    <a:pt x="185" y="91"/>
                  </a:lnTo>
                  <a:lnTo>
                    <a:pt x="180" y="91"/>
                  </a:lnTo>
                  <a:lnTo>
                    <a:pt x="155" y="87"/>
                  </a:lnTo>
                  <a:lnTo>
                    <a:pt x="120" y="79"/>
                  </a:lnTo>
                  <a:lnTo>
                    <a:pt x="80" y="63"/>
                  </a:lnTo>
                  <a:lnTo>
                    <a:pt x="80" y="63"/>
                  </a:lnTo>
                  <a:lnTo>
                    <a:pt x="45" y="44"/>
                  </a:lnTo>
                  <a:lnTo>
                    <a:pt x="20" y="28"/>
                  </a:lnTo>
                  <a:lnTo>
                    <a:pt x="0" y="12"/>
                  </a:lnTo>
                  <a:lnTo>
                    <a:pt x="0" y="8"/>
                  </a:lnTo>
                  <a:lnTo>
                    <a:pt x="0" y="0"/>
                  </a:lnTo>
                  <a:lnTo>
                    <a:pt x="0" y="0"/>
                  </a:lnTo>
                  <a:close/>
                </a:path>
              </a:pathLst>
            </a:custGeom>
            <a:solidFill>
              <a:srgbClr val="E2E3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7" name="Freeform 41"/>
            <p:cNvSpPr>
              <a:spLocks/>
            </p:cNvSpPr>
            <p:nvPr/>
          </p:nvSpPr>
          <p:spPr bwMode="auto">
            <a:xfrm>
              <a:off x="549071" y="5970587"/>
              <a:ext cx="75122" cy="36513"/>
            </a:xfrm>
            <a:custGeom>
              <a:avLst/>
              <a:gdLst/>
              <a:ahLst/>
              <a:cxnLst>
                <a:cxn ang="0">
                  <a:pos x="20" y="12"/>
                </a:cxn>
                <a:cxn ang="0">
                  <a:pos x="55" y="23"/>
                </a:cxn>
                <a:cxn ang="0">
                  <a:pos x="55" y="23"/>
                </a:cxn>
                <a:cxn ang="0">
                  <a:pos x="50" y="15"/>
                </a:cxn>
                <a:cxn ang="0">
                  <a:pos x="30" y="0"/>
                </a:cxn>
                <a:cxn ang="0">
                  <a:pos x="0" y="0"/>
                </a:cxn>
                <a:cxn ang="0">
                  <a:pos x="20" y="12"/>
                </a:cxn>
              </a:cxnLst>
              <a:rect l="0" t="0" r="r" b="b"/>
              <a:pathLst>
                <a:path w="55" h="23">
                  <a:moveTo>
                    <a:pt x="20" y="12"/>
                  </a:moveTo>
                  <a:lnTo>
                    <a:pt x="55" y="23"/>
                  </a:lnTo>
                  <a:lnTo>
                    <a:pt x="55" y="23"/>
                  </a:lnTo>
                  <a:lnTo>
                    <a:pt x="50" y="15"/>
                  </a:lnTo>
                  <a:lnTo>
                    <a:pt x="30" y="0"/>
                  </a:lnTo>
                  <a:lnTo>
                    <a:pt x="0" y="0"/>
                  </a:lnTo>
                  <a:lnTo>
                    <a:pt x="20" y="12"/>
                  </a:lnTo>
                  <a:close/>
                </a:path>
              </a:pathLst>
            </a:custGeom>
            <a:solidFill>
              <a:srgbClr val="8E909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38" name="Freeform 42"/>
            <p:cNvSpPr>
              <a:spLocks noEditPoints="1"/>
            </p:cNvSpPr>
            <p:nvPr/>
          </p:nvSpPr>
          <p:spPr bwMode="auto">
            <a:xfrm>
              <a:off x="494437" y="5976937"/>
              <a:ext cx="81951" cy="74613"/>
            </a:xfrm>
            <a:custGeom>
              <a:avLst/>
              <a:gdLst/>
              <a:ahLst/>
              <a:cxnLst>
                <a:cxn ang="0">
                  <a:pos x="15" y="43"/>
                </a:cxn>
                <a:cxn ang="0">
                  <a:pos x="0" y="23"/>
                </a:cxn>
                <a:cxn ang="0">
                  <a:pos x="0" y="23"/>
                </a:cxn>
                <a:cxn ang="0">
                  <a:pos x="5" y="11"/>
                </a:cxn>
                <a:cxn ang="0">
                  <a:pos x="5" y="11"/>
                </a:cxn>
                <a:cxn ang="0">
                  <a:pos x="30" y="0"/>
                </a:cxn>
                <a:cxn ang="0">
                  <a:pos x="30" y="0"/>
                </a:cxn>
                <a:cxn ang="0">
                  <a:pos x="45" y="4"/>
                </a:cxn>
                <a:cxn ang="0">
                  <a:pos x="55" y="11"/>
                </a:cxn>
                <a:cxn ang="0">
                  <a:pos x="60" y="23"/>
                </a:cxn>
                <a:cxn ang="0">
                  <a:pos x="55" y="35"/>
                </a:cxn>
                <a:cxn ang="0">
                  <a:pos x="55" y="35"/>
                </a:cxn>
                <a:cxn ang="0">
                  <a:pos x="30" y="47"/>
                </a:cxn>
                <a:cxn ang="0">
                  <a:pos x="30" y="47"/>
                </a:cxn>
                <a:cxn ang="0">
                  <a:pos x="30" y="47"/>
                </a:cxn>
                <a:cxn ang="0">
                  <a:pos x="15" y="43"/>
                </a:cxn>
                <a:cxn ang="0">
                  <a:pos x="10" y="15"/>
                </a:cxn>
                <a:cxn ang="0">
                  <a:pos x="10" y="23"/>
                </a:cxn>
                <a:cxn ang="0">
                  <a:pos x="10" y="23"/>
                </a:cxn>
                <a:cxn ang="0">
                  <a:pos x="20" y="39"/>
                </a:cxn>
                <a:cxn ang="0">
                  <a:pos x="20" y="39"/>
                </a:cxn>
                <a:cxn ang="0">
                  <a:pos x="30" y="39"/>
                </a:cxn>
                <a:cxn ang="0">
                  <a:pos x="40" y="39"/>
                </a:cxn>
                <a:cxn ang="0">
                  <a:pos x="45" y="31"/>
                </a:cxn>
                <a:cxn ang="0">
                  <a:pos x="50" y="23"/>
                </a:cxn>
                <a:cxn ang="0">
                  <a:pos x="50" y="23"/>
                </a:cxn>
                <a:cxn ang="0">
                  <a:pos x="40" y="11"/>
                </a:cxn>
                <a:cxn ang="0">
                  <a:pos x="40" y="11"/>
                </a:cxn>
                <a:cxn ang="0">
                  <a:pos x="30" y="8"/>
                </a:cxn>
                <a:cxn ang="0">
                  <a:pos x="20" y="11"/>
                </a:cxn>
                <a:cxn ang="0">
                  <a:pos x="10" y="15"/>
                </a:cxn>
                <a:cxn ang="0">
                  <a:pos x="10" y="15"/>
                </a:cxn>
              </a:cxnLst>
              <a:rect l="0" t="0" r="r" b="b"/>
              <a:pathLst>
                <a:path w="60" h="47">
                  <a:moveTo>
                    <a:pt x="15" y="43"/>
                  </a:moveTo>
                  <a:lnTo>
                    <a:pt x="15" y="43"/>
                  </a:lnTo>
                  <a:lnTo>
                    <a:pt x="5" y="35"/>
                  </a:lnTo>
                  <a:lnTo>
                    <a:pt x="0" y="23"/>
                  </a:lnTo>
                  <a:lnTo>
                    <a:pt x="0" y="23"/>
                  </a:lnTo>
                  <a:lnTo>
                    <a:pt x="0" y="23"/>
                  </a:lnTo>
                  <a:lnTo>
                    <a:pt x="5" y="11"/>
                  </a:lnTo>
                  <a:lnTo>
                    <a:pt x="5" y="11"/>
                  </a:lnTo>
                  <a:lnTo>
                    <a:pt x="5" y="11"/>
                  </a:lnTo>
                  <a:lnTo>
                    <a:pt x="5" y="11"/>
                  </a:lnTo>
                  <a:lnTo>
                    <a:pt x="15" y="4"/>
                  </a:lnTo>
                  <a:lnTo>
                    <a:pt x="30" y="0"/>
                  </a:lnTo>
                  <a:lnTo>
                    <a:pt x="30" y="0"/>
                  </a:lnTo>
                  <a:lnTo>
                    <a:pt x="30" y="0"/>
                  </a:lnTo>
                  <a:lnTo>
                    <a:pt x="45" y="4"/>
                  </a:lnTo>
                  <a:lnTo>
                    <a:pt x="45" y="4"/>
                  </a:lnTo>
                  <a:lnTo>
                    <a:pt x="45" y="4"/>
                  </a:lnTo>
                  <a:lnTo>
                    <a:pt x="55" y="11"/>
                  </a:lnTo>
                  <a:lnTo>
                    <a:pt x="60" y="23"/>
                  </a:lnTo>
                  <a:lnTo>
                    <a:pt x="60" y="23"/>
                  </a:lnTo>
                  <a:lnTo>
                    <a:pt x="60" y="23"/>
                  </a:lnTo>
                  <a:lnTo>
                    <a:pt x="55" y="35"/>
                  </a:lnTo>
                  <a:lnTo>
                    <a:pt x="55" y="35"/>
                  </a:lnTo>
                  <a:lnTo>
                    <a:pt x="55" y="35"/>
                  </a:lnTo>
                  <a:lnTo>
                    <a:pt x="45" y="43"/>
                  </a:lnTo>
                  <a:lnTo>
                    <a:pt x="30" y="47"/>
                  </a:lnTo>
                  <a:lnTo>
                    <a:pt x="30" y="47"/>
                  </a:lnTo>
                  <a:lnTo>
                    <a:pt x="30" y="47"/>
                  </a:lnTo>
                  <a:lnTo>
                    <a:pt x="30" y="47"/>
                  </a:lnTo>
                  <a:lnTo>
                    <a:pt x="30" y="47"/>
                  </a:lnTo>
                  <a:lnTo>
                    <a:pt x="30" y="47"/>
                  </a:lnTo>
                  <a:lnTo>
                    <a:pt x="15" y="43"/>
                  </a:lnTo>
                  <a:lnTo>
                    <a:pt x="15" y="43"/>
                  </a:lnTo>
                  <a:close/>
                  <a:moveTo>
                    <a:pt x="10" y="15"/>
                  </a:moveTo>
                  <a:lnTo>
                    <a:pt x="10" y="15"/>
                  </a:lnTo>
                  <a:lnTo>
                    <a:pt x="10" y="23"/>
                  </a:lnTo>
                  <a:lnTo>
                    <a:pt x="10" y="23"/>
                  </a:lnTo>
                  <a:lnTo>
                    <a:pt x="10" y="23"/>
                  </a:lnTo>
                  <a:lnTo>
                    <a:pt x="10" y="31"/>
                  </a:lnTo>
                  <a:lnTo>
                    <a:pt x="20" y="39"/>
                  </a:lnTo>
                  <a:lnTo>
                    <a:pt x="20" y="39"/>
                  </a:lnTo>
                  <a:lnTo>
                    <a:pt x="20" y="39"/>
                  </a:lnTo>
                  <a:lnTo>
                    <a:pt x="30" y="39"/>
                  </a:lnTo>
                  <a:lnTo>
                    <a:pt x="30" y="39"/>
                  </a:lnTo>
                  <a:lnTo>
                    <a:pt x="30" y="39"/>
                  </a:lnTo>
                  <a:lnTo>
                    <a:pt x="40" y="39"/>
                  </a:lnTo>
                  <a:lnTo>
                    <a:pt x="45" y="31"/>
                  </a:lnTo>
                  <a:lnTo>
                    <a:pt x="45" y="31"/>
                  </a:lnTo>
                  <a:lnTo>
                    <a:pt x="45" y="31"/>
                  </a:lnTo>
                  <a:lnTo>
                    <a:pt x="50" y="23"/>
                  </a:lnTo>
                  <a:lnTo>
                    <a:pt x="50" y="23"/>
                  </a:lnTo>
                  <a:lnTo>
                    <a:pt x="50" y="23"/>
                  </a:lnTo>
                  <a:lnTo>
                    <a:pt x="45" y="15"/>
                  </a:lnTo>
                  <a:lnTo>
                    <a:pt x="40" y="11"/>
                  </a:lnTo>
                  <a:lnTo>
                    <a:pt x="40" y="11"/>
                  </a:lnTo>
                  <a:lnTo>
                    <a:pt x="40" y="11"/>
                  </a:lnTo>
                  <a:lnTo>
                    <a:pt x="30" y="8"/>
                  </a:lnTo>
                  <a:lnTo>
                    <a:pt x="30" y="8"/>
                  </a:lnTo>
                  <a:lnTo>
                    <a:pt x="30" y="8"/>
                  </a:lnTo>
                  <a:lnTo>
                    <a:pt x="20" y="11"/>
                  </a:lnTo>
                  <a:lnTo>
                    <a:pt x="10" y="15"/>
                  </a:lnTo>
                  <a:lnTo>
                    <a:pt x="10" y="15"/>
                  </a:lnTo>
                  <a:lnTo>
                    <a:pt x="5" y="15"/>
                  </a:lnTo>
                  <a:lnTo>
                    <a:pt x="10" y="15"/>
                  </a:lnTo>
                  <a:lnTo>
                    <a:pt x="10" y="15"/>
                  </a:lnTo>
                  <a:close/>
                </a:path>
              </a:pathLst>
            </a:custGeom>
            <a:solidFill>
              <a:srgbClr val="E2E3E4"/>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2" name="Freeform 46"/>
            <p:cNvSpPr>
              <a:spLocks/>
            </p:cNvSpPr>
            <p:nvPr/>
          </p:nvSpPr>
          <p:spPr bwMode="auto">
            <a:xfrm>
              <a:off x="-1421849" y="5624512"/>
              <a:ext cx="471218" cy="652463"/>
            </a:xfrm>
            <a:custGeom>
              <a:avLst/>
              <a:gdLst/>
              <a:ahLst/>
              <a:cxnLst>
                <a:cxn ang="0">
                  <a:pos x="90" y="0"/>
                </a:cxn>
                <a:cxn ang="0">
                  <a:pos x="90" y="0"/>
                </a:cxn>
                <a:cxn ang="0">
                  <a:pos x="75" y="4"/>
                </a:cxn>
                <a:cxn ang="0">
                  <a:pos x="60" y="12"/>
                </a:cxn>
                <a:cxn ang="0">
                  <a:pos x="45" y="28"/>
                </a:cxn>
                <a:cxn ang="0">
                  <a:pos x="25" y="44"/>
                </a:cxn>
                <a:cxn ang="0">
                  <a:pos x="10" y="72"/>
                </a:cxn>
                <a:cxn ang="0">
                  <a:pos x="0" y="107"/>
                </a:cxn>
                <a:cxn ang="0">
                  <a:pos x="0" y="154"/>
                </a:cxn>
                <a:cxn ang="0">
                  <a:pos x="0" y="154"/>
                </a:cxn>
                <a:cxn ang="0">
                  <a:pos x="5" y="206"/>
                </a:cxn>
                <a:cxn ang="0">
                  <a:pos x="15" y="249"/>
                </a:cxn>
                <a:cxn ang="0">
                  <a:pos x="30" y="293"/>
                </a:cxn>
                <a:cxn ang="0">
                  <a:pos x="45" y="328"/>
                </a:cxn>
                <a:cxn ang="0">
                  <a:pos x="70" y="360"/>
                </a:cxn>
                <a:cxn ang="0">
                  <a:pos x="100" y="384"/>
                </a:cxn>
                <a:cxn ang="0">
                  <a:pos x="130" y="399"/>
                </a:cxn>
                <a:cxn ang="0">
                  <a:pos x="165" y="407"/>
                </a:cxn>
                <a:cxn ang="0">
                  <a:pos x="165" y="407"/>
                </a:cxn>
                <a:cxn ang="0">
                  <a:pos x="235" y="411"/>
                </a:cxn>
                <a:cxn ang="0">
                  <a:pos x="295" y="407"/>
                </a:cxn>
                <a:cxn ang="0">
                  <a:pos x="335" y="399"/>
                </a:cxn>
                <a:cxn ang="0">
                  <a:pos x="345" y="395"/>
                </a:cxn>
                <a:cxn ang="0">
                  <a:pos x="345" y="388"/>
                </a:cxn>
                <a:cxn ang="0">
                  <a:pos x="345" y="388"/>
                </a:cxn>
                <a:cxn ang="0">
                  <a:pos x="345" y="372"/>
                </a:cxn>
                <a:cxn ang="0">
                  <a:pos x="325" y="348"/>
                </a:cxn>
                <a:cxn ang="0">
                  <a:pos x="295" y="316"/>
                </a:cxn>
                <a:cxn ang="0">
                  <a:pos x="245" y="277"/>
                </a:cxn>
                <a:cxn ang="0">
                  <a:pos x="245" y="277"/>
                </a:cxn>
                <a:cxn ang="0">
                  <a:pos x="240" y="269"/>
                </a:cxn>
                <a:cxn ang="0">
                  <a:pos x="225" y="245"/>
                </a:cxn>
                <a:cxn ang="0">
                  <a:pos x="220" y="230"/>
                </a:cxn>
                <a:cxn ang="0">
                  <a:pos x="215" y="214"/>
                </a:cxn>
                <a:cxn ang="0">
                  <a:pos x="215" y="194"/>
                </a:cxn>
                <a:cxn ang="0">
                  <a:pos x="225" y="178"/>
                </a:cxn>
                <a:cxn ang="0">
                  <a:pos x="225" y="178"/>
                </a:cxn>
                <a:cxn ang="0">
                  <a:pos x="230" y="154"/>
                </a:cxn>
                <a:cxn ang="0">
                  <a:pos x="225" y="127"/>
                </a:cxn>
                <a:cxn ang="0">
                  <a:pos x="215" y="95"/>
                </a:cxn>
                <a:cxn ang="0">
                  <a:pos x="195" y="64"/>
                </a:cxn>
                <a:cxn ang="0">
                  <a:pos x="175" y="36"/>
                </a:cxn>
                <a:cxn ang="0">
                  <a:pos x="150" y="12"/>
                </a:cxn>
                <a:cxn ang="0">
                  <a:pos x="135" y="4"/>
                </a:cxn>
                <a:cxn ang="0">
                  <a:pos x="120" y="0"/>
                </a:cxn>
                <a:cxn ang="0">
                  <a:pos x="105" y="0"/>
                </a:cxn>
                <a:cxn ang="0">
                  <a:pos x="90" y="0"/>
                </a:cxn>
                <a:cxn ang="0">
                  <a:pos x="90" y="0"/>
                </a:cxn>
              </a:cxnLst>
              <a:rect l="0" t="0" r="r" b="b"/>
              <a:pathLst>
                <a:path w="345" h="411">
                  <a:moveTo>
                    <a:pt x="90" y="0"/>
                  </a:moveTo>
                  <a:lnTo>
                    <a:pt x="90" y="0"/>
                  </a:lnTo>
                  <a:lnTo>
                    <a:pt x="75" y="4"/>
                  </a:lnTo>
                  <a:lnTo>
                    <a:pt x="60" y="12"/>
                  </a:lnTo>
                  <a:lnTo>
                    <a:pt x="45" y="28"/>
                  </a:lnTo>
                  <a:lnTo>
                    <a:pt x="25" y="44"/>
                  </a:lnTo>
                  <a:lnTo>
                    <a:pt x="10" y="72"/>
                  </a:lnTo>
                  <a:lnTo>
                    <a:pt x="0" y="107"/>
                  </a:lnTo>
                  <a:lnTo>
                    <a:pt x="0" y="154"/>
                  </a:lnTo>
                  <a:lnTo>
                    <a:pt x="0" y="154"/>
                  </a:lnTo>
                  <a:lnTo>
                    <a:pt x="5" y="206"/>
                  </a:lnTo>
                  <a:lnTo>
                    <a:pt x="15" y="249"/>
                  </a:lnTo>
                  <a:lnTo>
                    <a:pt x="30" y="293"/>
                  </a:lnTo>
                  <a:lnTo>
                    <a:pt x="45" y="328"/>
                  </a:lnTo>
                  <a:lnTo>
                    <a:pt x="70" y="360"/>
                  </a:lnTo>
                  <a:lnTo>
                    <a:pt x="100" y="384"/>
                  </a:lnTo>
                  <a:lnTo>
                    <a:pt x="130" y="399"/>
                  </a:lnTo>
                  <a:lnTo>
                    <a:pt x="165" y="407"/>
                  </a:lnTo>
                  <a:lnTo>
                    <a:pt x="165" y="407"/>
                  </a:lnTo>
                  <a:lnTo>
                    <a:pt x="235" y="411"/>
                  </a:lnTo>
                  <a:lnTo>
                    <a:pt x="295" y="407"/>
                  </a:lnTo>
                  <a:lnTo>
                    <a:pt x="335" y="399"/>
                  </a:lnTo>
                  <a:lnTo>
                    <a:pt x="345" y="395"/>
                  </a:lnTo>
                  <a:lnTo>
                    <a:pt x="345" y="388"/>
                  </a:lnTo>
                  <a:lnTo>
                    <a:pt x="345" y="388"/>
                  </a:lnTo>
                  <a:lnTo>
                    <a:pt x="345" y="372"/>
                  </a:lnTo>
                  <a:lnTo>
                    <a:pt x="325" y="348"/>
                  </a:lnTo>
                  <a:lnTo>
                    <a:pt x="295" y="316"/>
                  </a:lnTo>
                  <a:lnTo>
                    <a:pt x="245" y="277"/>
                  </a:lnTo>
                  <a:lnTo>
                    <a:pt x="245" y="277"/>
                  </a:lnTo>
                  <a:lnTo>
                    <a:pt x="240" y="269"/>
                  </a:lnTo>
                  <a:lnTo>
                    <a:pt x="225" y="245"/>
                  </a:lnTo>
                  <a:lnTo>
                    <a:pt x="220" y="230"/>
                  </a:lnTo>
                  <a:lnTo>
                    <a:pt x="215" y="214"/>
                  </a:lnTo>
                  <a:lnTo>
                    <a:pt x="215" y="194"/>
                  </a:lnTo>
                  <a:lnTo>
                    <a:pt x="225" y="178"/>
                  </a:lnTo>
                  <a:lnTo>
                    <a:pt x="225" y="178"/>
                  </a:lnTo>
                  <a:lnTo>
                    <a:pt x="230" y="154"/>
                  </a:lnTo>
                  <a:lnTo>
                    <a:pt x="225" y="127"/>
                  </a:lnTo>
                  <a:lnTo>
                    <a:pt x="215" y="95"/>
                  </a:lnTo>
                  <a:lnTo>
                    <a:pt x="195" y="64"/>
                  </a:lnTo>
                  <a:lnTo>
                    <a:pt x="175" y="36"/>
                  </a:lnTo>
                  <a:lnTo>
                    <a:pt x="150" y="12"/>
                  </a:lnTo>
                  <a:lnTo>
                    <a:pt x="135" y="4"/>
                  </a:lnTo>
                  <a:lnTo>
                    <a:pt x="120" y="0"/>
                  </a:lnTo>
                  <a:lnTo>
                    <a:pt x="105" y="0"/>
                  </a:lnTo>
                  <a:lnTo>
                    <a:pt x="90" y="0"/>
                  </a:lnTo>
                  <a:lnTo>
                    <a:pt x="90" y="0"/>
                  </a:lnTo>
                  <a:close/>
                </a:path>
              </a:pathLst>
            </a:custGeom>
            <a:solidFill>
              <a:srgbClr val="A9AC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3" name="Freeform 47"/>
            <p:cNvSpPr>
              <a:spLocks/>
            </p:cNvSpPr>
            <p:nvPr/>
          </p:nvSpPr>
          <p:spPr bwMode="auto">
            <a:xfrm>
              <a:off x="-1469654" y="5643562"/>
              <a:ext cx="539511" cy="677863"/>
            </a:xfrm>
            <a:custGeom>
              <a:avLst/>
              <a:gdLst/>
              <a:ahLst/>
              <a:cxnLst>
                <a:cxn ang="0">
                  <a:pos x="100" y="0"/>
                </a:cxn>
                <a:cxn ang="0">
                  <a:pos x="100" y="0"/>
                </a:cxn>
                <a:cxn ang="0">
                  <a:pos x="60" y="8"/>
                </a:cxn>
                <a:cxn ang="0">
                  <a:pos x="30" y="12"/>
                </a:cxn>
                <a:cxn ang="0">
                  <a:pos x="15" y="20"/>
                </a:cxn>
                <a:cxn ang="0">
                  <a:pos x="10" y="28"/>
                </a:cxn>
                <a:cxn ang="0">
                  <a:pos x="10" y="28"/>
                </a:cxn>
                <a:cxn ang="0">
                  <a:pos x="5" y="44"/>
                </a:cxn>
                <a:cxn ang="0">
                  <a:pos x="0" y="79"/>
                </a:cxn>
                <a:cxn ang="0">
                  <a:pos x="5" y="123"/>
                </a:cxn>
                <a:cxn ang="0">
                  <a:pos x="10" y="174"/>
                </a:cxn>
                <a:cxn ang="0">
                  <a:pos x="20" y="229"/>
                </a:cxn>
                <a:cxn ang="0">
                  <a:pos x="30" y="281"/>
                </a:cxn>
                <a:cxn ang="0">
                  <a:pos x="55" y="328"/>
                </a:cxn>
                <a:cxn ang="0">
                  <a:pos x="65" y="348"/>
                </a:cxn>
                <a:cxn ang="0">
                  <a:pos x="80" y="364"/>
                </a:cxn>
                <a:cxn ang="0">
                  <a:pos x="80" y="364"/>
                </a:cxn>
                <a:cxn ang="0">
                  <a:pos x="110" y="387"/>
                </a:cxn>
                <a:cxn ang="0">
                  <a:pos x="145" y="403"/>
                </a:cxn>
                <a:cxn ang="0">
                  <a:pos x="175" y="415"/>
                </a:cxn>
                <a:cxn ang="0">
                  <a:pos x="210" y="423"/>
                </a:cxn>
                <a:cxn ang="0">
                  <a:pos x="240" y="427"/>
                </a:cxn>
                <a:cxn ang="0">
                  <a:pos x="270" y="427"/>
                </a:cxn>
                <a:cxn ang="0">
                  <a:pos x="325" y="423"/>
                </a:cxn>
                <a:cxn ang="0">
                  <a:pos x="325" y="423"/>
                </a:cxn>
                <a:cxn ang="0">
                  <a:pos x="345" y="423"/>
                </a:cxn>
                <a:cxn ang="0">
                  <a:pos x="360" y="419"/>
                </a:cxn>
                <a:cxn ang="0">
                  <a:pos x="380" y="407"/>
                </a:cxn>
                <a:cxn ang="0">
                  <a:pos x="395" y="395"/>
                </a:cxn>
                <a:cxn ang="0">
                  <a:pos x="395" y="383"/>
                </a:cxn>
                <a:cxn ang="0">
                  <a:pos x="395" y="383"/>
                </a:cxn>
                <a:cxn ang="0">
                  <a:pos x="395" y="376"/>
                </a:cxn>
                <a:cxn ang="0">
                  <a:pos x="385" y="368"/>
                </a:cxn>
                <a:cxn ang="0">
                  <a:pos x="365" y="364"/>
                </a:cxn>
                <a:cxn ang="0">
                  <a:pos x="330" y="368"/>
                </a:cxn>
                <a:cxn ang="0">
                  <a:pos x="330" y="368"/>
                </a:cxn>
                <a:cxn ang="0">
                  <a:pos x="285" y="372"/>
                </a:cxn>
                <a:cxn ang="0">
                  <a:pos x="240" y="376"/>
                </a:cxn>
                <a:cxn ang="0">
                  <a:pos x="195" y="372"/>
                </a:cxn>
                <a:cxn ang="0">
                  <a:pos x="170" y="364"/>
                </a:cxn>
                <a:cxn ang="0">
                  <a:pos x="145" y="356"/>
                </a:cxn>
                <a:cxn ang="0">
                  <a:pos x="145" y="356"/>
                </a:cxn>
                <a:cxn ang="0">
                  <a:pos x="120" y="336"/>
                </a:cxn>
                <a:cxn ang="0">
                  <a:pos x="95" y="308"/>
                </a:cxn>
                <a:cxn ang="0">
                  <a:pos x="75" y="269"/>
                </a:cxn>
                <a:cxn ang="0">
                  <a:pos x="55" y="221"/>
                </a:cxn>
                <a:cxn ang="0">
                  <a:pos x="45" y="170"/>
                </a:cxn>
                <a:cxn ang="0">
                  <a:pos x="45" y="142"/>
                </a:cxn>
                <a:cxn ang="0">
                  <a:pos x="50" y="115"/>
                </a:cxn>
                <a:cxn ang="0">
                  <a:pos x="55" y="87"/>
                </a:cxn>
                <a:cxn ang="0">
                  <a:pos x="65" y="56"/>
                </a:cxn>
                <a:cxn ang="0">
                  <a:pos x="80" y="28"/>
                </a:cxn>
                <a:cxn ang="0">
                  <a:pos x="100" y="0"/>
                </a:cxn>
                <a:cxn ang="0">
                  <a:pos x="100" y="0"/>
                </a:cxn>
              </a:cxnLst>
              <a:rect l="0" t="0" r="r" b="b"/>
              <a:pathLst>
                <a:path w="395" h="427">
                  <a:moveTo>
                    <a:pt x="100" y="0"/>
                  </a:moveTo>
                  <a:lnTo>
                    <a:pt x="100" y="0"/>
                  </a:lnTo>
                  <a:lnTo>
                    <a:pt x="60" y="8"/>
                  </a:lnTo>
                  <a:lnTo>
                    <a:pt x="30" y="12"/>
                  </a:lnTo>
                  <a:lnTo>
                    <a:pt x="15" y="20"/>
                  </a:lnTo>
                  <a:lnTo>
                    <a:pt x="10" y="28"/>
                  </a:lnTo>
                  <a:lnTo>
                    <a:pt x="10" y="28"/>
                  </a:lnTo>
                  <a:lnTo>
                    <a:pt x="5" y="44"/>
                  </a:lnTo>
                  <a:lnTo>
                    <a:pt x="0" y="79"/>
                  </a:lnTo>
                  <a:lnTo>
                    <a:pt x="5" y="123"/>
                  </a:lnTo>
                  <a:lnTo>
                    <a:pt x="10" y="174"/>
                  </a:lnTo>
                  <a:lnTo>
                    <a:pt x="20" y="229"/>
                  </a:lnTo>
                  <a:lnTo>
                    <a:pt x="30" y="281"/>
                  </a:lnTo>
                  <a:lnTo>
                    <a:pt x="55" y="328"/>
                  </a:lnTo>
                  <a:lnTo>
                    <a:pt x="65" y="348"/>
                  </a:lnTo>
                  <a:lnTo>
                    <a:pt x="80" y="364"/>
                  </a:lnTo>
                  <a:lnTo>
                    <a:pt x="80" y="364"/>
                  </a:lnTo>
                  <a:lnTo>
                    <a:pt x="110" y="387"/>
                  </a:lnTo>
                  <a:lnTo>
                    <a:pt x="145" y="403"/>
                  </a:lnTo>
                  <a:lnTo>
                    <a:pt x="175" y="415"/>
                  </a:lnTo>
                  <a:lnTo>
                    <a:pt x="210" y="423"/>
                  </a:lnTo>
                  <a:lnTo>
                    <a:pt x="240" y="427"/>
                  </a:lnTo>
                  <a:lnTo>
                    <a:pt x="270" y="427"/>
                  </a:lnTo>
                  <a:lnTo>
                    <a:pt x="325" y="423"/>
                  </a:lnTo>
                  <a:lnTo>
                    <a:pt x="325" y="423"/>
                  </a:lnTo>
                  <a:lnTo>
                    <a:pt x="345" y="423"/>
                  </a:lnTo>
                  <a:lnTo>
                    <a:pt x="360" y="419"/>
                  </a:lnTo>
                  <a:lnTo>
                    <a:pt x="380" y="407"/>
                  </a:lnTo>
                  <a:lnTo>
                    <a:pt x="395" y="395"/>
                  </a:lnTo>
                  <a:lnTo>
                    <a:pt x="395" y="383"/>
                  </a:lnTo>
                  <a:lnTo>
                    <a:pt x="395" y="383"/>
                  </a:lnTo>
                  <a:lnTo>
                    <a:pt x="395" y="376"/>
                  </a:lnTo>
                  <a:lnTo>
                    <a:pt x="385" y="368"/>
                  </a:lnTo>
                  <a:lnTo>
                    <a:pt x="365" y="364"/>
                  </a:lnTo>
                  <a:lnTo>
                    <a:pt x="330" y="368"/>
                  </a:lnTo>
                  <a:lnTo>
                    <a:pt x="330" y="368"/>
                  </a:lnTo>
                  <a:lnTo>
                    <a:pt x="285" y="372"/>
                  </a:lnTo>
                  <a:lnTo>
                    <a:pt x="240" y="376"/>
                  </a:lnTo>
                  <a:lnTo>
                    <a:pt x="195" y="372"/>
                  </a:lnTo>
                  <a:lnTo>
                    <a:pt x="170" y="364"/>
                  </a:lnTo>
                  <a:lnTo>
                    <a:pt x="145" y="356"/>
                  </a:lnTo>
                  <a:lnTo>
                    <a:pt x="145" y="356"/>
                  </a:lnTo>
                  <a:lnTo>
                    <a:pt x="120" y="336"/>
                  </a:lnTo>
                  <a:lnTo>
                    <a:pt x="95" y="308"/>
                  </a:lnTo>
                  <a:lnTo>
                    <a:pt x="75" y="269"/>
                  </a:lnTo>
                  <a:lnTo>
                    <a:pt x="55" y="221"/>
                  </a:lnTo>
                  <a:lnTo>
                    <a:pt x="45" y="170"/>
                  </a:lnTo>
                  <a:lnTo>
                    <a:pt x="45" y="142"/>
                  </a:lnTo>
                  <a:lnTo>
                    <a:pt x="50" y="115"/>
                  </a:lnTo>
                  <a:lnTo>
                    <a:pt x="55" y="87"/>
                  </a:lnTo>
                  <a:lnTo>
                    <a:pt x="65" y="56"/>
                  </a:lnTo>
                  <a:lnTo>
                    <a:pt x="80" y="28"/>
                  </a:lnTo>
                  <a:lnTo>
                    <a:pt x="100" y="0"/>
                  </a:lnTo>
                  <a:lnTo>
                    <a:pt x="100" y="0"/>
                  </a:lnTo>
                  <a:close/>
                </a:path>
              </a:pathLst>
            </a:custGeom>
            <a:solidFill>
              <a:srgbClr val="E9E9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4" name="Freeform 48"/>
            <p:cNvSpPr>
              <a:spLocks/>
            </p:cNvSpPr>
            <p:nvPr/>
          </p:nvSpPr>
          <p:spPr bwMode="auto">
            <a:xfrm>
              <a:off x="-882339" y="5537200"/>
              <a:ext cx="456194" cy="652463"/>
            </a:xfrm>
            <a:custGeom>
              <a:avLst/>
              <a:gdLst/>
              <a:ahLst/>
              <a:cxnLst>
                <a:cxn ang="0">
                  <a:pos x="89" y="4"/>
                </a:cxn>
                <a:cxn ang="0">
                  <a:pos x="89" y="4"/>
                </a:cxn>
                <a:cxn ang="0">
                  <a:pos x="74" y="8"/>
                </a:cxn>
                <a:cxn ang="0">
                  <a:pos x="59" y="16"/>
                </a:cxn>
                <a:cxn ang="0">
                  <a:pos x="39" y="28"/>
                </a:cxn>
                <a:cxn ang="0">
                  <a:pos x="24" y="47"/>
                </a:cxn>
                <a:cxn ang="0">
                  <a:pos x="10" y="75"/>
                </a:cxn>
                <a:cxn ang="0">
                  <a:pos x="0" y="111"/>
                </a:cxn>
                <a:cxn ang="0">
                  <a:pos x="0" y="158"/>
                </a:cxn>
                <a:cxn ang="0">
                  <a:pos x="0" y="158"/>
                </a:cxn>
                <a:cxn ang="0">
                  <a:pos x="0" y="206"/>
                </a:cxn>
                <a:cxn ang="0">
                  <a:pos x="10" y="253"/>
                </a:cxn>
                <a:cxn ang="0">
                  <a:pos x="24" y="292"/>
                </a:cxn>
                <a:cxn ang="0">
                  <a:pos x="44" y="332"/>
                </a:cxn>
                <a:cxn ang="0">
                  <a:pos x="69" y="360"/>
                </a:cxn>
                <a:cxn ang="0">
                  <a:pos x="94" y="383"/>
                </a:cxn>
                <a:cxn ang="0">
                  <a:pos x="129" y="399"/>
                </a:cxn>
                <a:cxn ang="0">
                  <a:pos x="164" y="407"/>
                </a:cxn>
                <a:cxn ang="0">
                  <a:pos x="164" y="407"/>
                </a:cxn>
                <a:cxn ang="0">
                  <a:pos x="199" y="411"/>
                </a:cxn>
                <a:cxn ang="0">
                  <a:pos x="229" y="411"/>
                </a:cxn>
                <a:cxn ang="0">
                  <a:pos x="284" y="403"/>
                </a:cxn>
                <a:cxn ang="0">
                  <a:pos x="319" y="391"/>
                </a:cxn>
                <a:cxn ang="0">
                  <a:pos x="329" y="383"/>
                </a:cxn>
                <a:cxn ang="0">
                  <a:pos x="334" y="379"/>
                </a:cxn>
                <a:cxn ang="0">
                  <a:pos x="334" y="379"/>
                </a:cxn>
                <a:cxn ang="0">
                  <a:pos x="329" y="364"/>
                </a:cxn>
                <a:cxn ang="0">
                  <a:pos x="319" y="344"/>
                </a:cxn>
                <a:cxn ang="0">
                  <a:pos x="289" y="316"/>
                </a:cxn>
                <a:cxn ang="0">
                  <a:pos x="244" y="281"/>
                </a:cxn>
                <a:cxn ang="0">
                  <a:pos x="244" y="281"/>
                </a:cxn>
                <a:cxn ang="0">
                  <a:pos x="224" y="273"/>
                </a:cxn>
                <a:cxn ang="0">
                  <a:pos x="184" y="249"/>
                </a:cxn>
                <a:cxn ang="0">
                  <a:pos x="169" y="233"/>
                </a:cxn>
                <a:cxn ang="0">
                  <a:pos x="154" y="213"/>
                </a:cxn>
                <a:cxn ang="0">
                  <a:pos x="144" y="198"/>
                </a:cxn>
                <a:cxn ang="0">
                  <a:pos x="144" y="190"/>
                </a:cxn>
                <a:cxn ang="0">
                  <a:pos x="149" y="178"/>
                </a:cxn>
                <a:cxn ang="0">
                  <a:pos x="149" y="178"/>
                </a:cxn>
                <a:cxn ang="0">
                  <a:pos x="159" y="158"/>
                </a:cxn>
                <a:cxn ang="0">
                  <a:pos x="164" y="130"/>
                </a:cxn>
                <a:cxn ang="0">
                  <a:pos x="164" y="99"/>
                </a:cxn>
                <a:cxn ang="0">
                  <a:pos x="159" y="67"/>
                </a:cxn>
                <a:cxn ang="0">
                  <a:pos x="149" y="36"/>
                </a:cxn>
                <a:cxn ang="0">
                  <a:pos x="134" y="16"/>
                </a:cxn>
                <a:cxn ang="0">
                  <a:pos x="124" y="8"/>
                </a:cxn>
                <a:cxn ang="0">
                  <a:pos x="114" y="4"/>
                </a:cxn>
                <a:cxn ang="0">
                  <a:pos x="104" y="0"/>
                </a:cxn>
                <a:cxn ang="0">
                  <a:pos x="89" y="4"/>
                </a:cxn>
                <a:cxn ang="0">
                  <a:pos x="89" y="4"/>
                </a:cxn>
              </a:cxnLst>
              <a:rect l="0" t="0" r="r" b="b"/>
              <a:pathLst>
                <a:path w="334" h="411">
                  <a:moveTo>
                    <a:pt x="89" y="4"/>
                  </a:moveTo>
                  <a:lnTo>
                    <a:pt x="89" y="4"/>
                  </a:lnTo>
                  <a:lnTo>
                    <a:pt x="74" y="8"/>
                  </a:lnTo>
                  <a:lnTo>
                    <a:pt x="59" y="16"/>
                  </a:lnTo>
                  <a:lnTo>
                    <a:pt x="39" y="28"/>
                  </a:lnTo>
                  <a:lnTo>
                    <a:pt x="24" y="47"/>
                  </a:lnTo>
                  <a:lnTo>
                    <a:pt x="10" y="75"/>
                  </a:lnTo>
                  <a:lnTo>
                    <a:pt x="0" y="111"/>
                  </a:lnTo>
                  <a:lnTo>
                    <a:pt x="0" y="158"/>
                  </a:lnTo>
                  <a:lnTo>
                    <a:pt x="0" y="158"/>
                  </a:lnTo>
                  <a:lnTo>
                    <a:pt x="0" y="206"/>
                  </a:lnTo>
                  <a:lnTo>
                    <a:pt x="10" y="253"/>
                  </a:lnTo>
                  <a:lnTo>
                    <a:pt x="24" y="292"/>
                  </a:lnTo>
                  <a:lnTo>
                    <a:pt x="44" y="332"/>
                  </a:lnTo>
                  <a:lnTo>
                    <a:pt x="69" y="360"/>
                  </a:lnTo>
                  <a:lnTo>
                    <a:pt x="94" y="383"/>
                  </a:lnTo>
                  <a:lnTo>
                    <a:pt x="129" y="399"/>
                  </a:lnTo>
                  <a:lnTo>
                    <a:pt x="164" y="407"/>
                  </a:lnTo>
                  <a:lnTo>
                    <a:pt x="164" y="407"/>
                  </a:lnTo>
                  <a:lnTo>
                    <a:pt x="199" y="411"/>
                  </a:lnTo>
                  <a:lnTo>
                    <a:pt x="229" y="411"/>
                  </a:lnTo>
                  <a:lnTo>
                    <a:pt x="284" y="403"/>
                  </a:lnTo>
                  <a:lnTo>
                    <a:pt x="319" y="391"/>
                  </a:lnTo>
                  <a:lnTo>
                    <a:pt x="329" y="383"/>
                  </a:lnTo>
                  <a:lnTo>
                    <a:pt x="334" y="379"/>
                  </a:lnTo>
                  <a:lnTo>
                    <a:pt x="334" y="379"/>
                  </a:lnTo>
                  <a:lnTo>
                    <a:pt x="329" y="364"/>
                  </a:lnTo>
                  <a:lnTo>
                    <a:pt x="319" y="344"/>
                  </a:lnTo>
                  <a:lnTo>
                    <a:pt x="289" y="316"/>
                  </a:lnTo>
                  <a:lnTo>
                    <a:pt x="244" y="281"/>
                  </a:lnTo>
                  <a:lnTo>
                    <a:pt x="244" y="281"/>
                  </a:lnTo>
                  <a:lnTo>
                    <a:pt x="224" y="273"/>
                  </a:lnTo>
                  <a:lnTo>
                    <a:pt x="184" y="249"/>
                  </a:lnTo>
                  <a:lnTo>
                    <a:pt x="169" y="233"/>
                  </a:lnTo>
                  <a:lnTo>
                    <a:pt x="154" y="213"/>
                  </a:lnTo>
                  <a:lnTo>
                    <a:pt x="144" y="198"/>
                  </a:lnTo>
                  <a:lnTo>
                    <a:pt x="144" y="190"/>
                  </a:lnTo>
                  <a:lnTo>
                    <a:pt x="149" y="178"/>
                  </a:lnTo>
                  <a:lnTo>
                    <a:pt x="149" y="178"/>
                  </a:lnTo>
                  <a:lnTo>
                    <a:pt x="159" y="158"/>
                  </a:lnTo>
                  <a:lnTo>
                    <a:pt x="164" y="130"/>
                  </a:lnTo>
                  <a:lnTo>
                    <a:pt x="164" y="99"/>
                  </a:lnTo>
                  <a:lnTo>
                    <a:pt x="159" y="67"/>
                  </a:lnTo>
                  <a:lnTo>
                    <a:pt x="149" y="36"/>
                  </a:lnTo>
                  <a:lnTo>
                    <a:pt x="134" y="16"/>
                  </a:lnTo>
                  <a:lnTo>
                    <a:pt x="124" y="8"/>
                  </a:lnTo>
                  <a:lnTo>
                    <a:pt x="114" y="4"/>
                  </a:lnTo>
                  <a:lnTo>
                    <a:pt x="104" y="0"/>
                  </a:lnTo>
                  <a:lnTo>
                    <a:pt x="89" y="4"/>
                  </a:lnTo>
                  <a:lnTo>
                    <a:pt x="89" y="4"/>
                  </a:lnTo>
                  <a:close/>
                </a:path>
              </a:pathLst>
            </a:custGeom>
            <a:solidFill>
              <a:srgbClr val="A9ACA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45" name="Freeform 49"/>
            <p:cNvSpPr>
              <a:spLocks/>
            </p:cNvSpPr>
            <p:nvPr/>
          </p:nvSpPr>
          <p:spPr bwMode="auto">
            <a:xfrm>
              <a:off x="-930143" y="5562600"/>
              <a:ext cx="538145" cy="682625"/>
            </a:xfrm>
            <a:custGeom>
              <a:avLst/>
              <a:gdLst/>
              <a:ahLst/>
              <a:cxnLst>
                <a:cxn ang="0">
                  <a:pos x="99" y="0"/>
                </a:cxn>
                <a:cxn ang="0">
                  <a:pos x="99" y="0"/>
                </a:cxn>
                <a:cxn ang="0">
                  <a:pos x="59" y="4"/>
                </a:cxn>
                <a:cxn ang="0">
                  <a:pos x="25" y="12"/>
                </a:cxn>
                <a:cxn ang="0">
                  <a:pos x="15" y="16"/>
                </a:cxn>
                <a:cxn ang="0">
                  <a:pos x="5" y="24"/>
                </a:cxn>
                <a:cxn ang="0">
                  <a:pos x="5" y="24"/>
                </a:cxn>
                <a:cxn ang="0">
                  <a:pos x="0" y="43"/>
                </a:cxn>
                <a:cxn ang="0">
                  <a:pos x="0" y="75"/>
                </a:cxn>
                <a:cxn ang="0">
                  <a:pos x="0" y="118"/>
                </a:cxn>
                <a:cxn ang="0">
                  <a:pos x="5" y="174"/>
                </a:cxn>
                <a:cxn ang="0">
                  <a:pos x="15" y="225"/>
                </a:cxn>
                <a:cxn ang="0">
                  <a:pos x="30" y="280"/>
                </a:cxn>
                <a:cxn ang="0">
                  <a:pos x="49" y="324"/>
                </a:cxn>
                <a:cxn ang="0">
                  <a:pos x="64" y="344"/>
                </a:cxn>
                <a:cxn ang="0">
                  <a:pos x="79" y="359"/>
                </a:cxn>
                <a:cxn ang="0">
                  <a:pos x="79" y="359"/>
                </a:cxn>
                <a:cxn ang="0">
                  <a:pos x="109" y="383"/>
                </a:cxn>
                <a:cxn ang="0">
                  <a:pos x="139" y="403"/>
                </a:cxn>
                <a:cxn ang="0">
                  <a:pos x="174" y="415"/>
                </a:cxn>
                <a:cxn ang="0">
                  <a:pos x="204" y="423"/>
                </a:cxn>
                <a:cxn ang="0">
                  <a:pos x="234" y="430"/>
                </a:cxn>
                <a:cxn ang="0">
                  <a:pos x="264" y="430"/>
                </a:cxn>
                <a:cxn ang="0">
                  <a:pos x="314" y="430"/>
                </a:cxn>
                <a:cxn ang="0">
                  <a:pos x="314" y="430"/>
                </a:cxn>
                <a:cxn ang="0">
                  <a:pos x="334" y="427"/>
                </a:cxn>
                <a:cxn ang="0">
                  <a:pos x="349" y="423"/>
                </a:cxn>
                <a:cxn ang="0">
                  <a:pos x="374" y="407"/>
                </a:cxn>
                <a:cxn ang="0">
                  <a:pos x="389" y="391"/>
                </a:cxn>
                <a:cxn ang="0">
                  <a:pos x="394" y="379"/>
                </a:cxn>
                <a:cxn ang="0">
                  <a:pos x="394" y="379"/>
                </a:cxn>
                <a:cxn ang="0">
                  <a:pos x="389" y="371"/>
                </a:cxn>
                <a:cxn ang="0">
                  <a:pos x="379" y="363"/>
                </a:cxn>
                <a:cxn ang="0">
                  <a:pos x="359" y="359"/>
                </a:cxn>
                <a:cxn ang="0">
                  <a:pos x="329" y="363"/>
                </a:cxn>
                <a:cxn ang="0">
                  <a:pos x="329" y="363"/>
                </a:cxn>
                <a:cxn ang="0">
                  <a:pos x="284" y="371"/>
                </a:cxn>
                <a:cxn ang="0">
                  <a:pos x="239" y="371"/>
                </a:cxn>
                <a:cxn ang="0">
                  <a:pos x="189" y="367"/>
                </a:cxn>
                <a:cxn ang="0">
                  <a:pos x="169" y="363"/>
                </a:cxn>
                <a:cxn ang="0">
                  <a:pos x="144" y="351"/>
                </a:cxn>
                <a:cxn ang="0">
                  <a:pos x="144" y="351"/>
                </a:cxn>
                <a:cxn ang="0">
                  <a:pos x="119" y="336"/>
                </a:cxn>
                <a:cxn ang="0">
                  <a:pos x="94" y="308"/>
                </a:cxn>
                <a:cxn ang="0">
                  <a:pos x="69" y="269"/>
                </a:cxn>
                <a:cxn ang="0">
                  <a:pos x="54" y="221"/>
                </a:cxn>
                <a:cxn ang="0">
                  <a:pos x="45" y="166"/>
                </a:cxn>
                <a:cxn ang="0">
                  <a:pos x="45" y="138"/>
                </a:cxn>
                <a:cxn ang="0">
                  <a:pos x="45" y="111"/>
                </a:cxn>
                <a:cxn ang="0">
                  <a:pos x="54" y="83"/>
                </a:cxn>
                <a:cxn ang="0">
                  <a:pos x="64" y="55"/>
                </a:cxn>
                <a:cxn ang="0">
                  <a:pos x="79" y="28"/>
                </a:cxn>
                <a:cxn ang="0">
                  <a:pos x="99" y="0"/>
                </a:cxn>
                <a:cxn ang="0">
                  <a:pos x="99" y="0"/>
                </a:cxn>
              </a:cxnLst>
              <a:rect l="0" t="0" r="r" b="b"/>
              <a:pathLst>
                <a:path w="394" h="430">
                  <a:moveTo>
                    <a:pt x="99" y="0"/>
                  </a:moveTo>
                  <a:lnTo>
                    <a:pt x="99" y="0"/>
                  </a:lnTo>
                  <a:lnTo>
                    <a:pt x="59" y="4"/>
                  </a:lnTo>
                  <a:lnTo>
                    <a:pt x="25" y="12"/>
                  </a:lnTo>
                  <a:lnTo>
                    <a:pt x="15" y="16"/>
                  </a:lnTo>
                  <a:lnTo>
                    <a:pt x="5" y="24"/>
                  </a:lnTo>
                  <a:lnTo>
                    <a:pt x="5" y="24"/>
                  </a:lnTo>
                  <a:lnTo>
                    <a:pt x="0" y="43"/>
                  </a:lnTo>
                  <a:lnTo>
                    <a:pt x="0" y="75"/>
                  </a:lnTo>
                  <a:lnTo>
                    <a:pt x="0" y="118"/>
                  </a:lnTo>
                  <a:lnTo>
                    <a:pt x="5" y="174"/>
                  </a:lnTo>
                  <a:lnTo>
                    <a:pt x="15" y="225"/>
                  </a:lnTo>
                  <a:lnTo>
                    <a:pt x="30" y="280"/>
                  </a:lnTo>
                  <a:lnTo>
                    <a:pt x="49" y="324"/>
                  </a:lnTo>
                  <a:lnTo>
                    <a:pt x="64" y="344"/>
                  </a:lnTo>
                  <a:lnTo>
                    <a:pt x="79" y="359"/>
                  </a:lnTo>
                  <a:lnTo>
                    <a:pt x="79" y="359"/>
                  </a:lnTo>
                  <a:lnTo>
                    <a:pt x="109" y="383"/>
                  </a:lnTo>
                  <a:lnTo>
                    <a:pt x="139" y="403"/>
                  </a:lnTo>
                  <a:lnTo>
                    <a:pt x="174" y="415"/>
                  </a:lnTo>
                  <a:lnTo>
                    <a:pt x="204" y="423"/>
                  </a:lnTo>
                  <a:lnTo>
                    <a:pt x="234" y="430"/>
                  </a:lnTo>
                  <a:lnTo>
                    <a:pt x="264" y="430"/>
                  </a:lnTo>
                  <a:lnTo>
                    <a:pt x="314" y="430"/>
                  </a:lnTo>
                  <a:lnTo>
                    <a:pt x="314" y="430"/>
                  </a:lnTo>
                  <a:lnTo>
                    <a:pt x="334" y="427"/>
                  </a:lnTo>
                  <a:lnTo>
                    <a:pt x="349" y="423"/>
                  </a:lnTo>
                  <a:lnTo>
                    <a:pt x="374" y="407"/>
                  </a:lnTo>
                  <a:lnTo>
                    <a:pt x="389" y="391"/>
                  </a:lnTo>
                  <a:lnTo>
                    <a:pt x="394" y="379"/>
                  </a:lnTo>
                  <a:lnTo>
                    <a:pt x="394" y="379"/>
                  </a:lnTo>
                  <a:lnTo>
                    <a:pt x="389" y="371"/>
                  </a:lnTo>
                  <a:lnTo>
                    <a:pt x="379" y="363"/>
                  </a:lnTo>
                  <a:lnTo>
                    <a:pt x="359" y="359"/>
                  </a:lnTo>
                  <a:lnTo>
                    <a:pt x="329" y="363"/>
                  </a:lnTo>
                  <a:lnTo>
                    <a:pt x="329" y="363"/>
                  </a:lnTo>
                  <a:lnTo>
                    <a:pt x="284" y="371"/>
                  </a:lnTo>
                  <a:lnTo>
                    <a:pt x="239" y="371"/>
                  </a:lnTo>
                  <a:lnTo>
                    <a:pt x="189" y="367"/>
                  </a:lnTo>
                  <a:lnTo>
                    <a:pt x="169" y="363"/>
                  </a:lnTo>
                  <a:lnTo>
                    <a:pt x="144" y="351"/>
                  </a:lnTo>
                  <a:lnTo>
                    <a:pt x="144" y="351"/>
                  </a:lnTo>
                  <a:lnTo>
                    <a:pt x="119" y="336"/>
                  </a:lnTo>
                  <a:lnTo>
                    <a:pt x="94" y="308"/>
                  </a:lnTo>
                  <a:lnTo>
                    <a:pt x="69" y="269"/>
                  </a:lnTo>
                  <a:lnTo>
                    <a:pt x="54" y="221"/>
                  </a:lnTo>
                  <a:lnTo>
                    <a:pt x="45" y="166"/>
                  </a:lnTo>
                  <a:lnTo>
                    <a:pt x="45" y="138"/>
                  </a:lnTo>
                  <a:lnTo>
                    <a:pt x="45" y="111"/>
                  </a:lnTo>
                  <a:lnTo>
                    <a:pt x="54" y="83"/>
                  </a:lnTo>
                  <a:lnTo>
                    <a:pt x="64" y="55"/>
                  </a:lnTo>
                  <a:lnTo>
                    <a:pt x="79" y="28"/>
                  </a:lnTo>
                  <a:lnTo>
                    <a:pt x="99" y="0"/>
                  </a:lnTo>
                  <a:lnTo>
                    <a:pt x="99" y="0"/>
                  </a:lnTo>
                  <a:close/>
                </a:path>
              </a:pathLst>
            </a:custGeom>
            <a:solidFill>
              <a:srgbClr val="E9E9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1" name="Freeform 55"/>
            <p:cNvSpPr>
              <a:spLocks/>
            </p:cNvSpPr>
            <p:nvPr/>
          </p:nvSpPr>
          <p:spPr bwMode="auto">
            <a:xfrm>
              <a:off x="43707" y="5788025"/>
              <a:ext cx="211707" cy="57150"/>
            </a:xfrm>
            <a:custGeom>
              <a:avLst/>
              <a:gdLst/>
              <a:ahLst/>
              <a:cxnLst>
                <a:cxn ang="0">
                  <a:pos x="25" y="0"/>
                </a:cxn>
                <a:cxn ang="0">
                  <a:pos x="90" y="0"/>
                </a:cxn>
                <a:cxn ang="0">
                  <a:pos x="155" y="36"/>
                </a:cxn>
                <a:cxn ang="0">
                  <a:pos x="65" y="24"/>
                </a:cxn>
                <a:cxn ang="0">
                  <a:pos x="65" y="24"/>
                </a:cxn>
                <a:cxn ang="0">
                  <a:pos x="35" y="28"/>
                </a:cxn>
                <a:cxn ang="0">
                  <a:pos x="0" y="36"/>
                </a:cxn>
                <a:cxn ang="0">
                  <a:pos x="0" y="36"/>
                </a:cxn>
                <a:cxn ang="0">
                  <a:pos x="0" y="32"/>
                </a:cxn>
                <a:cxn ang="0">
                  <a:pos x="0" y="20"/>
                </a:cxn>
                <a:cxn ang="0">
                  <a:pos x="10" y="4"/>
                </a:cxn>
                <a:cxn ang="0">
                  <a:pos x="15" y="0"/>
                </a:cxn>
                <a:cxn ang="0">
                  <a:pos x="25" y="0"/>
                </a:cxn>
                <a:cxn ang="0">
                  <a:pos x="25" y="0"/>
                </a:cxn>
              </a:cxnLst>
              <a:rect l="0" t="0" r="r" b="b"/>
              <a:pathLst>
                <a:path w="155" h="36">
                  <a:moveTo>
                    <a:pt x="25" y="0"/>
                  </a:moveTo>
                  <a:lnTo>
                    <a:pt x="90" y="0"/>
                  </a:lnTo>
                  <a:lnTo>
                    <a:pt x="155" y="36"/>
                  </a:lnTo>
                  <a:lnTo>
                    <a:pt x="65" y="24"/>
                  </a:lnTo>
                  <a:lnTo>
                    <a:pt x="65" y="24"/>
                  </a:lnTo>
                  <a:lnTo>
                    <a:pt x="35" y="28"/>
                  </a:lnTo>
                  <a:lnTo>
                    <a:pt x="0" y="36"/>
                  </a:lnTo>
                  <a:lnTo>
                    <a:pt x="0" y="36"/>
                  </a:lnTo>
                  <a:lnTo>
                    <a:pt x="0" y="32"/>
                  </a:lnTo>
                  <a:lnTo>
                    <a:pt x="0" y="20"/>
                  </a:lnTo>
                  <a:lnTo>
                    <a:pt x="10" y="4"/>
                  </a:lnTo>
                  <a:lnTo>
                    <a:pt x="15" y="0"/>
                  </a:lnTo>
                  <a:lnTo>
                    <a:pt x="25" y="0"/>
                  </a:lnTo>
                  <a:lnTo>
                    <a:pt x="25" y="0"/>
                  </a:lnTo>
                  <a:close/>
                </a:path>
              </a:pathLst>
            </a:custGeom>
            <a:solidFill>
              <a:srgbClr val="C8492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58" name="Freeform 62"/>
            <p:cNvSpPr>
              <a:spLocks/>
            </p:cNvSpPr>
            <p:nvPr/>
          </p:nvSpPr>
          <p:spPr bwMode="auto">
            <a:xfrm>
              <a:off x="255414" y="5864225"/>
              <a:ext cx="211707" cy="80963"/>
            </a:xfrm>
            <a:custGeom>
              <a:avLst/>
              <a:gdLst/>
              <a:ahLst/>
              <a:cxnLst>
                <a:cxn ang="0">
                  <a:pos x="140" y="11"/>
                </a:cxn>
                <a:cxn ang="0">
                  <a:pos x="75" y="0"/>
                </a:cxn>
                <a:cxn ang="0">
                  <a:pos x="0" y="19"/>
                </a:cxn>
                <a:cxn ang="0">
                  <a:pos x="95" y="27"/>
                </a:cxn>
                <a:cxn ang="0">
                  <a:pos x="95" y="27"/>
                </a:cxn>
                <a:cxn ang="0">
                  <a:pos x="120" y="35"/>
                </a:cxn>
                <a:cxn ang="0">
                  <a:pos x="150" y="51"/>
                </a:cxn>
                <a:cxn ang="0">
                  <a:pos x="150" y="51"/>
                </a:cxn>
                <a:cxn ang="0">
                  <a:pos x="150" y="47"/>
                </a:cxn>
                <a:cxn ang="0">
                  <a:pos x="155" y="35"/>
                </a:cxn>
                <a:cxn ang="0">
                  <a:pos x="155" y="19"/>
                </a:cxn>
                <a:cxn ang="0">
                  <a:pos x="150" y="15"/>
                </a:cxn>
                <a:cxn ang="0">
                  <a:pos x="140" y="11"/>
                </a:cxn>
                <a:cxn ang="0">
                  <a:pos x="140" y="11"/>
                </a:cxn>
              </a:cxnLst>
              <a:rect l="0" t="0" r="r" b="b"/>
              <a:pathLst>
                <a:path w="155" h="51">
                  <a:moveTo>
                    <a:pt x="140" y="11"/>
                  </a:moveTo>
                  <a:lnTo>
                    <a:pt x="75" y="0"/>
                  </a:lnTo>
                  <a:lnTo>
                    <a:pt x="0" y="19"/>
                  </a:lnTo>
                  <a:lnTo>
                    <a:pt x="95" y="27"/>
                  </a:lnTo>
                  <a:lnTo>
                    <a:pt x="95" y="27"/>
                  </a:lnTo>
                  <a:lnTo>
                    <a:pt x="120" y="35"/>
                  </a:lnTo>
                  <a:lnTo>
                    <a:pt x="150" y="51"/>
                  </a:lnTo>
                  <a:lnTo>
                    <a:pt x="150" y="51"/>
                  </a:lnTo>
                  <a:lnTo>
                    <a:pt x="150" y="47"/>
                  </a:lnTo>
                  <a:lnTo>
                    <a:pt x="155" y="35"/>
                  </a:lnTo>
                  <a:lnTo>
                    <a:pt x="155" y="19"/>
                  </a:lnTo>
                  <a:lnTo>
                    <a:pt x="150" y="15"/>
                  </a:lnTo>
                  <a:lnTo>
                    <a:pt x="140" y="11"/>
                  </a:lnTo>
                  <a:lnTo>
                    <a:pt x="140" y="11"/>
                  </a:lnTo>
                  <a:close/>
                </a:path>
              </a:pathLst>
            </a:custGeom>
            <a:solidFill>
              <a:srgbClr val="FEC539"/>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0" name="Freeform 64"/>
            <p:cNvSpPr>
              <a:spLocks/>
            </p:cNvSpPr>
            <p:nvPr/>
          </p:nvSpPr>
          <p:spPr bwMode="auto">
            <a:xfrm>
              <a:off x="-1503800" y="5073650"/>
              <a:ext cx="1152777" cy="633413"/>
            </a:xfrm>
            <a:custGeom>
              <a:avLst/>
              <a:gdLst/>
              <a:ahLst/>
              <a:cxnLst>
                <a:cxn ang="0">
                  <a:pos x="10" y="16"/>
                </a:cxn>
                <a:cxn ang="0">
                  <a:pos x="10" y="16"/>
                </a:cxn>
                <a:cxn ang="0">
                  <a:pos x="0" y="51"/>
                </a:cxn>
                <a:cxn ang="0">
                  <a:pos x="0" y="91"/>
                </a:cxn>
                <a:cxn ang="0">
                  <a:pos x="5" y="138"/>
                </a:cxn>
                <a:cxn ang="0">
                  <a:pos x="20" y="193"/>
                </a:cxn>
                <a:cxn ang="0">
                  <a:pos x="30" y="221"/>
                </a:cxn>
                <a:cxn ang="0">
                  <a:pos x="45" y="245"/>
                </a:cxn>
                <a:cxn ang="0">
                  <a:pos x="60" y="272"/>
                </a:cxn>
                <a:cxn ang="0">
                  <a:pos x="85" y="296"/>
                </a:cxn>
                <a:cxn ang="0">
                  <a:pos x="110" y="320"/>
                </a:cxn>
                <a:cxn ang="0">
                  <a:pos x="145" y="336"/>
                </a:cxn>
                <a:cxn ang="0">
                  <a:pos x="145" y="336"/>
                </a:cxn>
                <a:cxn ang="0">
                  <a:pos x="180" y="355"/>
                </a:cxn>
                <a:cxn ang="0">
                  <a:pos x="220" y="367"/>
                </a:cxn>
                <a:cxn ang="0">
                  <a:pos x="260" y="379"/>
                </a:cxn>
                <a:cxn ang="0">
                  <a:pos x="300" y="387"/>
                </a:cxn>
                <a:cxn ang="0">
                  <a:pos x="385" y="395"/>
                </a:cxn>
                <a:cxn ang="0">
                  <a:pos x="465" y="399"/>
                </a:cxn>
                <a:cxn ang="0">
                  <a:pos x="534" y="395"/>
                </a:cxn>
                <a:cxn ang="0">
                  <a:pos x="594" y="391"/>
                </a:cxn>
                <a:cxn ang="0">
                  <a:pos x="644" y="387"/>
                </a:cxn>
                <a:cxn ang="0">
                  <a:pos x="644" y="387"/>
                </a:cxn>
                <a:cxn ang="0">
                  <a:pos x="689" y="379"/>
                </a:cxn>
                <a:cxn ang="0">
                  <a:pos x="734" y="371"/>
                </a:cxn>
                <a:cxn ang="0">
                  <a:pos x="779" y="359"/>
                </a:cxn>
                <a:cxn ang="0">
                  <a:pos x="799" y="347"/>
                </a:cxn>
                <a:cxn ang="0">
                  <a:pos x="819" y="339"/>
                </a:cxn>
                <a:cxn ang="0">
                  <a:pos x="834" y="324"/>
                </a:cxn>
                <a:cxn ang="0">
                  <a:pos x="839" y="308"/>
                </a:cxn>
                <a:cxn ang="0">
                  <a:pos x="844" y="292"/>
                </a:cxn>
                <a:cxn ang="0">
                  <a:pos x="844" y="272"/>
                </a:cxn>
                <a:cxn ang="0">
                  <a:pos x="829" y="249"/>
                </a:cxn>
                <a:cxn ang="0">
                  <a:pos x="809" y="225"/>
                </a:cxn>
                <a:cxn ang="0">
                  <a:pos x="809" y="225"/>
                </a:cxn>
                <a:cxn ang="0">
                  <a:pos x="784" y="197"/>
                </a:cxn>
                <a:cxn ang="0">
                  <a:pos x="749" y="174"/>
                </a:cxn>
                <a:cxn ang="0">
                  <a:pos x="714" y="150"/>
                </a:cxn>
                <a:cxn ang="0">
                  <a:pos x="679" y="130"/>
                </a:cxn>
                <a:cxn ang="0">
                  <a:pos x="599" y="91"/>
                </a:cxn>
                <a:cxn ang="0">
                  <a:pos x="514" y="63"/>
                </a:cxn>
                <a:cxn ang="0">
                  <a:pos x="440" y="35"/>
                </a:cxn>
                <a:cxn ang="0">
                  <a:pos x="375" y="20"/>
                </a:cxn>
                <a:cxn ang="0">
                  <a:pos x="305" y="4"/>
                </a:cxn>
                <a:cxn ang="0">
                  <a:pos x="305" y="4"/>
                </a:cxn>
                <a:cxn ang="0">
                  <a:pos x="245" y="0"/>
                </a:cxn>
                <a:cxn ang="0">
                  <a:pos x="145" y="8"/>
                </a:cxn>
                <a:cxn ang="0">
                  <a:pos x="10" y="16"/>
                </a:cxn>
                <a:cxn ang="0">
                  <a:pos x="10" y="16"/>
                </a:cxn>
              </a:cxnLst>
              <a:rect l="0" t="0" r="r" b="b"/>
              <a:pathLst>
                <a:path w="844" h="399">
                  <a:moveTo>
                    <a:pt x="10" y="16"/>
                  </a:moveTo>
                  <a:lnTo>
                    <a:pt x="10" y="16"/>
                  </a:lnTo>
                  <a:lnTo>
                    <a:pt x="0" y="51"/>
                  </a:lnTo>
                  <a:lnTo>
                    <a:pt x="0" y="91"/>
                  </a:lnTo>
                  <a:lnTo>
                    <a:pt x="5" y="138"/>
                  </a:lnTo>
                  <a:lnTo>
                    <a:pt x="20" y="193"/>
                  </a:lnTo>
                  <a:lnTo>
                    <a:pt x="30" y="221"/>
                  </a:lnTo>
                  <a:lnTo>
                    <a:pt x="45" y="245"/>
                  </a:lnTo>
                  <a:lnTo>
                    <a:pt x="60" y="272"/>
                  </a:lnTo>
                  <a:lnTo>
                    <a:pt x="85" y="296"/>
                  </a:lnTo>
                  <a:lnTo>
                    <a:pt x="110" y="320"/>
                  </a:lnTo>
                  <a:lnTo>
                    <a:pt x="145" y="336"/>
                  </a:lnTo>
                  <a:lnTo>
                    <a:pt x="145" y="336"/>
                  </a:lnTo>
                  <a:lnTo>
                    <a:pt x="180" y="355"/>
                  </a:lnTo>
                  <a:lnTo>
                    <a:pt x="220" y="367"/>
                  </a:lnTo>
                  <a:lnTo>
                    <a:pt x="260" y="379"/>
                  </a:lnTo>
                  <a:lnTo>
                    <a:pt x="300" y="387"/>
                  </a:lnTo>
                  <a:lnTo>
                    <a:pt x="385" y="395"/>
                  </a:lnTo>
                  <a:lnTo>
                    <a:pt x="465" y="399"/>
                  </a:lnTo>
                  <a:lnTo>
                    <a:pt x="534" y="395"/>
                  </a:lnTo>
                  <a:lnTo>
                    <a:pt x="594" y="391"/>
                  </a:lnTo>
                  <a:lnTo>
                    <a:pt x="644" y="387"/>
                  </a:lnTo>
                  <a:lnTo>
                    <a:pt x="644" y="387"/>
                  </a:lnTo>
                  <a:lnTo>
                    <a:pt x="689" y="379"/>
                  </a:lnTo>
                  <a:lnTo>
                    <a:pt x="734" y="371"/>
                  </a:lnTo>
                  <a:lnTo>
                    <a:pt x="779" y="359"/>
                  </a:lnTo>
                  <a:lnTo>
                    <a:pt x="799" y="347"/>
                  </a:lnTo>
                  <a:lnTo>
                    <a:pt x="819" y="339"/>
                  </a:lnTo>
                  <a:lnTo>
                    <a:pt x="834" y="324"/>
                  </a:lnTo>
                  <a:lnTo>
                    <a:pt x="839" y="308"/>
                  </a:lnTo>
                  <a:lnTo>
                    <a:pt x="844" y="292"/>
                  </a:lnTo>
                  <a:lnTo>
                    <a:pt x="844" y="272"/>
                  </a:lnTo>
                  <a:lnTo>
                    <a:pt x="829" y="249"/>
                  </a:lnTo>
                  <a:lnTo>
                    <a:pt x="809" y="225"/>
                  </a:lnTo>
                  <a:lnTo>
                    <a:pt x="809" y="225"/>
                  </a:lnTo>
                  <a:lnTo>
                    <a:pt x="784" y="197"/>
                  </a:lnTo>
                  <a:lnTo>
                    <a:pt x="749" y="174"/>
                  </a:lnTo>
                  <a:lnTo>
                    <a:pt x="714" y="150"/>
                  </a:lnTo>
                  <a:lnTo>
                    <a:pt x="679" y="130"/>
                  </a:lnTo>
                  <a:lnTo>
                    <a:pt x="599" y="91"/>
                  </a:lnTo>
                  <a:lnTo>
                    <a:pt x="514" y="63"/>
                  </a:lnTo>
                  <a:lnTo>
                    <a:pt x="440" y="35"/>
                  </a:lnTo>
                  <a:lnTo>
                    <a:pt x="375" y="20"/>
                  </a:lnTo>
                  <a:lnTo>
                    <a:pt x="305" y="4"/>
                  </a:lnTo>
                  <a:lnTo>
                    <a:pt x="305" y="4"/>
                  </a:lnTo>
                  <a:lnTo>
                    <a:pt x="245" y="0"/>
                  </a:lnTo>
                  <a:lnTo>
                    <a:pt x="145" y="8"/>
                  </a:lnTo>
                  <a:lnTo>
                    <a:pt x="10" y="16"/>
                  </a:lnTo>
                  <a:lnTo>
                    <a:pt x="10" y="16"/>
                  </a:lnTo>
                  <a:close/>
                </a:path>
              </a:pathLst>
            </a:custGeom>
            <a:solidFill>
              <a:srgbClr val="455D8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1" name="Freeform 65"/>
            <p:cNvSpPr>
              <a:spLocks/>
            </p:cNvSpPr>
            <p:nvPr/>
          </p:nvSpPr>
          <p:spPr bwMode="auto">
            <a:xfrm>
              <a:off x="-1319411" y="5430837"/>
              <a:ext cx="995704" cy="633413"/>
            </a:xfrm>
            <a:custGeom>
              <a:avLst/>
              <a:gdLst/>
              <a:ahLst/>
              <a:cxnLst>
                <a:cxn ang="0">
                  <a:pos x="674" y="0"/>
                </a:cxn>
                <a:cxn ang="0">
                  <a:pos x="674" y="0"/>
                </a:cxn>
                <a:cxn ang="0">
                  <a:pos x="694" y="16"/>
                </a:cxn>
                <a:cxn ang="0">
                  <a:pos x="709" y="32"/>
                </a:cxn>
                <a:cxn ang="0">
                  <a:pos x="724" y="55"/>
                </a:cxn>
                <a:cxn ang="0">
                  <a:pos x="729" y="87"/>
                </a:cxn>
                <a:cxn ang="0">
                  <a:pos x="729" y="103"/>
                </a:cxn>
                <a:cxn ang="0">
                  <a:pos x="724" y="118"/>
                </a:cxn>
                <a:cxn ang="0">
                  <a:pos x="714" y="134"/>
                </a:cxn>
                <a:cxn ang="0">
                  <a:pos x="699" y="154"/>
                </a:cxn>
                <a:cxn ang="0">
                  <a:pos x="679" y="170"/>
                </a:cxn>
                <a:cxn ang="0">
                  <a:pos x="654" y="190"/>
                </a:cxn>
                <a:cxn ang="0">
                  <a:pos x="654" y="190"/>
                </a:cxn>
                <a:cxn ang="0">
                  <a:pos x="589" y="225"/>
                </a:cxn>
                <a:cxn ang="0">
                  <a:pos x="519" y="253"/>
                </a:cxn>
                <a:cxn ang="0">
                  <a:pos x="449" y="276"/>
                </a:cxn>
                <a:cxn ang="0">
                  <a:pos x="379" y="300"/>
                </a:cxn>
                <a:cxn ang="0">
                  <a:pos x="315" y="320"/>
                </a:cxn>
                <a:cxn ang="0">
                  <a:pos x="255" y="344"/>
                </a:cxn>
                <a:cxn ang="0">
                  <a:pos x="210" y="367"/>
                </a:cxn>
                <a:cxn ang="0">
                  <a:pos x="195" y="383"/>
                </a:cxn>
                <a:cxn ang="0">
                  <a:pos x="180" y="399"/>
                </a:cxn>
                <a:cxn ang="0">
                  <a:pos x="180" y="399"/>
                </a:cxn>
                <a:cxn ang="0">
                  <a:pos x="150" y="383"/>
                </a:cxn>
                <a:cxn ang="0">
                  <a:pos x="125" y="367"/>
                </a:cxn>
                <a:cxn ang="0">
                  <a:pos x="90" y="340"/>
                </a:cxn>
                <a:cxn ang="0">
                  <a:pos x="55" y="304"/>
                </a:cxn>
                <a:cxn ang="0">
                  <a:pos x="40" y="280"/>
                </a:cxn>
                <a:cxn ang="0">
                  <a:pos x="30" y="257"/>
                </a:cxn>
                <a:cxn ang="0">
                  <a:pos x="15" y="229"/>
                </a:cxn>
                <a:cxn ang="0">
                  <a:pos x="10" y="197"/>
                </a:cxn>
                <a:cxn ang="0">
                  <a:pos x="0" y="162"/>
                </a:cxn>
                <a:cxn ang="0">
                  <a:pos x="0" y="126"/>
                </a:cxn>
                <a:cxn ang="0">
                  <a:pos x="0" y="126"/>
                </a:cxn>
                <a:cxn ang="0">
                  <a:pos x="25" y="126"/>
                </a:cxn>
                <a:cxn ang="0">
                  <a:pos x="95" y="126"/>
                </a:cxn>
                <a:cxn ang="0">
                  <a:pos x="185" y="118"/>
                </a:cxn>
                <a:cxn ang="0">
                  <a:pos x="235" y="111"/>
                </a:cxn>
                <a:cxn ang="0">
                  <a:pos x="280" y="99"/>
                </a:cxn>
                <a:cxn ang="0">
                  <a:pos x="280" y="99"/>
                </a:cxn>
                <a:cxn ang="0">
                  <a:pos x="524" y="35"/>
                </a:cxn>
                <a:cxn ang="0">
                  <a:pos x="674" y="0"/>
                </a:cxn>
                <a:cxn ang="0">
                  <a:pos x="674" y="0"/>
                </a:cxn>
              </a:cxnLst>
              <a:rect l="0" t="0" r="r" b="b"/>
              <a:pathLst>
                <a:path w="729" h="399">
                  <a:moveTo>
                    <a:pt x="674" y="0"/>
                  </a:moveTo>
                  <a:lnTo>
                    <a:pt x="674" y="0"/>
                  </a:lnTo>
                  <a:lnTo>
                    <a:pt x="694" y="16"/>
                  </a:lnTo>
                  <a:lnTo>
                    <a:pt x="709" y="32"/>
                  </a:lnTo>
                  <a:lnTo>
                    <a:pt x="724" y="55"/>
                  </a:lnTo>
                  <a:lnTo>
                    <a:pt x="729" y="87"/>
                  </a:lnTo>
                  <a:lnTo>
                    <a:pt x="729" y="103"/>
                  </a:lnTo>
                  <a:lnTo>
                    <a:pt x="724" y="118"/>
                  </a:lnTo>
                  <a:lnTo>
                    <a:pt x="714" y="134"/>
                  </a:lnTo>
                  <a:lnTo>
                    <a:pt x="699" y="154"/>
                  </a:lnTo>
                  <a:lnTo>
                    <a:pt x="679" y="170"/>
                  </a:lnTo>
                  <a:lnTo>
                    <a:pt x="654" y="190"/>
                  </a:lnTo>
                  <a:lnTo>
                    <a:pt x="654" y="190"/>
                  </a:lnTo>
                  <a:lnTo>
                    <a:pt x="589" y="225"/>
                  </a:lnTo>
                  <a:lnTo>
                    <a:pt x="519" y="253"/>
                  </a:lnTo>
                  <a:lnTo>
                    <a:pt x="449" y="276"/>
                  </a:lnTo>
                  <a:lnTo>
                    <a:pt x="379" y="300"/>
                  </a:lnTo>
                  <a:lnTo>
                    <a:pt x="315" y="320"/>
                  </a:lnTo>
                  <a:lnTo>
                    <a:pt x="255" y="344"/>
                  </a:lnTo>
                  <a:lnTo>
                    <a:pt x="210" y="367"/>
                  </a:lnTo>
                  <a:lnTo>
                    <a:pt x="195" y="383"/>
                  </a:lnTo>
                  <a:lnTo>
                    <a:pt x="180" y="399"/>
                  </a:lnTo>
                  <a:lnTo>
                    <a:pt x="180" y="399"/>
                  </a:lnTo>
                  <a:lnTo>
                    <a:pt x="150" y="383"/>
                  </a:lnTo>
                  <a:lnTo>
                    <a:pt x="125" y="367"/>
                  </a:lnTo>
                  <a:lnTo>
                    <a:pt x="90" y="340"/>
                  </a:lnTo>
                  <a:lnTo>
                    <a:pt x="55" y="304"/>
                  </a:lnTo>
                  <a:lnTo>
                    <a:pt x="40" y="280"/>
                  </a:lnTo>
                  <a:lnTo>
                    <a:pt x="30" y="257"/>
                  </a:lnTo>
                  <a:lnTo>
                    <a:pt x="15" y="229"/>
                  </a:lnTo>
                  <a:lnTo>
                    <a:pt x="10" y="197"/>
                  </a:lnTo>
                  <a:lnTo>
                    <a:pt x="0" y="162"/>
                  </a:lnTo>
                  <a:lnTo>
                    <a:pt x="0" y="126"/>
                  </a:lnTo>
                  <a:lnTo>
                    <a:pt x="0" y="126"/>
                  </a:lnTo>
                  <a:lnTo>
                    <a:pt x="25" y="126"/>
                  </a:lnTo>
                  <a:lnTo>
                    <a:pt x="95" y="126"/>
                  </a:lnTo>
                  <a:lnTo>
                    <a:pt x="185" y="118"/>
                  </a:lnTo>
                  <a:lnTo>
                    <a:pt x="235" y="111"/>
                  </a:lnTo>
                  <a:lnTo>
                    <a:pt x="280" y="99"/>
                  </a:lnTo>
                  <a:lnTo>
                    <a:pt x="280" y="99"/>
                  </a:lnTo>
                  <a:lnTo>
                    <a:pt x="524" y="35"/>
                  </a:lnTo>
                  <a:lnTo>
                    <a:pt x="674" y="0"/>
                  </a:lnTo>
                  <a:lnTo>
                    <a:pt x="674" y="0"/>
                  </a:lnTo>
                  <a:close/>
                </a:path>
              </a:pathLst>
            </a:custGeom>
            <a:solidFill>
              <a:srgbClr val="455D8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2" name="Freeform 66"/>
            <p:cNvSpPr>
              <a:spLocks/>
            </p:cNvSpPr>
            <p:nvPr/>
          </p:nvSpPr>
          <p:spPr bwMode="auto">
            <a:xfrm>
              <a:off x="-774436" y="5662612"/>
              <a:ext cx="1977749" cy="984250"/>
            </a:xfrm>
            <a:custGeom>
              <a:avLst/>
              <a:gdLst/>
              <a:ahLst/>
              <a:cxnLst>
                <a:cxn ang="0">
                  <a:pos x="310" y="0"/>
                </a:cxn>
                <a:cxn ang="0">
                  <a:pos x="445" y="12"/>
                </a:cxn>
                <a:cxn ang="0">
                  <a:pos x="560" y="36"/>
                </a:cxn>
                <a:cxn ang="0">
                  <a:pos x="664" y="75"/>
                </a:cxn>
                <a:cxn ang="0">
                  <a:pos x="709" y="95"/>
                </a:cxn>
                <a:cxn ang="0">
                  <a:pos x="799" y="119"/>
                </a:cxn>
                <a:cxn ang="0">
                  <a:pos x="914" y="127"/>
                </a:cxn>
                <a:cxn ang="0">
                  <a:pos x="939" y="123"/>
                </a:cxn>
                <a:cxn ang="0">
                  <a:pos x="1119" y="83"/>
                </a:cxn>
                <a:cxn ang="0">
                  <a:pos x="1278" y="59"/>
                </a:cxn>
                <a:cxn ang="0">
                  <a:pos x="1383" y="55"/>
                </a:cxn>
                <a:cxn ang="0">
                  <a:pos x="1343" y="130"/>
                </a:cxn>
                <a:cxn ang="0">
                  <a:pos x="1373" y="170"/>
                </a:cxn>
                <a:cxn ang="0">
                  <a:pos x="1448" y="229"/>
                </a:cxn>
                <a:cxn ang="0">
                  <a:pos x="1433" y="320"/>
                </a:cxn>
                <a:cxn ang="0">
                  <a:pos x="1413" y="458"/>
                </a:cxn>
                <a:cxn ang="0">
                  <a:pos x="1253" y="529"/>
                </a:cxn>
                <a:cxn ang="0">
                  <a:pos x="1069" y="601"/>
                </a:cxn>
                <a:cxn ang="0">
                  <a:pos x="1034" y="612"/>
                </a:cxn>
                <a:cxn ang="0">
                  <a:pos x="934" y="620"/>
                </a:cxn>
                <a:cxn ang="0">
                  <a:pos x="579" y="604"/>
                </a:cxn>
                <a:cxn ang="0">
                  <a:pos x="535" y="597"/>
                </a:cxn>
                <a:cxn ang="0">
                  <a:pos x="300" y="549"/>
                </a:cxn>
                <a:cxn ang="0">
                  <a:pos x="200" y="514"/>
                </a:cxn>
                <a:cxn ang="0">
                  <a:pos x="160" y="494"/>
                </a:cxn>
                <a:cxn ang="0">
                  <a:pos x="60" y="431"/>
                </a:cxn>
                <a:cxn ang="0">
                  <a:pos x="0" y="383"/>
                </a:cxn>
                <a:cxn ang="0">
                  <a:pos x="25" y="269"/>
                </a:cxn>
                <a:cxn ang="0">
                  <a:pos x="45" y="221"/>
                </a:cxn>
                <a:cxn ang="0">
                  <a:pos x="60" y="206"/>
                </a:cxn>
                <a:cxn ang="0">
                  <a:pos x="100" y="186"/>
                </a:cxn>
                <a:cxn ang="0">
                  <a:pos x="160" y="174"/>
                </a:cxn>
                <a:cxn ang="0">
                  <a:pos x="175" y="174"/>
                </a:cxn>
                <a:cxn ang="0">
                  <a:pos x="230" y="127"/>
                </a:cxn>
                <a:cxn ang="0">
                  <a:pos x="260" y="87"/>
                </a:cxn>
                <a:cxn ang="0">
                  <a:pos x="260" y="55"/>
                </a:cxn>
                <a:cxn ang="0">
                  <a:pos x="255" y="44"/>
                </a:cxn>
                <a:cxn ang="0">
                  <a:pos x="245" y="16"/>
                </a:cxn>
                <a:cxn ang="0">
                  <a:pos x="265" y="4"/>
                </a:cxn>
                <a:cxn ang="0">
                  <a:pos x="310" y="0"/>
                </a:cxn>
              </a:cxnLst>
              <a:rect l="0" t="0" r="r" b="b"/>
              <a:pathLst>
                <a:path w="1448" h="620">
                  <a:moveTo>
                    <a:pt x="310" y="0"/>
                  </a:moveTo>
                  <a:lnTo>
                    <a:pt x="310" y="0"/>
                  </a:lnTo>
                  <a:lnTo>
                    <a:pt x="350" y="4"/>
                  </a:lnTo>
                  <a:lnTo>
                    <a:pt x="445" y="12"/>
                  </a:lnTo>
                  <a:lnTo>
                    <a:pt x="500" y="24"/>
                  </a:lnTo>
                  <a:lnTo>
                    <a:pt x="560" y="36"/>
                  </a:lnTo>
                  <a:lnTo>
                    <a:pt x="614" y="51"/>
                  </a:lnTo>
                  <a:lnTo>
                    <a:pt x="664" y="75"/>
                  </a:lnTo>
                  <a:lnTo>
                    <a:pt x="664" y="75"/>
                  </a:lnTo>
                  <a:lnTo>
                    <a:pt x="709" y="95"/>
                  </a:lnTo>
                  <a:lnTo>
                    <a:pt x="754" y="111"/>
                  </a:lnTo>
                  <a:lnTo>
                    <a:pt x="799" y="119"/>
                  </a:lnTo>
                  <a:lnTo>
                    <a:pt x="844" y="123"/>
                  </a:lnTo>
                  <a:lnTo>
                    <a:pt x="914" y="127"/>
                  </a:lnTo>
                  <a:lnTo>
                    <a:pt x="939" y="123"/>
                  </a:lnTo>
                  <a:lnTo>
                    <a:pt x="939" y="123"/>
                  </a:lnTo>
                  <a:lnTo>
                    <a:pt x="994" y="111"/>
                  </a:lnTo>
                  <a:lnTo>
                    <a:pt x="1119" y="83"/>
                  </a:lnTo>
                  <a:lnTo>
                    <a:pt x="1199" y="67"/>
                  </a:lnTo>
                  <a:lnTo>
                    <a:pt x="1278" y="59"/>
                  </a:lnTo>
                  <a:lnTo>
                    <a:pt x="1348" y="55"/>
                  </a:lnTo>
                  <a:lnTo>
                    <a:pt x="1383" y="55"/>
                  </a:lnTo>
                  <a:lnTo>
                    <a:pt x="1413" y="59"/>
                  </a:lnTo>
                  <a:lnTo>
                    <a:pt x="1343" y="130"/>
                  </a:lnTo>
                  <a:lnTo>
                    <a:pt x="1343" y="130"/>
                  </a:lnTo>
                  <a:lnTo>
                    <a:pt x="1373" y="170"/>
                  </a:lnTo>
                  <a:lnTo>
                    <a:pt x="1408" y="202"/>
                  </a:lnTo>
                  <a:lnTo>
                    <a:pt x="1448" y="229"/>
                  </a:lnTo>
                  <a:lnTo>
                    <a:pt x="1448" y="229"/>
                  </a:lnTo>
                  <a:lnTo>
                    <a:pt x="1433" y="320"/>
                  </a:lnTo>
                  <a:lnTo>
                    <a:pt x="1418" y="395"/>
                  </a:lnTo>
                  <a:lnTo>
                    <a:pt x="1413" y="458"/>
                  </a:lnTo>
                  <a:lnTo>
                    <a:pt x="1413" y="458"/>
                  </a:lnTo>
                  <a:lnTo>
                    <a:pt x="1253" y="529"/>
                  </a:lnTo>
                  <a:lnTo>
                    <a:pt x="1124" y="581"/>
                  </a:lnTo>
                  <a:lnTo>
                    <a:pt x="1069" y="601"/>
                  </a:lnTo>
                  <a:lnTo>
                    <a:pt x="1034" y="612"/>
                  </a:lnTo>
                  <a:lnTo>
                    <a:pt x="1034" y="612"/>
                  </a:lnTo>
                  <a:lnTo>
                    <a:pt x="994" y="616"/>
                  </a:lnTo>
                  <a:lnTo>
                    <a:pt x="934" y="620"/>
                  </a:lnTo>
                  <a:lnTo>
                    <a:pt x="779" y="616"/>
                  </a:lnTo>
                  <a:lnTo>
                    <a:pt x="579" y="604"/>
                  </a:lnTo>
                  <a:lnTo>
                    <a:pt x="579" y="604"/>
                  </a:lnTo>
                  <a:lnTo>
                    <a:pt x="535" y="597"/>
                  </a:lnTo>
                  <a:lnTo>
                    <a:pt x="430" y="577"/>
                  </a:lnTo>
                  <a:lnTo>
                    <a:pt x="300" y="549"/>
                  </a:lnTo>
                  <a:lnTo>
                    <a:pt x="245" y="533"/>
                  </a:lnTo>
                  <a:lnTo>
                    <a:pt x="200" y="514"/>
                  </a:lnTo>
                  <a:lnTo>
                    <a:pt x="200" y="514"/>
                  </a:lnTo>
                  <a:lnTo>
                    <a:pt x="160" y="494"/>
                  </a:lnTo>
                  <a:lnTo>
                    <a:pt x="125" y="474"/>
                  </a:lnTo>
                  <a:lnTo>
                    <a:pt x="60" y="431"/>
                  </a:lnTo>
                  <a:lnTo>
                    <a:pt x="0" y="383"/>
                  </a:lnTo>
                  <a:lnTo>
                    <a:pt x="0" y="383"/>
                  </a:lnTo>
                  <a:lnTo>
                    <a:pt x="10" y="320"/>
                  </a:lnTo>
                  <a:lnTo>
                    <a:pt x="25" y="269"/>
                  </a:lnTo>
                  <a:lnTo>
                    <a:pt x="30" y="241"/>
                  </a:lnTo>
                  <a:lnTo>
                    <a:pt x="45" y="221"/>
                  </a:lnTo>
                  <a:lnTo>
                    <a:pt x="45" y="221"/>
                  </a:lnTo>
                  <a:lnTo>
                    <a:pt x="60" y="206"/>
                  </a:lnTo>
                  <a:lnTo>
                    <a:pt x="75" y="194"/>
                  </a:lnTo>
                  <a:lnTo>
                    <a:pt x="100" y="186"/>
                  </a:lnTo>
                  <a:lnTo>
                    <a:pt x="120" y="178"/>
                  </a:lnTo>
                  <a:lnTo>
                    <a:pt x="160" y="174"/>
                  </a:lnTo>
                  <a:lnTo>
                    <a:pt x="175" y="174"/>
                  </a:lnTo>
                  <a:lnTo>
                    <a:pt x="175" y="174"/>
                  </a:lnTo>
                  <a:lnTo>
                    <a:pt x="195" y="158"/>
                  </a:lnTo>
                  <a:lnTo>
                    <a:pt x="230" y="127"/>
                  </a:lnTo>
                  <a:lnTo>
                    <a:pt x="250" y="107"/>
                  </a:lnTo>
                  <a:lnTo>
                    <a:pt x="260" y="87"/>
                  </a:lnTo>
                  <a:lnTo>
                    <a:pt x="265" y="63"/>
                  </a:lnTo>
                  <a:lnTo>
                    <a:pt x="260" y="55"/>
                  </a:lnTo>
                  <a:lnTo>
                    <a:pt x="255" y="44"/>
                  </a:lnTo>
                  <a:lnTo>
                    <a:pt x="255" y="44"/>
                  </a:lnTo>
                  <a:lnTo>
                    <a:pt x="245" y="28"/>
                  </a:lnTo>
                  <a:lnTo>
                    <a:pt x="245" y="16"/>
                  </a:lnTo>
                  <a:lnTo>
                    <a:pt x="250" y="8"/>
                  </a:lnTo>
                  <a:lnTo>
                    <a:pt x="265" y="4"/>
                  </a:lnTo>
                  <a:lnTo>
                    <a:pt x="295" y="0"/>
                  </a:lnTo>
                  <a:lnTo>
                    <a:pt x="310" y="0"/>
                  </a:lnTo>
                  <a:lnTo>
                    <a:pt x="310" y="0"/>
                  </a:lnTo>
                  <a:close/>
                </a:path>
              </a:pathLst>
            </a:custGeom>
            <a:solidFill>
              <a:srgbClr val="C6DEE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3" name="Freeform 67"/>
            <p:cNvSpPr>
              <a:spLocks/>
            </p:cNvSpPr>
            <p:nvPr/>
          </p:nvSpPr>
          <p:spPr bwMode="auto">
            <a:xfrm>
              <a:off x="-610535" y="5424487"/>
              <a:ext cx="478047" cy="401638"/>
            </a:xfrm>
            <a:custGeom>
              <a:avLst/>
              <a:gdLst/>
              <a:ahLst/>
              <a:cxnLst>
                <a:cxn ang="0">
                  <a:pos x="90" y="12"/>
                </a:cxn>
                <a:cxn ang="0">
                  <a:pos x="175" y="67"/>
                </a:cxn>
                <a:cxn ang="0">
                  <a:pos x="210" y="87"/>
                </a:cxn>
                <a:cxn ang="0">
                  <a:pos x="250" y="118"/>
                </a:cxn>
                <a:cxn ang="0">
                  <a:pos x="280" y="154"/>
                </a:cxn>
                <a:cxn ang="0">
                  <a:pos x="305" y="186"/>
                </a:cxn>
                <a:cxn ang="0">
                  <a:pos x="320" y="190"/>
                </a:cxn>
                <a:cxn ang="0">
                  <a:pos x="340" y="194"/>
                </a:cxn>
                <a:cxn ang="0">
                  <a:pos x="350" y="209"/>
                </a:cxn>
                <a:cxn ang="0">
                  <a:pos x="330" y="221"/>
                </a:cxn>
                <a:cxn ang="0">
                  <a:pos x="315" y="221"/>
                </a:cxn>
                <a:cxn ang="0">
                  <a:pos x="320" y="241"/>
                </a:cxn>
                <a:cxn ang="0">
                  <a:pos x="315" y="249"/>
                </a:cxn>
                <a:cxn ang="0">
                  <a:pos x="295" y="253"/>
                </a:cxn>
                <a:cxn ang="0">
                  <a:pos x="275" y="241"/>
                </a:cxn>
                <a:cxn ang="0">
                  <a:pos x="265" y="225"/>
                </a:cxn>
                <a:cxn ang="0">
                  <a:pos x="255" y="213"/>
                </a:cxn>
                <a:cxn ang="0">
                  <a:pos x="260" y="225"/>
                </a:cxn>
                <a:cxn ang="0">
                  <a:pos x="255" y="241"/>
                </a:cxn>
                <a:cxn ang="0">
                  <a:pos x="245" y="245"/>
                </a:cxn>
                <a:cxn ang="0">
                  <a:pos x="215" y="237"/>
                </a:cxn>
                <a:cxn ang="0">
                  <a:pos x="205" y="225"/>
                </a:cxn>
                <a:cxn ang="0">
                  <a:pos x="200" y="237"/>
                </a:cxn>
                <a:cxn ang="0">
                  <a:pos x="190" y="241"/>
                </a:cxn>
                <a:cxn ang="0">
                  <a:pos x="165" y="237"/>
                </a:cxn>
                <a:cxn ang="0">
                  <a:pos x="155" y="233"/>
                </a:cxn>
                <a:cxn ang="0">
                  <a:pos x="140" y="241"/>
                </a:cxn>
                <a:cxn ang="0">
                  <a:pos x="130" y="241"/>
                </a:cxn>
                <a:cxn ang="0">
                  <a:pos x="95" y="221"/>
                </a:cxn>
                <a:cxn ang="0">
                  <a:pos x="65" y="198"/>
                </a:cxn>
                <a:cxn ang="0">
                  <a:pos x="35" y="150"/>
                </a:cxn>
                <a:cxn ang="0">
                  <a:pos x="20" y="111"/>
                </a:cxn>
                <a:cxn ang="0">
                  <a:pos x="0" y="75"/>
                </a:cxn>
                <a:cxn ang="0">
                  <a:pos x="5" y="63"/>
                </a:cxn>
                <a:cxn ang="0">
                  <a:pos x="40" y="20"/>
                </a:cxn>
                <a:cxn ang="0">
                  <a:pos x="60" y="4"/>
                </a:cxn>
                <a:cxn ang="0">
                  <a:pos x="75" y="0"/>
                </a:cxn>
                <a:cxn ang="0">
                  <a:pos x="90" y="12"/>
                </a:cxn>
              </a:cxnLst>
              <a:rect l="0" t="0" r="r" b="b"/>
              <a:pathLst>
                <a:path w="350" h="253">
                  <a:moveTo>
                    <a:pt x="90" y="12"/>
                  </a:moveTo>
                  <a:lnTo>
                    <a:pt x="90" y="12"/>
                  </a:lnTo>
                  <a:lnTo>
                    <a:pt x="135" y="43"/>
                  </a:lnTo>
                  <a:lnTo>
                    <a:pt x="175" y="67"/>
                  </a:lnTo>
                  <a:lnTo>
                    <a:pt x="210" y="87"/>
                  </a:lnTo>
                  <a:lnTo>
                    <a:pt x="210" y="87"/>
                  </a:lnTo>
                  <a:lnTo>
                    <a:pt x="230" y="99"/>
                  </a:lnTo>
                  <a:lnTo>
                    <a:pt x="250" y="118"/>
                  </a:lnTo>
                  <a:lnTo>
                    <a:pt x="280" y="154"/>
                  </a:lnTo>
                  <a:lnTo>
                    <a:pt x="280" y="154"/>
                  </a:lnTo>
                  <a:lnTo>
                    <a:pt x="300" y="178"/>
                  </a:lnTo>
                  <a:lnTo>
                    <a:pt x="305" y="186"/>
                  </a:lnTo>
                  <a:lnTo>
                    <a:pt x="305" y="186"/>
                  </a:lnTo>
                  <a:lnTo>
                    <a:pt x="320" y="190"/>
                  </a:lnTo>
                  <a:lnTo>
                    <a:pt x="340" y="194"/>
                  </a:lnTo>
                  <a:lnTo>
                    <a:pt x="340" y="194"/>
                  </a:lnTo>
                  <a:lnTo>
                    <a:pt x="350" y="198"/>
                  </a:lnTo>
                  <a:lnTo>
                    <a:pt x="350" y="209"/>
                  </a:lnTo>
                  <a:lnTo>
                    <a:pt x="340" y="217"/>
                  </a:lnTo>
                  <a:lnTo>
                    <a:pt x="330" y="221"/>
                  </a:lnTo>
                  <a:lnTo>
                    <a:pt x="315" y="221"/>
                  </a:lnTo>
                  <a:lnTo>
                    <a:pt x="315" y="221"/>
                  </a:lnTo>
                  <a:lnTo>
                    <a:pt x="320" y="233"/>
                  </a:lnTo>
                  <a:lnTo>
                    <a:pt x="320" y="241"/>
                  </a:lnTo>
                  <a:lnTo>
                    <a:pt x="315" y="249"/>
                  </a:lnTo>
                  <a:lnTo>
                    <a:pt x="315" y="249"/>
                  </a:lnTo>
                  <a:lnTo>
                    <a:pt x="305" y="253"/>
                  </a:lnTo>
                  <a:lnTo>
                    <a:pt x="295" y="253"/>
                  </a:lnTo>
                  <a:lnTo>
                    <a:pt x="285" y="249"/>
                  </a:lnTo>
                  <a:lnTo>
                    <a:pt x="275" y="241"/>
                  </a:lnTo>
                  <a:lnTo>
                    <a:pt x="275" y="241"/>
                  </a:lnTo>
                  <a:lnTo>
                    <a:pt x="265" y="225"/>
                  </a:lnTo>
                  <a:lnTo>
                    <a:pt x="255" y="213"/>
                  </a:lnTo>
                  <a:lnTo>
                    <a:pt x="255" y="213"/>
                  </a:lnTo>
                  <a:lnTo>
                    <a:pt x="255" y="217"/>
                  </a:lnTo>
                  <a:lnTo>
                    <a:pt x="260" y="225"/>
                  </a:lnTo>
                  <a:lnTo>
                    <a:pt x="255" y="237"/>
                  </a:lnTo>
                  <a:lnTo>
                    <a:pt x="255" y="241"/>
                  </a:lnTo>
                  <a:lnTo>
                    <a:pt x="245" y="245"/>
                  </a:lnTo>
                  <a:lnTo>
                    <a:pt x="245" y="245"/>
                  </a:lnTo>
                  <a:lnTo>
                    <a:pt x="230" y="245"/>
                  </a:lnTo>
                  <a:lnTo>
                    <a:pt x="215" y="237"/>
                  </a:lnTo>
                  <a:lnTo>
                    <a:pt x="205" y="225"/>
                  </a:lnTo>
                  <a:lnTo>
                    <a:pt x="205" y="225"/>
                  </a:lnTo>
                  <a:lnTo>
                    <a:pt x="205" y="233"/>
                  </a:lnTo>
                  <a:lnTo>
                    <a:pt x="200" y="237"/>
                  </a:lnTo>
                  <a:lnTo>
                    <a:pt x="190" y="241"/>
                  </a:lnTo>
                  <a:lnTo>
                    <a:pt x="190" y="241"/>
                  </a:lnTo>
                  <a:lnTo>
                    <a:pt x="180" y="241"/>
                  </a:lnTo>
                  <a:lnTo>
                    <a:pt x="165" y="237"/>
                  </a:lnTo>
                  <a:lnTo>
                    <a:pt x="155" y="233"/>
                  </a:lnTo>
                  <a:lnTo>
                    <a:pt x="155" y="233"/>
                  </a:lnTo>
                  <a:lnTo>
                    <a:pt x="150" y="237"/>
                  </a:lnTo>
                  <a:lnTo>
                    <a:pt x="140" y="241"/>
                  </a:lnTo>
                  <a:lnTo>
                    <a:pt x="130" y="241"/>
                  </a:lnTo>
                  <a:lnTo>
                    <a:pt x="130" y="241"/>
                  </a:lnTo>
                  <a:lnTo>
                    <a:pt x="115" y="233"/>
                  </a:lnTo>
                  <a:lnTo>
                    <a:pt x="95" y="221"/>
                  </a:lnTo>
                  <a:lnTo>
                    <a:pt x="65" y="198"/>
                  </a:lnTo>
                  <a:lnTo>
                    <a:pt x="65" y="198"/>
                  </a:lnTo>
                  <a:lnTo>
                    <a:pt x="45" y="174"/>
                  </a:lnTo>
                  <a:lnTo>
                    <a:pt x="35" y="150"/>
                  </a:lnTo>
                  <a:lnTo>
                    <a:pt x="35" y="150"/>
                  </a:lnTo>
                  <a:lnTo>
                    <a:pt x="20" y="111"/>
                  </a:lnTo>
                  <a:lnTo>
                    <a:pt x="20" y="111"/>
                  </a:lnTo>
                  <a:lnTo>
                    <a:pt x="0" y="75"/>
                  </a:lnTo>
                  <a:lnTo>
                    <a:pt x="0" y="75"/>
                  </a:lnTo>
                  <a:lnTo>
                    <a:pt x="5" y="63"/>
                  </a:lnTo>
                  <a:lnTo>
                    <a:pt x="15" y="39"/>
                  </a:lnTo>
                  <a:lnTo>
                    <a:pt x="40" y="20"/>
                  </a:lnTo>
                  <a:lnTo>
                    <a:pt x="50" y="12"/>
                  </a:lnTo>
                  <a:lnTo>
                    <a:pt x="60" y="4"/>
                  </a:lnTo>
                  <a:lnTo>
                    <a:pt x="60" y="4"/>
                  </a:lnTo>
                  <a:lnTo>
                    <a:pt x="75" y="0"/>
                  </a:lnTo>
                  <a:lnTo>
                    <a:pt x="85" y="4"/>
                  </a:lnTo>
                  <a:lnTo>
                    <a:pt x="90" y="12"/>
                  </a:lnTo>
                  <a:lnTo>
                    <a:pt x="90" y="12"/>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4" name="Freeform 68"/>
            <p:cNvSpPr>
              <a:spLocks/>
            </p:cNvSpPr>
            <p:nvPr/>
          </p:nvSpPr>
          <p:spPr bwMode="auto">
            <a:xfrm>
              <a:off x="-180293" y="5868987"/>
              <a:ext cx="913753" cy="376238"/>
            </a:xfrm>
            <a:custGeom>
              <a:avLst/>
              <a:gdLst/>
              <a:ahLst/>
              <a:cxnLst>
                <a:cxn ang="0">
                  <a:pos x="0" y="0"/>
                </a:cxn>
                <a:cxn ang="0">
                  <a:pos x="0" y="0"/>
                </a:cxn>
                <a:cxn ang="0">
                  <a:pos x="110" y="83"/>
                </a:cxn>
                <a:cxn ang="0">
                  <a:pos x="194" y="147"/>
                </a:cxn>
                <a:cxn ang="0">
                  <a:pos x="234" y="170"/>
                </a:cxn>
                <a:cxn ang="0">
                  <a:pos x="259" y="182"/>
                </a:cxn>
                <a:cxn ang="0">
                  <a:pos x="259" y="182"/>
                </a:cxn>
                <a:cxn ang="0">
                  <a:pos x="289" y="186"/>
                </a:cxn>
                <a:cxn ang="0">
                  <a:pos x="344" y="190"/>
                </a:cxn>
                <a:cxn ang="0">
                  <a:pos x="484" y="190"/>
                </a:cxn>
                <a:cxn ang="0">
                  <a:pos x="669" y="190"/>
                </a:cxn>
                <a:cxn ang="0">
                  <a:pos x="669" y="190"/>
                </a:cxn>
                <a:cxn ang="0">
                  <a:pos x="259" y="237"/>
                </a:cxn>
                <a:cxn ang="0">
                  <a:pos x="259" y="237"/>
                </a:cxn>
                <a:cxn ang="0">
                  <a:pos x="244" y="237"/>
                </a:cxn>
                <a:cxn ang="0">
                  <a:pos x="224" y="230"/>
                </a:cxn>
                <a:cxn ang="0">
                  <a:pos x="189" y="206"/>
                </a:cxn>
                <a:cxn ang="0">
                  <a:pos x="144" y="166"/>
                </a:cxn>
                <a:cxn ang="0">
                  <a:pos x="105" y="123"/>
                </a:cxn>
                <a:cxn ang="0">
                  <a:pos x="30" y="40"/>
                </a:cxn>
                <a:cxn ang="0">
                  <a:pos x="0" y="0"/>
                </a:cxn>
                <a:cxn ang="0">
                  <a:pos x="0" y="0"/>
                </a:cxn>
              </a:cxnLst>
              <a:rect l="0" t="0" r="r" b="b"/>
              <a:pathLst>
                <a:path w="669" h="237">
                  <a:moveTo>
                    <a:pt x="0" y="0"/>
                  </a:moveTo>
                  <a:lnTo>
                    <a:pt x="0" y="0"/>
                  </a:lnTo>
                  <a:lnTo>
                    <a:pt x="110" y="83"/>
                  </a:lnTo>
                  <a:lnTo>
                    <a:pt x="194" y="147"/>
                  </a:lnTo>
                  <a:lnTo>
                    <a:pt x="234" y="170"/>
                  </a:lnTo>
                  <a:lnTo>
                    <a:pt x="259" y="182"/>
                  </a:lnTo>
                  <a:lnTo>
                    <a:pt x="259" y="182"/>
                  </a:lnTo>
                  <a:lnTo>
                    <a:pt x="289" y="186"/>
                  </a:lnTo>
                  <a:lnTo>
                    <a:pt x="344" y="190"/>
                  </a:lnTo>
                  <a:lnTo>
                    <a:pt x="484" y="190"/>
                  </a:lnTo>
                  <a:lnTo>
                    <a:pt x="669" y="190"/>
                  </a:lnTo>
                  <a:lnTo>
                    <a:pt x="669" y="190"/>
                  </a:lnTo>
                  <a:lnTo>
                    <a:pt x="259" y="237"/>
                  </a:lnTo>
                  <a:lnTo>
                    <a:pt x="259" y="237"/>
                  </a:lnTo>
                  <a:lnTo>
                    <a:pt x="244" y="237"/>
                  </a:lnTo>
                  <a:lnTo>
                    <a:pt x="224" y="230"/>
                  </a:lnTo>
                  <a:lnTo>
                    <a:pt x="189" y="206"/>
                  </a:lnTo>
                  <a:lnTo>
                    <a:pt x="144" y="166"/>
                  </a:lnTo>
                  <a:lnTo>
                    <a:pt x="105" y="123"/>
                  </a:lnTo>
                  <a:lnTo>
                    <a:pt x="30" y="40"/>
                  </a:lnTo>
                  <a:lnTo>
                    <a:pt x="0" y="0"/>
                  </a:lnTo>
                  <a:lnTo>
                    <a:pt x="0" y="0"/>
                  </a:lnTo>
                  <a:close/>
                </a:path>
              </a:pathLst>
            </a:custGeom>
            <a:solidFill>
              <a:srgbClr val="A8C2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5" name="Freeform 69"/>
            <p:cNvSpPr>
              <a:spLocks/>
            </p:cNvSpPr>
            <p:nvPr/>
          </p:nvSpPr>
          <p:spPr bwMode="auto">
            <a:xfrm>
              <a:off x="-631023" y="5970587"/>
              <a:ext cx="566828" cy="200025"/>
            </a:xfrm>
            <a:custGeom>
              <a:avLst/>
              <a:gdLst/>
              <a:ahLst/>
              <a:cxnLst>
                <a:cxn ang="0">
                  <a:pos x="415" y="126"/>
                </a:cxn>
                <a:cxn ang="0">
                  <a:pos x="415" y="126"/>
                </a:cxn>
                <a:cxn ang="0">
                  <a:pos x="165" y="51"/>
                </a:cxn>
                <a:cxn ang="0">
                  <a:pos x="165" y="51"/>
                </a:cxn>
                <a:cxn ang="0">
                  <a:pos x="145" y="47"/>
                </a:cxn>
                <a:cxn ang="0">
                  <a:pos x="120" y="47"/>
                </a:cxn>
                <a:cxn ang="0">
                  <a:pos x="65" y="55"/>
                </a:cxn>
                <a:cxn ang="0">
                  <a:pos x="20" y="63"/>
                </a:cxn>
                <a:cxn ang="0">
                  <a:pos x="0" y="67"/>
                </a:cxn>
                <a:cxn ang="0">
                  <a:pos x="0" y="67"/>
                </a:cxn>
                <a:cxn ang="0">
                  <a:pos x="0" y="59"/>
                </a:cxn>
                <a:cxn ang="0">
                  <a:pos x="5" y="51"/>
                </a:cxn>
                <a:cxn ang="0">
                  <a:pos x="15" y="39"/>
                </a:cxn>
                <a:cxn ang="0">
                  <a:pos x="30" y="27"/>
                </a:cxn>
                <a:cxn ang="0">
                  <a:pos x="55" y="15"/>
                </a:cxn>
                <a:cxn ang="0">
                  <a:pos x="90" y="8"/>
                </a:cxn>
                <a:cxn ang="0">
                  <a:pos x="135" y="0"/>
                </a:cxn>
                <a:cxn ang="0">
                  <a:pos x="415" y="126"/>
                </a:cxn>
              </a:cxnLst>
              <a:rect l="0" t="0" r="r" b="b"/>
              <a:pathLst>
                <a:path w="415" h="126">
                  <a:moveTo>
                    <a:pt x="415" y="126"/>
                  </a:moveTo>
                  <a:lnTo>
                    <a:pt x="415" y="126"/>
                  </a:lnTo>
                  <a:lnTo>
                    <a:pt x="165" y="51"/>
                  </a:lnTo>
                  <a:lnTo>
                    <a:pt x="165" y="51"/>
                  </a:lnTo>
                  <a:lnTo>
                    <a:pt x="145" y="47"/>
                  </a:lnTo>
                  <a:lnTo>
                    <a:pt x="120" y="47"/>
                  </a:lnTo>
                  <a:lnTo>
                    <a:pt x="65" y="55"/>
                  </a:lnTo>
                  <a:lnTo>
                    <a:pt x="20" y="63"/>
                  </a:lnTo>
                  <a:lnTo>
                    <a:pt x="0" y="67"/>
                  </a:lnTo>
                  <a:lnTo>
                    <a:pt x="0" y="67"/>
                  </a:lnTo>
                  <a:lnTo>
                    <a:pt x="0" y="59"/>
                  </a:lnTo>
                  <a:lnTo>
                    <a:pt x="5" y="51"/>
                  </a:lnTo>
                  <a:lnTo>
                    <a:pt x="15" y="39"/>
                  </a:lnTo>
                  <a:lnTo>
                    <a:pt x="30" y="27"/>
                  </a:lnTo>
                  <a:lnTo>
                    <a:pt x="55" y="15"/>
                  </a:lnTo>
                  <a:lnTo>
                    <a:pt x="90" y="8"/>
                  </a:lnTo>
                  <a:lnTo>
                    <a:pt x="135" y="0"/>
                  </a:lnTo>
                  <a:lnTo>
                    <a:pt x="415" y="126"/>
                  </a:lnTo>
                  <a:close/>
                </a:path>
              </a:pathLst>
            </a:custGeom>
            <a:solidFill>
              <a:srgbClr val="A8C2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67" name="Freeform 71"/>
            <p:cNvSpPr>
              <a:spLocks/>
            </p:cNvSpPr>
            <p:nvPr/>
          </p:nvSpPr>
          <p:spPr bwMode="auto">
            <a:xfrm>
              <a:off x="84682" y="5881687"/>
              <a:ext cx="879607" cy="182563"/>
            </a:xfrm>
            <a:custGeom>
              <a:avLst/>
              <a:gdLst/>
              <a:ahLst/>
              <a:cxnLst>
                <a:cxn ang="0">
                  <a:pos x="644" y="8"/>
                </a:cxn>
                <a:cxn ang="0">
                  <a:pos x="395" y="115"/>
                </a:cxn>
                <a:cxn ang="0">
                  <a:pos x="220" y="115"/>
                </a:cxn>
                <a:cxn ang="0">
                  <a:pos x="0" y="0"/>
                </a:cxn>
                <a:cxn ang="0">
                  <a:pos x="355" y="52"/>
                </a:cxn>
                <a:cxn ang="0">
                  <a:pos x="644" y="8"/>
                </a:cxn>
              </a:cxnLst>
              <a:rect l="0" t="0" r="r" b="b"/>
              <a:pathLst>
                <a:path w="644" h="115">
                  <a:moveTo>
                    <a:pt x="644" y="8"/>
                  </a:moveTo>
                  <a:lnTo>
                    <a:pt x="395" y="115"/>
                  </a:lnTo>
                  <a:lnTo>
                    <a:pt x="220" y="115"/>
                  </a:lnTo>
                  <a:lnTo>
                    <a:pt x="0" y="0"/>
                  </a:lnTo>
                  <a:lnTo>
                    <a:pt x="355" y="52"/>
                  </a:lnTo>
                  <a:lnTo>
                    <a:pt x="644" y="8"/>
                  </a:lnTo>
                  <a:close/>
                </a:path>
              </a:pathLst>
            </a:custGeom>
            <a:solidFill>
              <a:srgbClr val="EBF0F3"/>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0" name="Freeform 74"/>
            <p:cNvSpPr>
              <a:spLocks/>
            </p:cNvSpPr>
            <p:nvPr/>
          </p:nvSpPr>
          <p:spPr bwMode="auto">
            <a:xfrm>
              <a:off x="378340" y="4916487"/>
              <a:ext cx="300487" cy="212725"/>
            </a:xfrm>
            <a:custGeom>
              <a:avLst/>
              <a:gdLst/>
              <a:ahLst/>
              <a:cxnLst>
                <a:cxn ang="0">
                  <a:pos x="5" y="67"/>
                </a:cxn>
                <a:cxn ang="0">
                  <a:pos x="5" y="67"/>
                </a:cxn>
                <a:cxn ang="0">
                  <a:pos x="15" y="79"/>
                </a:cxn>
                <a:cxn ang="0">
                  <a:pos x="40" y="99"/>
                </a:cxn>
                <a:cxn ang="0">
                  <a:pos x="80" y="119"/>
                </a:cxn>
                <a:cxn ang="0">
                  <a:pos x="100" y="130"/>
                </a:cxn>
                <a:cxn ang="0">
                  <a:pos x="125" y="134"/>
                </a:cxn>
                <a:cxn ang="0">
                  <a:pos x="125" y="134"/>
                </a:cxn>
                <a:cxn ang="0">
                  <a:pos x="150" y="134"/>
                </a:cxn>
                <a:cxn ang="0">
                  <a:pos x="165" y="130"/>
                </a:cxn>
                <a:cxn ang="0">
                  <a:pos x="180" y="122"/>
                </a:cxn>
                <a:cxn ang="0">
                  <a:pos x="190" y="111"/>
                </a:cxn>
                <a:cxn ang="0">
                  <a:pos x="205" y="83"/>
                </a:cxn>
                <a:cxn ang="0">
                  <a:pos x="215" y="63"/>
                </a:cxn>
                <a:cxn ang="0">
                  <a:pos x="215" y="63"/>
                </a:cxn>
                <a:cxn ang="0">
                  <a:pos x="220" y="55"/>
                </a:cxn>
                <a:cxn ang="0">
                  <a:pos x="220" y="47"/>
                </a:cxn>
                <a:cxn ang="0">
                  <a:pos x="205" y="28"/>
                </a:cxn>
                <a:cxn ang="0">
                  <a:pos x="190" y="8"/>
                </a:cxn>
                <a:cxn ang="0">
                  <a:pos x="175" y="0"/>
                </a:cxn>
                <a:cxn ang="0">
                  <a:pos x="175" y="0"/>
                </a:cxn>
                <a:cxn ang="0">
                  <a:pos x="135" y="4"/>
                </a:cxn>
                <a:cxn ang="0">
                  <a:pos x="70" y="16"/>
                </a:cxn>
                <a:cxn ang="0">
                  <a:pos x="40" y="28"/>
                </a:cxn>
                <a:cxn ang="0">
                  <a:pos x="15" y="40"/>
                </a:cxn>
                <a:cxn ang="0">
                  <a:pos x="10" y="47"/>
                </a:cxn>
                <a:cxn ang="0">
                  <a:pos x="0" y="51"/>
                </a:cxn>
                <a:cxn ang="0">
                  <a:pos x="0" y="59"/>
                </a:cxn>
                <a:cxn ang="0">
                  <a:pos x="5" y="67"/>
                </a:cxn>
                <a:cxn ang="0">
                  <a:pos x="5" y="67"/>
                </a:cxn>
              </a:cxnLst>
              <a:rect l="0" t="0" r="r" b="b"/>
              <a:pathLst>
                <a:path w="220" h="134">
                  <a:moveTo>
                    <a:pt x="5" y="67"/>
                  </a:moveTo>
                  <a:lnTo>
                    <a:pt x="5" y="67"/>
                  </a:lnTo>
                  <a:lnTo>
                    <a:pt x="15" y="79"/>
                  </a:lnTo>
                  <a:lnTo>
                    <a:pt x="40" y="99"/>
                  </a:lnTo>
                  <a:lnTo>
                    <a:pt x="80" y="119"/>
                  </a:lnTo>
                  <a:lnTo>
                    <a:pt x="100" y="130"/>
                  </a:lnTo>
                  <a:lnTo>
                    <a:pt x="125" y="134"/>
                  </a:lnTo>
                  <a:lnTo>
                    <a:pt x="125" y="134"/>
                  </a:lnTo>
                  <a:lnTo>
                    <a:pt x="150" y="134"/>
                  </a:lnTo>
                  <a:lnTo>
                    <a:pt x="165" y="130"/>
                  </a:lnTo>
                  <a:lnTo>
                    <a:pt x="180" y="122"/>
                  </a:lnTo>
                  <a:lnTo>
                    <a:pt x="190" y="111"/>
                  </a:lnTo>
                  <a:lnTo>
                    <a:pt x="205" y="83"/>
                  </a:lnTo>
                  <a:lnTo>
                    <a:pt x="215" y="63"/>
                  </a:lnTo>
                  <a:lnTo>
                    <a:pt x="215" y="63"/>
                  </a:lnTo>
                  <a:lnTo>
                    <a:pt x="220" y="55"/>
                  </a:lnTo>
                  <a:lnTo>
                    <a:pt x="220" y="47"/>
                  </a:lnTo>
                  <a:lnTo>
                    <a:pt x="205" y="28"/>
                  </a:lnTo>
                  <a:lnTo>
                    <a:pt x="190" y="8"/>
                  </a:lnTo>
                  <a:lnTo>
                    <a:pt x="175" y="0"/>
                  </a:lnTo>
                  <a:lnTo>
                    <a:pt x="175" y="0"/>
                  </a:lnTo>
                  <a:lnTo>
                    <a:pt x="135" y="4"/>
                  </a:lnTo>
                  <a:lnTo>
                    <a:pt x="70" y="16"/>
                  </a:lnTo>
                  <a:lnTo>
                    <a:pt x="40" y="28"/>
                  </a:lnTo>
                  <a:lnTo>
                    <a:pt x="15" y="40"/>
                  </a:lnTo>
                  <a:lnTo>
                    <a:pt x="10" y="47"/>
                  </a:lnTo>
                  <a:lnTo>
                    <a:pt x="0" y="51"/>
                  </a:lnTo>
                  <a:lnTo>
                    <a:pt x="0" y="59"/>
                  </a:lnTo>
                  <a:lnTo>
                    <a:pt x="5" y="67"/>
                  </a:lnTo>
                  <a:lnTo>
                    <a:pt x="5" y="67"/>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1" name="Freeform 75"/>
            <p:cNvSpPr>
              <a:spLocks/>
            </p:cNvSpPr>
            <p:nvPr/>
          </p:nvSpPr>
          <p:spPr bwMode="auto">
            <a:xfrm>
              <a:off x="-371511" y="4000500"/>
              <a:ext cx="307316" cy="822325"/>
            </a:xfrm>
            <a:custGeom>
              <a:avLst/>
              <a:gdLst/>
              <a:ahLst/>
              <a:cxnLst>
                <a:cxn ang="0">
                  <a:pos x="225" y="67"/>
                </a:cxn>
                <a:cxn ang="0">
                  <a:pos x="225" y="67"/>
                </a:cxn>
                <a:cxn ang="0">
                  <a:pos x="215" y="229"/>
                </a:cxn>
                <a:cxn ang="0">
                  <a:pos x="210" y="352"/>
                </a:cxn>
                <a:cxn ang="0">
                  <a:pos x="210" y="439"/>
                </a:cxn>
                <a:cxn ang="0">
                  <a:pos x="210" y="439"/>
                </a:cxn>
                <a:cxn ang="0">
                  <a:pos x="210" y="459"/>
                </a:cxn>
                <a:cxn ang="0">
                  <a:pos x="200" y="478"/>
                </a:cxn>
                <a:cxn ang="0">
                  <a:pos x="185" y="498"/>
                </a:cxn>
                <a:cxn ang="0">
                  <a:pos x="165" y="510"/>
                </a:cxn>
                <a:cxn ang="0">
                  <a:pos x="140" y="518"/>
                </a:cxn>
                <a:cxn ang="0">
                  <a:pos x="115" y="518"/>
                </a:cxn>
                <a:cxn ang="0">
                  <a:pos x="85" y="514"/>
                </a:cxn>
                <a:cxn ang="0">
                  <a:pos x="60" y="502"/>
                </a:cxn>
                <a:cxn ang="0">
                  <a:pos x="60" y="502"/>
                </a:cxn>
                <a:cxn ang="0">
                  <a:pos x="45" y="494"/>
                </a:cxn>
                <a:cxn ang="0">
                  <a:pos x="35" y="478"/>
                </a:cxn>
                <a:cxn ang="0">
                  <a:pos x="20" y="431"/>
                </a:cxn>
                <a:cxn ang="0">
                  <a:pos x="10" y="372"/>
                </a:cxn>
                <a:cxn ang="0">
                  <a:pos x="5" y="304"/>
                </a:cxn>
                <a:cxn ang="0">
                  <a:pos x="0" y="166"/>
                </a:cxn>
                <a:cxn ang="0">
                  <a:pos x="0" y="67"/>
                </a:cxn>
                <a:cxn ang="0">
                  <a:pos x="0" y="67"/>
                </a:cxn>
                <a:cxn ang="0">
                  <a:pos x="5" y="48"/>
                </a:cxn>
                <a:cxn ang="0">
                  <a:pos x="10" y="36"/>
                </a:cxn>
                <a:cxn ang="0">
                  <a:pos x="20" y="24"/>
                </a:cxn>
                <a:cxn ang="0">
                  <a:pos x="35" y="16"/>
                </a:cxn>
                <a:cxn ang="0">
                  <a:pos x="50" y="8"/>
                </a:cxn>
                <a:cxn ang="0">
                  <a:pos x="70" y="4"/>
                </a:cxn>
                <a:cxn ang="0">
                  <a:pos x="110" y="0"/>
                </a:cxn>
                <a:cxn ang="0">
                  <a:pos x="145" y="4"/>
                </a:cxn>
                <a:cxn ang="0">
                  <a:pos x="185" y="20"/>
                </a:cxn>
                <a:cxn ang="0">
                  <a:pos x="200" y="28"/>
                </a:cxn>
                <a:cxn ang="0">
                  <a:pos x="210" y="40"/>
                </a:cxn>
                <a:cxn ang="0">
                  <a:pos x="220" y="52"/>
                </a:cxn>
                <a:cxn ang="0">
                  <a:pos x="225" y="67"/>
                </a:cxn>
                <a:cxn ang="0">
                  <a:pos x="225" y="67"/>
                </a:cxn>
              </a:cxnLst>
              <a:rect l="0" t="0" r="r" b="b"/>
              <a:pathLst>
                <a:path w="225" h="518">
                  <a:moveTo>
                    <a:pt x="225" y="67"/>
                  </a:moveTo>
                  <a:lnTo>
                    <a:pt x="225" y="67"/>
                  </a:lnTo>
                  <a:lnTo>
                    <a:pt x="215" y="229"/>
                  </a:lnTo>
                  <a:lnTo>
                    <a:pt x="210" y="352"/>
                  </a:lnTo>
                  <a:lnTo>
                    <a:pt x="210" y="439"/>
                  </a:lnTo>
                  <a:lnTo>
                    <a:pt x="210" y="439"/>
                  </a:lnTo>
                  <a:lnTo>
                    <a:pt x="210" y="459"/>
                  </a:lnTo>
                  <a:lnTo>
                    <a:pt x="200" y="478"/>
                  </a:lnTo>
                  <a:lnTo>
                    <a:pt x="185" y="498"/>
                  </a:lnTo>
                  <a:lnTo>
                    <a:pt x="165" y="510"/>
                  </a:lnTo>
                  <a:lnTo>
                    <a:pt x="140" y="518"/>
                  </a:lnTo>
                  <a:lnTo>
                    <a:pt x="115" y="518"/>
                  </a:lnTo>
                  <a:lnTo>
                    <a:pt x="85" y="514"/>
                  </a:lnTo>
                  <a:lnTo>
                    <a:pt x="60" y="502"/>
                  </a:lnTo>
                  <a:lnTo>
                    <a:pt x="60" y="502"/>
                  </a:lnTo>
                  <a:lnTo>
                    <a:pt x="45" y="494"/>
                  </a:lnTo>
                  <a:lnTo>
                    <a:pt x="35" y="478"/>
                  </a:lnTo>
                  <a:lnTo>
                    <a:pt x="20" y="431"/>
                  </a:lnTo>
                  <a:lnTo>
                    <a:pt x="10" y="372"/>
                  </a:lnTo>
                  <a:lnTo>
                    <a:pt x="5" y="304"/>
                  </a:lnTo>
                  <a:lnTo>
                    <a:pt x="0" y="166"/>
                  </a:lnTo>
                  <a:lnTo>
                    <a:pt x="0" y="67"/>
                  </a:lnTo>
                  <a:lnTo>
                    <a:pt x="0" y="67"/>
                  </a:lnTo>
                  <a:lnTo>
                    <a:pt x="5" y="48"/>
                  </a:lnTo>
                  <a:lnTo>
                    <a:pt x="10" y="36"/>
                  </a:lnTo>
                  <a:lnTo>
                    <a:pt x="20" y="24"/>
                  </a:lnTo>
                  <a:lnTo>
                    <a:pt x="35" y="16"/>
                  </a:lnTo>
                  <a:lnTo>
                    <a:pt x="50" y="8"/>
                  </a:lnTo>
                  <a:lnTo>
                    <a:pt x="70" y="4"/>
                  </a:lnTo>
                  <a:lnTo>
                    <a:pt x="110" y="0"/>
                  </a:lnTo>
                  <a:lnTo>
                    <a:pt x="145" y="4"/>
                  </a:lnTo>
                  <a:lnTo>
                    <a:pt x="185" y="20"/>
                  </a:lnTo>
                  <a:lnTo>
                    <a:pt x="200" y="28"/>
                  </a:lnTo>
                  <a:lnTo>
                    <a:pt x="210" y="40"/>
                  </a:lnTo>
                  <a:lnTo>
                    <a:pt x="220" y="52"/>
                  </a:lnTo>
                  <a:lnTo>
                    <a:pt x="225" y="67"/>
                  </a:lnTo>
                  <a:lnTo>
                    <a:pt x="225" y="67"/>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2" name="Freeform 76"/>
            <p:cNvSpPr>
              <a:spLocks/>
            </p:cNvSpPr>
            <p:nvPr/>
          </p:nvSpPr>
          <p:spPr bwMode="auto">
            <a:xfrm>
              <a:off x="-419316" y="3768725"/>
              <a:ext cx="382438" cy="665163"/>
            </a:xfrm>
            <a:custGeom>
              <a:avLst/>
              <a:gdLst/>
              <a:ahLst/>
              <a:cxnLst>
                <a:cxn ang="0">
                  <a:pos x="190" y="4"/>
                </a:cxn>
                <a:cxn ang="0">
                  <a:pos x="190" y="4"/>
                </a:cxn>
                <a:cxn ang="0">
                  <a:pos x="205" y="12"/>
                </a:cxn>
                <a:cxn ang="0">
                  <a:pos x="215" y="24"/>
                </a:cxn>
                <a:cxn ang="0">
                  <a:pos x="230" y="40"/>
                </a:cxn>
                <a:cxn ang="0">
                  <a:pos x="250" y="59"/>
                </a:cxn>
                <a:cxn ang="0">
                  <a:pos x="260" y="87"/>
                </a:cxn>
                <a:cxn ang="0">
                  <a:pos x="270" y="119"/>
                </a:cxn>
                <a:cxn ang="0">
                  <a:pos x="275" y="154"/>
                </a:cxn>
                <a:cxn ang="0">
                  <a:pos x="275" y="154"/>
                </a:cxn>
                <a:cxn ang="0">
                  <a:pos x="280" y="229"/>
                </a:cxn>
                <a:cxn ang="0">
                  <a:pos x="275" y="288"/>
                </a:cxn>
                <a:cxn ang="0">
                  <a:pos x="270" y="332"/>
                </a:cxn>
                <a:cxn ang="0">
                  <a:pos x="275" y="371"/>
                </a:cxn>
                <a:cxn ang="0">
                  <a:pos x="275" y="371"/>
                </a:cxn>
                <a:cxn ang="0">
                  <a:pos x="255" y="383"/>
                </a:cxn>
                <a:cxn ang="0">
                  <a:pos x="230" y="395"/>
                </a:cxn>
                <a:cxn ang="0">
                  <a:pos x="200" y="407"/>
                </a:cxn>
                <a:cxn ang="0">
                  <a:pos x="160" y="415"/>
                </a:cxn>
                <a:cxn ang="0">
                  <a:pos x="115" y="419"/>
                </a:cxn>
                <a:cxn ang="0">
                  <a:pos x="60" y="419"/>
                </a:cxn>
                <a:cxn ang="0">
                  <a:pos x="5" y="411"/>
                </a:cxn>
                <a:cxn ang="0">
                  <a:pos x="5" y="411"/>
                </a:cxn>
                <a:cxn ang="0">
                  <a:pos x="0" y="324"/>
                </a:cxn>
                <a:cxn ang="0">
                  <a:pos x="5" y="249"/>
                </a:cxn>
                <a:cxn ang="0">
                  <a:pos x="5" y="190"/>
                </a:cxn>
                <a:cxn ang="0">
                  <a:pos x="5" y="190"/>
                </a:cxn>
                <a:cxn ang="0">
                  <a:pos x="15" y="162"/>
                </a:cxn>
                <a:cxn ang="0">
                  <a:pos x="30" y="130"/>
                </a:cxn>
                <a:cxn ang="0">
                  <a:pos x="55" y="95"/>
                </a:cxn>
                <a:cxn ang="0">
                  <a:pos x="80" y="59"/>
                </a:cxn>
                <a:cxn ang="0">
                  <a:pos x="110" y="32"/>
                </a:cxn>
                <a:cxn ang="0">
                  <a:pos x="140" y="8"/>
                </a:cxn>
                <a:cxn ang="0">
                  <a:pos x="155" y="0"/>
                </a:cxn>
                <a:cxn ang="0">
                  <a:pos x="165" y="0"/>
                </a:cxn>
                <a:cxn ang="0">
                  <a:pos x="180" y="0"/>
                </a:cxn>
                <a:cxn ang="0">
                  <a:pos x="190" y="4"/>
                </a:cxn>
                <a:cxn ang="0">
                  <a:pos x="190" y="4"/>
                </a:cxn>
              </a:cxnLst>
              <a:rect l="0" t="0" r="r" b="b"/>
              <a:pathLst>
                <a:path w="280" h="419">
                  <a:moveTo>
                    <a:pt x="190" y="4"/>
                  </a:moveTo>
                  <a:lnTo>
                    <a:pt x="190" y="4"/>
                  </a:lnTo>
                  <a:lnTo>
                    <a:pt x="205" y="12"/>
                  </a:lnTo>
                  <a:lnTo>
                    <a:pt x="215" y="24"/>
                  </a:lnTo>
                  <a:lnTo>
                    <a:pt x="230" y="40"/>
                  </a:lnTo>
                  <a:lnTo>
                    <a:pt x="250" y="59"/>
                  </a:lnTo>
                  <a:lnTo>
                    <a:pt x="260" y="87"/>
                  </a:lnTo>
                  <a:lnTo>
                    <a:pt x="270" y="119"/>
                  </a:lnTo>
                  <a:lnTo>
                    <a:pt x="275" y="154"/>
                  </a:lnTo>
                  <a:lnTo>
                    <a:pt x="275" y="154"/>
                  </a:lnTo>
                  <a:lnTo>
                    <a:pt x="280" y="229"/>
                  </a:lnTo>
                  <a:lnTo>
                    <a:pt x="275" y="288"/>
                  </a:lnTo>
                  <a:lnTo>
                    <a:pt x="270" y="332"/>
                  </a:lnTo>
                  <a:lnTo>
                    <a:pt x="275" y="371"/>
                  </a:lnTo>
                  <a:lnTo>
                    <a:pt x="275" y="371"/>
                  </a:lnTo>
                  <a:lnTo>
                    <a:pt x="255" y="383"/>
                  </a:lnTo>
                  <a:lnTo>
                    <a:pt x="230" y="395"/>
                  </a:lnTo>
                  <a:lnTo>
                    <a:pt x="200" y="407"/>
                  </a:lnTo>
                  <a:lnTo>
                    <a:pt x="160" y="415"/>
                  </a:lnTo>
                  <a:lnTo>
                    <a:pt x="115" y="419"/>
                  </a:lnTo>
                  <a:lnTo>
                    <a:pt x="60" y="419"/>
                  </a:lnTo>
                  <a:lnTo>
                    <a:pt x="5" y="411"/>
                  </a:lnTo>
                  <a:lnTo>
                    <a:pt x="5" y="411"/>
                  </a:lnTo>
                  <a:lnTo>
                    <a:pt x="0" y="324"/>
                  </a:lnTo>
                  <a:lnTo>
                    <a:pt x="5" y="249"/>
                  </a:lnTo>
                  <a:lnTo>
                    <a:pt x="5" y="190"/>
                  </a:lnTo>
                  <a:lnTo>
                    <a:pt x="5" y="190"/>
                  </a:lnTo>
                  <a:lnTo>
                    <a:pt x="15" y="162"/>
                  </a:lnTo>
                  <a:lnTo>
                    <a:pt x="30" y="130"/>
                  </a:lnTo>
                  <a:lnTo>
                    <a:pt x="55" y="95"/>
                  </a:lnTo>
                  <a:lnTo>
                    <a:pt x="80" y="59"/>
                  </a:lnTo>
                  <a:lnTo>
                    <a:pt x="110" y="32"/>
                  </a:lnTo>
                  <a:lnTo>
                    <a:pt x="140" y="8"/>
                  </a:lnTo>
                  <a:lnTo>
                    <a:pt x="155" y="0"/>
                  </a:lnTo>
                  <a:lnTo>
                    <a:pt x="165" y="0"/>
                  </a:lnTo>
                  <a:lnTo>
                    <a:pt x="180" y="0"/>
                  </a:lnTo>
                  <a:lnTo>
                    <a:pt x="190" y="4"/>
                  </a:lnTo>
                  <a:lnTo>
                    <a:pt x="190" y="4"/>
                  </a:lnTo>
                  <a:close/>
                </a:path>
              </a:pathLst>
            </a:custGeom>
            <a:solidFill>
              <a:srgbClr val="C3E8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3" name="Freeform 77"/>
            <p:cNvSpPr>
              <a:spLocks/>
            </p:cNvSpPr>
            <p:nvPr/>
          </p:nvSpPr>
          <p:spPr bwMode="auto">
            <a:xfrm>
              <a:off x="-1544775" y="3662362"/>
              <a:ext cx="1405459" cy="1730375"/>
            </a:xfrm>
            <a:custGeom>
              <a:avLst/>
              <a:gdLst/>
              <a:ahLst/>
              <a:cxnLst>
                <a:cxn ang="0">
                  <a:pos x="589" y="0"/>
                </a:cxn>
                <a:cxn ang="0">
                  <a:pos x="509" y="8"/>
                </a:cxn>
                <a:cxn ang="0">
                  <a:pos x="405" y="32"/>
                </a:cxn>
                <a:cxn ang="0">
                  <a:pos x="290" y="83"/>
                </a:cxn>
                <a:cxn ang="0">
                  <a:pos x="235" y="122"/>
                </a:cxn>
                <a:cxn ang="0">
                  <a:pos x="210" y="142"/>
                </a:cxn>
                <a:cxn ang="0">
                  <a:pos x="145" y="225"/>
                </a:cxn>
                <a:cxn ang="0">
                  <a:pos x="70" y="383"/>
                </a:cxn>
                <a:cxn ang="0">
                  <a:pos x="15" y="577"/>
                </a:cxn>
                <a:cxn ang="0">
                  <a:pos x="0" y="786"/>
                </a:cxn>
                <a:cxn ang="0">
                  <a:pos x="5" y="932"/>
                </a:cxn>
                <a:cxn ang="0">
                  <a:pos x="30" y="1078"/>
                </a:cxn>
                <a:cxn ang="0">
                  <a:pos x="30" y="1090"/>
                </a:cxn>
                <a:cxn ang="0">
                  <a:pos x="145" y="1051"/>
                </a:cxn>
                <a:cxn ang="0">
                  <a:pos x="315" y="1007"/>
                </a:cxn>
                <a:cxn ang="0">
                  <a:pos x="460" y="984"/>
                </a:cxn>
                <a:cxn ang="0">
                  <a:pos x="559" y="984"/>
                </a:cxn>
                <a:cxn ang="0">
                  <a:pos x="609" y="984"/>
                </a:cxn>
                <a:cxn ang="0">
                  <a:pos x="669" y="960"/>
                </a:cxn>
                <a:cxn ang="0">
                  <a:pos x="759" y="936"/>
                </a:cxn>
                <a:cxn ang="0">
                  <a:pos x="829" y="924"/>
                </a:cxn>
                <a:cxn ang="0">
                  <a:pos x="894" y="928"/>
                </a:cxn>
                <a:cxn ang="0">
                  <a:pos x="849" y="912"/>
                </a:cxn>
                <a:cxn ang="0">
                  <a:pos x="784" y="881"/>
                </a:cxn>
                <a:cxn ang="0">
                  <a:pos x="774" y="869"/>
                </a:cxn>
                <a:cxn ang="0">
                  <a:pos x="734" y="826"/>
                </a:cxn>
                <a:cxn ang="0">
                  <a:pos x="724" y="814"/>
                </a:cxn>
                <a:cxn ang="0">
                  <a:pos x="719" y="802"/>
                </a:cxn>
                <a:cxn ang="0">
                  <a:pos x="709" y="743"/>
                </a:cxn>
                <a:cxn ang="0">
                  <a:pos x="719" y="691"/>
                </a:cxn>
                <a:cxn ang="0">
                  <a:pos x="749" y="632"/>
                </a:cxn>
                <a:cxn ang="0">
                  <a:pos x="769" y="596"/>
                </a:cxn>
                <a:cxn ang="0">
                  <a:pos x="974" y="340"/>
                </a:cxn>
                <a:cxn ang="0">
                  <a:pos x="1009" y="265"/>
                </a:cxn>
                <a:cxn ang="0">
                  <a:pos x="1024" y="205"/>
                </a:cxn>
                <a:cxn ang="0">
                  <a:pos x="1029" y="150"/>
                </a:cxn>
                <a:cxn ang="0">
                  <a:pos x="1019" y="107"/>
                </a:cxn>
                <a:cxn ang="0">
                  <a:pos x="994" y="79"/>
                </a:cxn>
                <a:cxn ang="0">
                  <a:pos x="969" y="67"/>
                </a:cxn>
                <a:cxn ang="0">
                  <a:pos x="809" y="24"/>
                </a:cxn>
                <a:cxn ang="0">
                  <a:pos x="684" y="4"/>
                </a:cxn>
                <a:cxn ang="0">
                  <a:pos x="589" y="0"/>
                </a:cxn>
              </a:cxnLst>
              <a:rect l="0" t="0" r="r" b="b"/>
              <a:pathLst>
                <a:path w="1029" h="1090">
                  <a:moveTo>
                    <a:pt x="589" y="0"/>
                  </a:moveTo>
                  <a:lnTo>
                    <a:pt x="589" y="0"/>
                  </a:lnTo>
                  <a:lnTo>
                    <a:pt x="549" y="4"/>
                  </a:lnTo>
                  <a:lnTo>
                    <a:pt x="509" y="8"/>
                  </a:lnTo>
                  <a:lnTo>
                    <a:pt x="460" y="20"/>
                  </a:lnTo>
                  <a:lnTo>
                    <a:pt x="405" y="32"/>
                  </a:lnTo>
                  <a:lnTo>
                    <a:pt x="345" y="55"/>
                  </a:lnTo>
                  <a:lnTo>
                    <a:pt x="290" y="83"/>
                  </a:lnTo>
                  <a:lnTo>
                    <a:pt x="260" y="103"/>
                  </a:lnTo>
                  <a:lnTo>
                    <a:pt x="235" y="122"/>
                  </a:lnTo>
                  <a:lnTo>
                    <a:pt x="235" y="122"/>
                  </a:lnTo>
                  <a:lnTo>
                    <a:pt x="210" y="142"/>
                  </a:lnTo>
                  <a:lnTo>
                    <a:pt x="190" y="166"/>
                  </a:lnTo>
                  <a:lnTo>
                    <a:pt x="145" y="225"/>
                  </a:lnTo>
                  <a:lnTo>
                    <a:pt x="105" y="300"/>
                  </a:lnTo>
                  <a:lnTo>
                    <a:pt x="70" y="383"/>
                  </a:lnTo>
                  <a:lnTo>
                    <a:pt x="40" y="478"/>
                  </a:lnTo>
                  <a:lnTo>
                    <a:pt x="15" y="577"/>
                  </a:lnTo>
                  <a:lnTo>
                    <a:pt x="5" y="679"/>
                  </a:lnTo>
                  <a:lnTo>
                    <a:pt x="0" y="786"/>
                  </a:lnTo>
                  <a:lnTo>
                    <a:pt x="0" y="786"/>
                  </a:lnTo>
                  <a:lnTo>
                    <a:pt x="5" y="932"/>
                  </a:lnTo>
                  <a:lnTo>
                    <a:pt x="20" y="1027"/>
                  </a:lnTo>
                  <a:lnTo>
                    <a:pt x="30" y="1078"/>
                  </a:lnTo>
                  <a:lnTo>
                    <a:pt x="30" y="1090"/>
                  </a:lnTo>
                  <a:lnTo>
                    <a:pt x="30" y="1090"/>
                  </a:lnTo>
                  <a:lnTo>
                    <a:pt x="85" y="1070"/>
                  </a:lnTo>
                  <a:lnTo>
                    <a:pt x="145" y="1051"/>
                  </a:lnTo>
                  <a:lnTo>
                    <a:pt x="225" y="1027"/>
                  </a:lnTo>
                  <a:lnTo>
                    <a:pt x="315" y="1007"/>
                  </a:lnTo>
                  <a:lnTo>
                    <a:pt x="410" y="991"/>
                  </a:lnTo>
                  <a:lnTo>
                    <a:pt x="460" y="984"/>
                  </a:lnTo>
                  <a:lnTo>
                    <a:pt x="509" y="984"/>
                  </a:lnTo>
                  <a:lnTo>
                    <a:pt x="559" y="984"/>
                  </a:lnTo>
                  <a:lnTo>
                    <a:pt x="609" y="984"/>
                  </a:lnTo>
                  <a:lnTo>
                    <a:pt x="609" y="984"/>
                  </a:lnTo>
                  <a:lnTo>
                    <a:pt x="669" y="960"/>
                  </a:lnTo>
                  <a:lnTo>
                    <a:pt x="669" y="960"/>
                  </a:lnTo>
                  <a:lnTo>
                    <a:pt x="714" y="944"/>
                  </a:lnTo>
                  <a:lnTo>
                    <a:pt x="759" y="936"/>
                  </a:lnTo>
                  <a:lnTo>
                    <a:pt x="794" y="928"/>
                  </a:lnTo>
                  <a:lnTo>
                    <a:pt x="829" y="924"/>
                  </a:lnTo>
                  <a:lnTo>
                    <a:pt x="874" y="924"/>
                  </a:lnTo>
                  <a:lnTo>
                    <a:pt x="894" y="928"/>
                  </a:lnTo>
                  <a:lnTo>
                    <a:pt x="894" y="928"/>
                  </a:lnTo>
                  <a:lnTo>
                    <a:pt x="849" y="912"/>
                  </a:lnTo>
                  <a:lnTo>
                    <a:pt x="814" y="897"/>
                  </a:lnTo>
                  <a:lnTo>
                    <a:pt x="784" y="881"/>
                  </a:lnTo>
                  <a:lnTo>
                    <a:pt x="784" y="881"/>
                  </a:lnTo>
                  <a:lnTo>
                    <a:pt x="774" y="869"/>
                  </a:lnTo>
                  <a:lnTo>
                    <a:pt x="759" y="853"/>
                  </a:lnTo>
                  <a:lnTo>
                    <a:pt x="734" y="826"/>
                  </a:lnTo>
                  <a:lnTo>
                    <a:pt x="734" y="826"/>
                  </a:lnTo>
                  <a:lnTo>
                    <a:pt x="724" y="814"/>
                  </a:lnTo>
                  <a:lnTo>
                    <a:pt x="719" y="802"/>
                  </a:lnTo>
                  <a:lnTo>
                    <a:pt x="719" y="802"/>
                  </a:lnTo>
                  <a:lnTo>
                    <a:pt x="709" y="762"/>
                  </a:lnTo>
                  <a:lnTo>
                    <a:pt x="709" y="743"/>
                  </a:lnTo>
                  <a:lnTo>
                    <a:pt x="714" y="715"/>
                  </a:lnTo>
                  <a:lnTo>
                    <a:pt x="719" y="691"/>
                  </a:lnTo>
                  <a:lnTo>
                    <a:pt x="729" y="660"/>
                  </a:lnTo>
                  <a:lnTo>
                    <a:pt x="749" y="632"/>
                  </a:lnTo>
                  <a:lnTo>
                    <a:pt x="769" y="596"/>
                  </a:lnTo>
                  <a:lnTo>
                    <a:pt x="769" y="596"/>
                  </a:lnTo>
                  <a:lnTo>
                    <a:pt x="909" y="431"/>
                  </a:lnTo>
                  <a:lnTo>
                    <a:pt x="974" y="340"/>
                  </a:lnTo>
                  <a:lnTo>
                    <a:pt x="994" y="300"/>
                  </a:lnTo>
                  <a:lnTo>
                    <a:pt x="1009" y="265"/>
                  </a:lnTo>
                  <a:lnTo>
                    <a:pt x="1009" y="265"/>
                  </a:lnTo>
                  <a:lnTo>
                    <a:pt x="1024" y="205"/>
                  </a:lnTo>
                  <a:lnTo>
                    <a:pt x="1029" y="178"/>
                  </a:lnTo>
                  <a:lnTo>
                    <a:pt x="1029" y="150"/>
                  </a:lnTo>
                  <a:lnTo>
                    <a:pt x="1024" y="130"/>
                  </a:lnTo>
                  <a:lnTo>
                    <a:pt x="1019" y="107"/>
                  </a:lnTo>
                  <a:lnTo>
                    <a:pt x="1009" y="91"/>
                  </a:lnTo>
                  <a:lnTo>
                    <a:pt x="994" y="79"/>
                  </a:lnTo>
                  <a:lnTo>
                    <a:pt x="994" y="79"/>
                  </a:lnTo>
                  <a:lnTo>
                    <a:pt x="969" y="67"/>
                  </a:lnTo>
                  <a:lnTo>
                    <a:pt x="924" y="51"/>
                  </a:lnTo>
                  <a:lnTo>
                    <a:pt x="809" y="24"/>
                  </a:lnTo>
                  <a:lnTo>
                    <a:pt x="744" y="12"/>
                  </a:lnTo>
                  <a:lnTo>
                    <a:pt x="684" y="4"/>
                  </a:lnTo>
                  <a:lnTo>
                    <a:pt x="629" y="0"/>
                  </a:lnTo>
                  <a:lnTo>
                    <a:pt x="589" y="0"/>
                  </a:lnTo>
                  <a:lnTo>
                    <a:pt x="589" y="0"/>
                  </a:lnTo>
                  <a:close/>
                </a:path>
              </a:pathLst>
            </a:custGeom>
            <a:solidFill>
              <a:srgbClr val="E1F3F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4" name="Freeform 78"/>
            <p:cNvSpPr>
              <a:spLocks/>
            </p:cNvSpPr>
            <p:nvPr/>
          </p:nvSpPr>
          <p:spPr bwMode="auto">
            <a:xfrm>
              <a:off x="-1278435" y="4327525"/>
              <a:ext cx="893265" cy="550863"/>
            </a:xfrm>
            <a:custGeom>
              <a:avLst/>
              <a:gdLst/>
              <a:ahLst/>
              <a:cxnLst>
                <a:cxn ang="0">
                  <a:pos x="654" y="0"/>
                </a:cxn>
                <a:cxn ang="0">
                  <a:pos x="654" y="0"/>
                </a:cxn>
                <a:cxn ang="0">
                  <a:pos x="649" y="12"/>
                </a:cxn>
                <a:cxn ang="0">
                  <a:pos x="624" y="51"/>
                </a:cxn>
                <a:cxn ang="0">
                  <a:pos x="584" y="106"/>
                </a:cxn>
                <a:cxn ang="0">
                  <a:pos x="559" y="134"/>
                </a:cxn>
                <a:cxn ang="0">
                  <a:pos x="524" y="166"/>
                </a:cxn>
                <a:cxn ang="0">
                  <a:pos x="484" y="201"/>
                </a:cxn>
                <a:cxn ang="0">
                  <a:pos x="439" y="229"/>
                </a:cxn>
                <a:cxn ang="0">
                  <a:pos x="384" y="260"/>
                </a:cxn>
                <a:cxn ang="0">
                  <a:pos x="324" y="288"/>
                </a:cxn>
                <a:cxn ang="0">
                  <a:pos x="255" y="308"/>
                </a:cxn>
                <a:cxn ang="0">
                  <a:pos x="180" y="328"/>
                </a:cxn>
                <a:cxn ang="0">
                  <a:pos x="95" y="339"/>
                </a:cxn>
                <a:cxn ang="0">
                  <a:pos x="0" y="347"/>
                </a:cxn>
                <a:cxn ang="0">
                  <a:pos x="0" y="347"/>
                </a:cxn>
                <a:cxn ang="0">
                  <a:pos x="75" y="332"/>
                </a:cxn>
                <a:cxn ang="0">
                  <a:pos x="150" y="308"/>
                </a:cxn>
                <a:cxn ang="0">
                  <a:pos x="250" y="276"/>
                </a:cxn>
                <a:cxn ang="0">
                  <a:pos x="300" y="256"/>
                </a:cxn>
                <a:cxn ang="0">
                  <a:pos x="354" y="229"/>
                </a:cxn>
                <a:cxn ang="0">
                  <a:pos x="409" y="201"/>
                </a:cxn>
                <a:cxn ang="0">
                  <a:pos x="464" y="170"/>
                </a:cxn>
                <a:cxn ang="0">
                  <a:pos x="514" y="134"/>
                </a:cxn>
                <a:cxn ang="0">
                  <a:pos x="564" y="94"/>
                </a:cxn>
                <a:cxn ang="0">
                  <a:pos x="614" y="47"/>
                </a:cxn>
                <a:cxn ang="0">
                  <a:pos x="654" y="0"/>
                </a:cxn>
                <a:cxn ang="0">
                  <a:pos x="654" y="0"/>
                </a:cxn>
              </a:cxnLst>
              <a:rect l="0" t="0" r="r" b="b"/>
              <a:pathLst>
                <a:path w="654" h="347">
                  <a:moveTo>
                    <a:pt x="654" y="0"/>
                  </a:moveTo>
                  <a:lnTo>
                    <a:pt x="654" y="0"/>
                  </a:lnTo>
                  <a:lnTo>
                    <a:pt x="649" y="12"/>
                  </a:lnTo>
                  <a:lnTo>
                    <a:pt x="624" y="51"/>
                  </a:lnTo>
                  <a:lnTo>
                    <a:pt x="584" y="106"/>
                  </a:lnTo>
                  <a:lnTo>
                    <a:pt x="559" y="134"/>
                  </a:lnTo>
                  <a:lnTo>
                    <a:pt x="524" y="166"/>
                  </a:lnTo>
                  <a:lnTo>
                    <a:pt x="484" y="201"/>
                  </a:lnTo>
                  <a:lnTo>
                    <a:pt x="439" y="229"/>
                  </a:lnTo>
                  <a:lnTo>
                    <a:pt x="384" y="260"/>
                  </a:lnTo>
                  <a:lnTo>
                    <a:pt x="324" y="288"/>
                  </a:lnTo>
                  <a:lnTo>
                    <a:pt x="255" y="308"/>
                  </a:lnTo>
                  <a:lnTo>
                    <a:pt x="180" y="328"/>
                  </a:lnTo>
                  <a:lnTo>
                    <a:pt x="95" y="339"/>
                  </a:lnTo>
                  <a:lnTo>
                    <a:pt x="0" y="347"/>
                  </a:lnTo>
                  <a:lnTo>
                    <a:pt x="0" y="347"/>
                  </a:lnTo>
                  <a:lnTo>
                    <a:pt x="75" y="332"/>
                  </a:lnTo>
                  <a:lnTo>
                    <a:pt x="150" y="308"/>
                  </a:lnTo>
                  <a:lnTo>
                    <a:pt x="250" y="276"/>
                  </a:lnTo>
                  <a:lnTo>
                    <a:pt x="300" y="256"/>
                  </a:lnTo>
                  <a:lnTo>
                    <a:pt x="354" y="229"/>
                  </a:lnTo>
                  <a:lnTo>
                    <a:pt x="409" y="201"/>
                  </a:lnTo>
                  <a:lnTo>
                    <a:pt x="464" y="170"/>
                  </a:lnTo>
                  <a:lnTo>
                    <a:pt x="514" y="134"/>
                  </a:lnTo>
                  <a:lnTo>
                    <a:pt x="564" y="94"/>
                  </a:lnTo>
                  <a:lnTo>
                    <a:pt x="614" y="47"/>
                  </a:lnTo>
                  <a:lnTo>
                    <a:pt x="654" y="0"/>
                  </a:lnTo>
                  <a:lnTo>
                    <a:pt x="654" y="0"/>
                  </a:lnTo>
                  <a:close/>
                </a:path>
              </a:pathLst>
            </a:custGeom>
            <a:solidFill>
              <a:srgbClr val="C3E8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5" name="Freeform 79"/>
            <p:cNvSpPr>
              <a:spLocks/>
            </p:cNvSpPr>
            <p:nvPr/>
          </p:nvSpPr>
          <p:spPr bwMode="auto">
            <a:xfrm>
              <a:off x="-1087216" y="3687762"/>
              <a:ext cx="346926" cy="658813"/>
            </a:xfrm>
            <a:custGeom>
              <a:avLst/>
              <a:gdLst/>
              <a:ahLst/>
              <a:cxnLst>
                <a:cxn ang="0">
                  <a:pos x="244" y="0"/>
                </a:cxn>
                <a:cxn ang="0">
                  <a:pos x="244" y="0"/>
                </a:cxn>
                <a:cxn ang="0">
                  <a:pos x="249" y="8"/>
                </a:cxn>
                <a:cxn ang="0">
                  <a:pos x="254" y="39"/>
                </a:cxn>
                <a:cxn ang="0">
                  <a:pos x="254" y="87"/>
                </a:cxn>
                <a:cxn ang="0">
                  <a:pos x="244" y="142"/>
                </a:cxn>
                <a:cxn ang="0">
                  <a:pos x="234" y="178"/>
                </a:cxn>
                <a:cxn ang="0">
                  <a:pos x="219" y="209"/>
                </a:cxn>
                <a:cxn ang="0">
                  <a:pos x="199" y="245"/>
                </a:cxn>
                <a:cxn ang="0">
                  <a:pos x="174" y="280"/>
                </a:cxn>
                <a:cxn ang="0">
                  <a:pos x="145" y="316"/>
                </a:cxn>
                <a:cxn ang="0">
                  <a:pos x="105" y="351"/>
                </a:cxn>
                <a:cxn ang="0">
                  <a:pos x="55" y="383"/>
                </a:cxn>
                <a:cxn ang="0">
                  <a:pos x="0" y="415"/>
                </a:cxn>
                <a:cxn ang="0">
                  <a:pos x="0" y="415"/>
                </a:cxn>
                <a:cxn ang="0">
                  <a:pos x="40" y="383"/>
                </a:cxn>
                <a:cxn ang="0">
                  <a:pos x="75" y="347"/>
                </a:cxn>
                <a:cxn ang="0">
                  <a:pos x="125" y="296"/>
                </a:cxn>
                <a:cxn ang="0">
                  <a:pos x="169" y="233"/>
                </a:cxn>
                <a:cxn ang="0">
                  <a:pos x="189" y="201"/>
                </a:cxn>
                <a:cxn ang="0">
                  <a:pos x="209" y="162"/>
                </a:cxn>
                <a:cxn ang="0">
                  <a:pos x="224" y="126"/>
                </a:cxn>
                <a:cxn ang="0">
                  <a:pos x="234" y="83"/>
                </a:cxn>
                <a:cxn ang="0">
                  <a:pos x="244" y="43"/>
                </a:cxn>
                <a:cxn ang="0">
                  <a:pos x="244" y="0"/>
                </a:cxn>
                <a:cxn ang="0">
                  <a:pos x="244" y="0"/>
                </a:cxn>
              </a:cxnLst>
              <a:rect l="0" t="0" r="r" b="b"/>
              <a:pathLst>
                <a:path w="254" h="415">
                  <a:moveTo>
                    <a:pt x="244" y="0"/>
                  </a:moveTo>
                  <a:lnTo>
                    <a:pt x="244" y="0"/>
                  </a:lnTo>
                  <a:lnTo>
                    <a:pt x="249" y="8"/>
                  </a:lnTo>
                  <a:lnTo>
                    <a:pt x="254" y="39"/>
                  </a:lnTo>
                  <a:lnTo>
                    <a:pt x="254" y="87"/>
                  </a:lnTo>
                  <a:lnTo>
                    <a:pt x="244" y="142"/>
                  </a:lnTo>
                  <a:lnTo>
                    <a:pt x="234" y="178"/>
                  </a:lnTo>
                  <a:lnTo>
                    <a:pt x="219" y="209"/>
                  </a:lnTo>
                  <a:lnTo>
                    <a:pt x="199" y="245"/>
                  </a:lnTo>
                  <a:lnTo>
                    <a:pt x="174" y="280"/>
                  </a:lnTo>
                  <a:lnTo>
                    <a:pt x="145" y="316"/>
                  </a:lnTo>
                  <a:lnTo>
                    <a:pt x="105" y="351"/>
                  </a:lnTo>
                  <a:lnTo>
                    <a:pt x="55" y="383"/>
                  </a:lnTo>
                  <a:lnTo>
                    <a:pt x="0" y="415"/>
                  </a:lnTo>
                  <a:lnTo>
                    <a:pt x="0" y="415"/>
                  </a:lnTo>
                  <a:lnTo>
                    <a:pt x="40" y="383"/>
                  </a:lnTo>
                  <a:lnTo>
                    <a:pt x="75" y="347"/>
                  </a:lnTo>
                  <a:lnTo>
                    <a:pt x="125" y="296"/>
                  </a:lnTo>
                  <a:lnTo>
                    <a:pt x="169" y="233"/>
                  </a:lnTo>
                  <a:lnTo>
                    <a:pt x="189" y="201"/>
                  </a:lnTo>
                  <a:lnTo>
                    <a:pt x="209" y="162"/>
                  </a:lnTo>
                  <a:lnTo>
                    <a:pt x="224" y="126"/>
                  </a:lnTo>
                  <a:lnTo>
                    <a:pt x="234" y="83"/>
                  </a:lnTo>
                  <a:lnTo>
                    <a:pt x="244" y="43"/>
                  </a:lnTo>
                  <a:lnTo>
                    <a:pt x="244" y="0"/>
                  </a:lnTo>
                  <a:lnTo>
                    <a:pt x="244" y="0"/>
                  </a:lnTo>
                  <a:close/>
                </a:path>
              </a:pathLst>
            </a:custGeom>
            <a:solidFill>
              <a:srgbClr val="C3E8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6" name="Freeform 80"/>
            <p:cNvSpPr>
              <a:spLocks/>
            </p:cNvSpPr>
            <p:nvPr/>
          </p:nvSpPr>
          <p:spPr bwMode="auto">
            <a:xfrm>
              <a:off x="-1380873" y="4979987"/>
              <a:ext cx="777169" cy="87313"/>
            </a:xfrm>
            <a:custGeom>
              <a:avLst/>
              <a:gdLst/>
              <a:ahLst/>
              <a:cxnLst>
                <a:cxn ang="0">
                  <a:pos x="0" y="3"/>
                </a:cxn>
                <a:cxn ang="0">
                  <a:pos x="0" y="3"/>
                </a:cxn>
                <a:cxn ang="0">
                  <a:pos x="55" y="19"/>
                </a:cxn>
                <a:cxn ang="0">
                  <a:pos x="120" y="35"/>
                </a:cxn>
                <a:cxn ang="0">
                  <a:pos x="195" y="47"/>
                </a:cxn>
                <a:cxn ang="0">
                  <a:pos x="285" y="55"/>
                </a:cxn>
                <a:cxn ang="0">
                  <a:pos x="330" y="55"/>
                </a:cxn>
                <a:cxn ang="0">
                  <a:pos x="379" y="51"/>
                </a:cxn>
                <a:cxn ang="0">
                  <a:pos x="429" y="47"/>
                </a:cxn>
                <a:cxn ang="0">
                  <a:pos x="474" y="35"/>
                </a:cxn>
                <a:cxn ang="0">
                  <a:pos x="524" y="19"/>
                </a:cxn>
                <a:cxn ang="0">
                  <a:pos x="569" y="0"/>
                </a:cxn>
                <a:cxn ang="0">
                  <a:pos x="569" y="0"/>
                </a:cxn>
                <a:cxn ang="0">
                  <a:pos x="509" y="3"/>
                </a:cxn>
                <a:cxn ang="0">
                  <a:pos x="365" y="15"/>
                </a:cxn>
                <a:cxn ang="0">
                  <a:pos x="275" y="15"/>
                </a:cxn>
                <a:cxn ang="0">
                  <a:pos x="180" y="15"/>
                </a:cxn>
                <a:cxn ang="0">
                  <a:pos x="85" y="11"/>
                </a:cxn>
                <a:cxn ang="0">
                  <a:pos x="0" y="3"/>
                </a:cxn>
                <a:cxn ang="0">
                  <a:pos x="0" y="3"/>
                </a:cxn>
              </a:cxnLst>
              <a:rect l="0" t="0" r="r" b="b"/>
              <a:pathLst>
                <a:path w="569" h="55">
                  <a:moveTo>
                    <a:pt x="0" y="3"/>
                  </a:moveTo>
                  <a:lnTo>
                    <a:pt x="0" y="3"/>
                  </a:lnTo>
                  <a:lnTo>
                    <a:pt x="55" y="19"/>
                  </a:lnTo>
                  <a:lnTo>
                    <a:pt x="120" y="35"/>
                  </a:lnTo>
                  <a:lnTo>
                    <a:pt x="195" y="47"/>
                  </a:lnTo>
                  <a:lnTo>
                    <a:pt x="285" y="55"/>
                  </a:lnTo>
                  <a:lnTo>
                    <a:pt x="330" y="55"/>
                  </a:lnTo>
                  <a:lnTo>
                    <a:pt x="379" y="51"/>
                  </a:lnTo>
                  <a:lnTo>
                    <a:pt x="429" y="47"/>
                  </a:lnTo>
                  <a:lnTo>
                    <a:pt x="474" y="35"/>
                  </a:lnTo>
                  <a:lnTo>
                    <a:pt x="524" y="19"/>
                  </a:lnTo>
                  <a:lnTo>
                    <a:pt x="569" y="0"/>
                  </a:lnTo>
                  <a:lnTo>
                    <a:pt x="569" y="0"/>
                  </a:lnTo>
                  <a:lnTo>
                    <a:pt x="509" y="3"/>
                  </a:lnTo>
                  <a:lnTo>
                    <a:pt x="365" y="15"/>
                  </a:lnTo>
                  <a:lnTo>
                    <a:pt x="275" y="15"/>
                  </a:lnTo>
                  <a:lnTo>
                    <a:pt x="180" y="15"/>
                  </a:lnTo>
                  <a:lnTo>
                    <a:pt x="85" y="11"/>
                  </a:lnTo>
                  <a:lnTo>
                    <a:pt x="0" y="3"/>
                  </a:lnTo>
                  <a:lnTo>
                    <a:pt x="0" y="3"/>
                  </a:lnTo>
                  <a:close/>
                </a:path>
              </a:pathLst>
            </a:custGeom>
            <a:solidFill>
              <a:srgbClr val="C3E8F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7" name="Freeform 81"/>
            <p:cNvSpPr>
              <a:spLocks/>
            </p:cNvSpPr>
            <p:nvPr/>
          </p:nvSpPr>
          <p:spPr bwMode="auto">
            <a:xfrm>
              <a:off x="-753949" y="3405187"/>
              <a:ext cx="519023" cy="552450"/>
            </a:xfrm>
            <a:custGeom>
              <a:avLst/>
              <a:gdLst/>
              <a:ahLst/>
              <a:cxnLst>
                <a:cxn ang="0">
                  <a:pos x="155" y="0"/>
                </a:cxn>
                <a:cxn ang="0">
                  <a:pos x="155" y="0"/>
                </a:cxn>
                <a:cxn ang="0">
                  <a:pos x="150" y="24"/>
                </a:cxn>
                <a:cxn ang="0">
                  <a:pos x="145" y="47"/>
                </a:cxn>
                <a:cxn ang="0">
                  <a:pos x="130" y="79"/>
                </a:cxn>
                <a:cxn ang="0">
                  <a:pos x="110" y="107"/>
                </a:cxn>
                <a:cxn ang="0">
                  <a:pos x="80" y="134"/>
                </a:cxn>
                <a:cxn ang="0">
                  <a:pos x="65" y="146"/>
                </a:cxn>
                <a:cxn ang="0">
                  <a:pos x="45" y="154"/>
                </a:cxn>
                <a:cxn ang="0">
                  <a:pos x="25" y="162"/>
                </a:cxn>
                <a:cxn ang="0">
                  <a:pos x="0" y="166"/>
                </a:cxn>
                <a:cxn ang="0">
                  <a:pos x="0" y="166"/>
                </a:cxn>
                <a:cxn ang="0">
                  <a:pos x="0" y="178"/>
                </a:cxn>
                <a:cxn ang="0">
                  <a:pos x="5" y="209"/>
                </a:cxn>
                <a:cxn ang="0">
                  <a:pos x="25" y="253"/>
                </a:cxn>
                <a:cxn ang="0">
                  <a:pos x="40" y="277"/>
                </a:cxn>
                <a:cxn ang="0">
                  <a:pos x="55" y="300"/>
                </a:cxn>
                <a:cxn ang="0">
                  <a:pos x="55" y="300"/>
                </a:cxn>
                <a:cxn ang="0">
                  <a:pos x="80" y="324"/>
                </a:cxn>
                <a:cxn ang="0">
                  <a:pos x="110" y="340"/>
                </a:cxn>
                <a:cxn ang="0">
                  <a:pos x="145" y="348"/>
                </a:cxn>
                <a:cxn ang="0">
                  <a:pos x="185" y="348"/>
                </a:cxn>
                <a:cxn ang="0">
                  <a:pos x="225" y="340"/>
                </a:cxn>
                <a:cxn ang="0">
                  <a:pos x="270" y="324"/>
                </a:cxn>
                <a:cxn ang="0">
                  <a:pos x="315" y="300"/>
                </a:cxn>
                <a:cxn ang="0">
                  <a:pos x="355" y="265"/>
                </a:cxn>
                <a:cxn ang="0">
                  <a:pos x="355" y="265"/>
                </a:cxn>
                <a:cxn ang="0">
                  <a:pos x="375" y="245"/>
                </a:cxn>
                <a:cxn ang="0">
                  <a:pos x="380" y="221"/>
                </a:cxn>
                <a:cxn ang="0">
                  <a:pos x="380" y="201"/>
                </a:cxn>
                <a:cxn ang="0">
                  <a:pos x="375" y="178"/>
                </a:cxn>
                <a:cxn ang="0">
                  <a:pos x="360" y="154"/>
                </a:cxn>
                <a:cxn ang="0">
                  <a:pos x="345" y="134"/>
                </a:cxn>
                <a:cxn ang="0">
                  <a:pos x="300" y="91"/>
                </a:cxn>
                <a:cxn ang="0">
                  <a:pos x="250" y="55"/>
                </a:cxn>
                <a:cxn ang="0">
                  <a:pos x="205" y="24"/>
                </a:cxn>
                <a:cxn ang="0">
                  <a:pos x="155" y="0"/>
                </a:cxn>
                <a:cxn ang="0">
                  <a:pos x="155" y="0"/>
                </a:cxn>
              </a:cxnLst>
              <a:rect l="0" t="0" r="r" b="b"/>
              <a:pathLst>
                <a:path w="380" h="348">
                  <a:moveTo>
                    <a:pt x="155" y="0"/>
                  </a:moveTo>
                  <a:lnTo>
                    <a:pt x="155" y="0"/>
                  </a:lnTo>
                  <a:lnTo>
                    <a:pt x="150" y="24"/>
                  </a:lnTo>
                  <a:lnTo>
                    <a:pt x="145" y="47"/>
                  </a:lnTo>
                  <a:lnTo>
                    <a:pt x="130" y="79"/>
                  </a:lnTo>
                  <a:lnTo>
                    <a:pt x="110" y="107"/>
                  </a:lnTo>
                  <a:lnTo>
                    <a:pt x="80" y="134"/>
                  </a:lnTo>
                  <a:lnTo>
                    <a:pt x="65" y="146"/>
                  </a:lnTo>
                  <a:lnTo>
                    <a:pt x="45" y="154"/>
                  </a:lnTo>
                  <a:lnTo>
                    <a:pt x="25" y="162"/>
                  </a:lnTo>
                  <a:lnTo>
                    <a:pt x="0" y="166"/>
                  </a:lnTo>
                  <a:lnTo>
                    <a:pt x="0" y="166"/>
                  </a:lnTo>
                  <a:lnTo>
                    <a:pt x="0" y="178"/>
                  </a:lnTo>
                  <a:lnTo>
                    <a:pt x="5" y="209"/>
                  </a:lnTo>
                  <a:lnTo>
                    <a:pt x="25" y="253"/>
                  </a:lnTo>
                  <a:lnTo>
                    <a:pt x="40" y="277"/>
                  </a:lnTo>
                  <a:lnTo>
                    <a:pt x="55" y="300"/>
                  </a:lnTo>
                  <a:lnTo>
                    <a:pt x="55" y="300"/>
                  </a:lnTo>
                  <a:lnTo>
                    <a:pt x="80" y="324"/>
                  </a:lnTo>
                  <a:lnTo>
                    <a:pt x="110" y="340"/>
                  </a:lnTo>
                  <a:lnTo>
                    <a:pt x="145" y="348"/>
                  </a:lnTo>
                  <a:lnTo>
                    <a:pt x="185" y="348"/>
                  </a:lnTo>
                  <a:lnTo>
                    <a:pt x="225" y="340"/>
                  </a:lnTo>
                  <a:lnTo>
                    <a:pt x="270" y="324"/>
                  </a:lnTo>
                  <a:lnTo>
                    <a:pt x="315" y="300"/>
                  </a:lnTo>
                  <a:lnTo>
                    <a:pt x="355" y="265"/>
                  </a:lnTo>
                  <a:lnTo>
                    <a:pt x="355" y="265"/>
                  </a:lnTo>
                  <a:lnTo>
                    <a:pt x="375" y="245"/>
                  </a:lnTo>
                  <a:lnTo>
                    <a:pt x="380" y="221"/>
                  </a:lnTo>
                  <a:lnTo>
                    <a:pt x="380" y="201"/>
                  </a:lnTo>
                  <a:lnTo>
                    <a:pt x="375" y="178"/>
                  </a:lnTo>
                  <a:lnTo>
                    <a:pt x="360" y="154"/>
                  </a:lnTo>
                  <a:lnTo>
                    <a:pt x="345" y="134"/>
                  </a:lnTo>
                  <a:lnTo>
                    <a:pt x="300" y="91"/>
                  </a:lnTo>
                  <a:lnTo>
                    <a:pt x="250" y="55"/>
                  </a:lnTo>
                  <a:lnTo>
                    <a:pt x="205" y="24"/>
                  </a:lnTo>
                  <a:lnTo>
                    <a:pt x="155" y="0"/>
                  </a:lnTo>
                  <a:lnTo>
                    <a:pt x="155" y="0"/>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8" name="Freeform 82"/>
            <p:cNvSpPr>
              <a:spLocks/>
            </p:cNvSpPr>
            <p:nvPr/>
          </p:nvSpPr>
          <p:spPr bwMode="auto">
            <a:xfrm>
              <a:off x="-535413" y="3511550"/>
              <a:ext cx="314145" cy="395288"/>
            </a:xfrm>
            <a:custGeom>
              <a:avLst/>
              <a:gdLst/>
              <a:ahLst/>
              <a:cxnLst>
                <a:cxn ang="0">
                  <a:pos x="15" y="0"/>
                </a:cxn>
                <a:cxn ang="0">
                  <a:pos x="15" y="0"/>
                </a:cxn>
                <a:cxn ang="0">
                  <a:pos x="10" y="32"/>
                </a:cxn>
                <a:cxn ang="0">
                  <a:pos x="5" y="67"/>
                </a:cxn>
                <a:cxn ang="0">
                  <a:pos x="0" y="107"/>
                </a:cxn>
                <a:cxn ang="0">
                  <a:pos x="0" y="150"/>
                </a:cxn>
                <a:cxn ang="0">
                  <a:pos x="5" y="190"/>
                </a:cxn>
                <a:cxn ang="0">
                  <a:pos x="10" y="206"/>
                </a:cxn>
                <a:cxn ang="0">
                  <a:pos x="20" y="221"/>
                </a:cxn>
                <a:cxn ang="0">
                  <a:pos x="35" y="233"/>
                </a:cxn>
                <a:cxn ang="0">
                  <a:pos x="50" y="241"/>
                </a:cxn>
                <a:cxn ang="0">
                  <a:pos x="50" y="241"/>
                </a:cxn>
                <a:cxn ang="0">
                  <a:pos x="65" y="249"/>
                </a:cxn>
                <a:cxn ang="0">
                  <a:pos x="80" y="249"/>
                </a:cxn>
                <a:cxn ang="0">
                  <a:pos x="95" y="249"/>
                </a:cxn>
                <a:cxn ang="0">
                  <a:pos x="115" y="245"/>
                </a:cxn>
                <a:cxn ang="0">
                  <a:pos x="145" y="233"/>
                </a:cxn>
                <a:cxn ang="0">
                  <a:pos x="170" y="217"/>
                </a:cxn>
                <a:cxn ang="0">
                  <a:pos x="195" y="198"/>
                </a:cxn>
                <a:cxn ang="0">
                  <a:pos x="215" y="182"/>
                </a:cxn>
                <a:cxn ang="0">
                  <a:pos x="230" y="166"/>
                </a:cxn>
                <a:cxn ang="0">
                  <a:pos x="15" y="0"/>
                </a:cxn>
              </a:cxnLst>
              <a:rect l="0" t="0" r="r" b="b"/>
              <a:pathLst>
                <a:path w="230" h="249">
                  <a:moveTo>
                    <a:pt x="15" y="0"/>
                  </a:moveTo>
                  <a:lnTo>
                    <a:pt x="15" y="0"/>
                  </a:lnTo>
                  <a:lnTo>
                    <a:pt x="10" y="32"/>
                  </a:lnTo>
                  <a:lnTo>
                    <a:pt x="5" y="67"/>
                  </a:lnTo>
                  <a:lnTo>
                    <a:pt x="0" y="107"/>
                  </a:lnTo>
                  <a:lnTo>
                    <a:pt x="0" y="150"/>
                  </a:lnTo>
                  <a:lnTo>
                    <a:pt x="5" y="190"/>
                  </a:lnTo>
                  <a:lnTo>
                    <a:pt x="10" y="206"/>
                  </a:lnTo>
                  <a:lnTo>
                    <a:pt x="20" y="221"/>
                  </a:lnTo>
                  <a:lnTo>
                    <a:pt x="35" y="233"/>
                  </a:lnTo>
                  <a:lnTo>
                    <a:pt x="50" y="241"/>
                  </a:lnTo>
                  <a:lnTo>
                    <a:pt x="50" y="241"/>
                  </a:lnTo>
                  <a:lnTo>
                    <a:pt x="65" y="249"/>
                  </a:lnTo>
                  <a:lnTo>
                    <a:pt x="80" y="249"/>
                  </a:lnTo>
                  <a:lnTo>
                    <a:pt x="95" y="249"/>
                  </a:lnTo>
                  <a:lnTo>
                    <a:pt x="115" y="245"/>
                  </a:lnTo>
                  <a:lnTo>
                    <a:pt x="145" y="233"/>
                  </a:lnTo>
                  <a:lnTo>
                    <a:pt x="170" y="217"/>
                  </a:lnTo>
                  <a:lnTo>
                    <a:pt x="195" y="198"/>
                  </a:lnTo>
                  <a:lnTo>
                    <a:pt x="215" y="182"/>
                  </a:lnTo>
                  <a:lnTo>
                    <a:pt x="230" y="166"/>
                  </a:lnTo>
                  <a:lnTo>
                    <a:pt x="15" y="0"/>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79" name="Freeform 83"/>
            <p:cNvSpPr>
              <a:spLocks/>
            </p:cNvSpPr>
            <p:nvPr/>
          </p:nvSpPr>
          <p:spPr bwMode="auto">
            <a:xfrm>
              <a:off x="-1285264" y="3944937"/>
              <a:ext cx="865948" cy="1624013"/>
            </a:xfrm>
            <a:custGeom>
              <a:avLst/>
              <a:gdLst/>
              <a:ahLst/>
              <a:cxnLst>
                <a:cxn ang="0">
                  <a:pos x="379" y="691"/>
                </a:cxn>
                <a:cxn ang="0">
                  <a:pos x="379" y="691"/>
                </a:cxn>
                <a:cxn ang="0">
                  <a:pos x="334" y="608"/>
                </a:cxn>
                <a:cxn ang="0">
                  <a:pos x="300" y="537"/>
                </a:cxn>
                <a:cxn ang="0">
                  <a:pos x="270" y="474"/>
                </a:cxn>
                <a:cxn ang="0">
                  <a:pos x="270" y="474"/>
                </a:cxn>
                <a:cxn ang="0">
                  <a:pos x="265" y="462"/>
                </a:cxn>
                <a:cxn ang="0">
                  <a:pos x="255" y="422"/>
                </a:cxn>
                <a:cxn ang="0">
                  <a:pos x="250" y="395"/>
                </a:cxn>
                <a:cxn ang="0">
                  <a:pos x="245" y="363"/>
                </a:cxn>
                <a:cxn ang="0">
                  <a:pos x="250" y="320"/>
                </a:cxn>
                <a:cxn ang="0">
                  <a:pos x="260" y="272"/>
                </a:cxn>
                <a:cxn ang="0">
                  <a:pos x="260" y="272"/>
                </a:cxn>
                <a:cxn ang="0">
                  <a:pos x="270" y="221"/>
                </a:cxn>
                <a:cxn ang="0">
                  <a:pos x="275" y="170"/>
                </a:cxn>
                <a:cxn ang="0">
                  <a:pos x="290" y="71"/>
                </a:cxn>
                <a:cxn ang="0">
                  <a:pos x="290" y="71"/>
                </a:cxn>
                <a:cxn ang="0">
                  <a:pos x="260" y="79"/>
                </a:cxn>
                <a:cxn ang="0">
                  <a:pos x="225" y="79"/>
                </a:cxn>
                <a:cxn ang="0">
                  <a:pos x="225" y="79"/>
                </a:cxn>
                <a:cxn ang="0">
                  <a:pos x="200" y="79"/>
                </a:cxn>
                <a:cxn ang="0">
                  <a:pos x="175" y="75"/>
                </a:cxn>
                <a:cxn ang="0">
                  <a:pos x="155" y="67"/>
                </a:cxn>
                <a:cxn ang="0">
                  <a:pos x="135" y="59"/>
                </a:cxn>
                <a:cxn ang="0">
                  <a:pos x="120" y="47"/>
                </a:cxn>
                <a:cxn ang="0">
                  <a:pos x="105" y="31"/>
                </a:cxn>
                <a:cxn ang="0">
                  <a:pos x="80" y="0"/>
                </a:cxn>
                <a:cxn ang="0">
                  <a:pos x="80" y="0"/>
                </a:cxn>
                <a:cxn ang="0">
                  <a:pos x="70" y="0"/>
                </a:cxn>
                <a:cxn ang="0">
                  <a:pos x="70" y="0"/>
                </a:cxn>
                <a:cxn ang="0">
                  <a:pos x="25" y="8"/>
                </a:cxn>
                <a:cxn ang="0">
                  <a:pos x="25" y="8"/>
                </a:cxn>
                <a:cxn ang="0">
                  <a:pos x="20" y="12"/>
                </a:cxn>
                <a:cxn ang="0">
                  <a:pos x="20" y="12"/>
                </a:cxn>
                <a:cxn ang="0">
                  <a:pos x="15" y="16"/>
                </a:cxn>
                <a:cxn ang="0">
                  <a:pos x="15" y="16"/>
                </a:cxn>
                <a:cxn ang="0">
                  <a:pos x="10" y="16"/>
                </a:cxn>
                <a:cxn ang="0">
                  <a:pos x="10" y="16"/>
                </a:cxn>
                <a:cxn ang="0">
                  <a:pos x="0" y="130"/>
                </a:cxn>
                <a:cxn ang="0">
                  <a:pos x="0" y="268"/>
                </a:cxn>
                <a:cxn ang="0">
                  <a:pos x="5" y="339"/>
                </a:cxn>
                <a:cxn ang="0">
                  <a:pos x="10" y="414"/>
                </a:cxn>
                <a:cxn ang="0">
                  <a:pos x="25" y="486"/>
                </a:cxn>
                <a:cxn ang="0">
                  <a:pos x="40" y="553"/>
                </a:cxn>
                <a:cxn ang="0">
                  <a:pos x="40" y="553"/>
                </a:cxn>
                <a:cxn ang="0">
                  <a:pos x="80" y="604"/>
                </a:cxn>
                <a:cxn ang="0">
                  <a:pos x="125" y="663"/>
                </a:cxn>
                <a:cxn ang="0">
                  <a:pos x="185" y="734"/>
                </a:cxn>
                <a:cxn ang="0">
                  <a:pos x="255" y="810"/>
                </a:cxn>
                <a:cxn ang="0">
                  <a:pos x="339" y="889"/>
                </a:cxn>
                <a:cxn ang="0">
                  <a:pos x="379" y="924"/>
                </a:cxn>
                <a:cxn ang="0">
                  <a:pos x="424" y="960"/>
                </a:cxn>
                <a:cxn ang="0">
                  <a:pos x="474" y="991"/>
                </a:cxn>
                <a:cxn ang="0">
                  <a:pos x="519" y="1023"/>
                </a:cxn>
                <a:cxn ang="0">
                  <a:pos x="634" y="979"/>
                </a:cxn>
                <a:cxn ang="0">
                  <a:pos x="634" y="979"/>
                </a:cxn>
                <a:cxn ang="0">
                  <a:pos x="609" y="956"/>
                </a:cxn>
                <a:cxn ang="0">
                  <a:pos x="544" y="896"/>
                </a:cxn>
                <a:cxn ang="0">
                  <a:pos x="504" y="853"/>
                </a:cxn>
                <a:cxn ang="0">
                  <a:pos x="464" y="806"/>
                </a:cxn>
                <a:cxn ang="0">
                  <a:pos x="419" y="750"/>
                </a:cxn>
                <a:cxn ang="0">
                  <a:pos x="379" y="691"/>
                </a:cxn>
                <a:cxn ang="0">
                  <a:pos x="379" y="691"/>
                </a:cxn>
              </a:cxnLst>
              <a:rect l="0" t="0" r="r" b="b"/>
              <a:pathLst>
                <a:path w="634" h="1023">
                  <a:moveTo>
                    <a:pt x="379" y="691"/>
                  </a:moveTo>
                  <a:lnTo>
                    <a:pt x="379" y="691"/>
                  </a:lnTo>
                  <a:lnTo>
                    <a:pt x="334" y="608"/>
                  </a:lnTo>
                  <a:lnTo>
                    <a:pt x="300" y="537"/>
                  </a:lnTo>
                  <a:lnTo>
                    <a:pt x="270" y="474"/>
                  </a:lnTo>
                  <a:lnTo>
                    <a:pt x="270" y="474"/>
                  </a:lnTo>
                  <a:lnTo>
                    <a:pt x="265" y="462"/>
                  </a:lnTo>
                  <a:lnTo>
                    <a:pt x="255" y="422"/>
                  </a:lnTo>
                  <a:lnTo>
                    <a:pt x="250" y="395"/>
                  </a:lnTo>
                  <a:lnTo>
                    <a:pt x="245" y="363"/>
                  </a:lnTo>
                  <a:lnTo>
                    <a:pt x="250" y="320"/>
                  </a:lnTo>
                  <a:lnTo>
                    <a:pt x="260" y="272"/>
                  </a:lnTo>
                  <a:lnTo>
                    <a:pt x="260" y="272"/>
                  </a:lnTo>
                  <a:lnTo>
                    <a:pt x="270" y="221"/>
                  </a:lnTo>
                  <a:lnTo>
                    <a:pt x="275" y="170"/>
                  </a:lnTo>
                  <a:lnTo>
                    <a:pt x="290" y="71"/>
                  </a:lnTo>
                  <a:lnTo>
                    <a:pt x="290" y="71"/>
                  </a:lnTo>
                  <a:lnTo>
                    <a:pt x="260" y="79"/>
                  </a:lnTo>
                  <a:lnTo>
                    <a:pt x="225" y="79"/>
                  </a:lnTo>
                  <a:lnTo>
                    <a:pt x="225" y="79"/>
                  </a:lnTo>
                  <a:lnTo>
                    <a:pt x="200" y="79"/>
                  </a:lnTo>
                  <a:lnTo>
                    <a:pt x="175" y="75"/>
                  </a:lnTo>
                  <a:lnTo>
                    <a:pt x="155" y="67"/>
                  </a:lnTo>
                  <a:lnTo>
                    <a:pt x="135" y="59"/>
                  </a:lnTo>
                  <a:lnTo>
                    <a:pt x="120" y="47"/>
                  </a:lnTo>
                  <a:lnTo>
                    <a:pt x="105" y="31"/>
                  </a:lnTo>
                  <a:lnTo>
                    <a:pt x="80" y="0"/>
                  </a:lnTo>
                  <a:lnTo>
                    <a:pt x="80" y="0"/>
                  </a:lnTo>
                  <a:lnTo>
                    <a:pt x="70" y="0"/>
                  </a:lnTo>
                  <a:lnTo>
                    <a:pt x="70" y="0"/>
                  </a:lnTo>
                  <a:lnTo>
                    <a:pt x="25" y="8"/>
                  </a:lnTo>
                  <a:lnTo>
                    <a:pt x="25" y="8"/>
                  </a:lnTo>
                  <a:lnTo>
                    <a:pt x="20" y="12"/>
                  </a:lnTo>
                  <a:lnTo>
                    <a:pt x="20" y="12"/>
                  </a:lnTo>
                  <a:lnTo>
                    <a:pt x="15" y="16"/>
                  </a:lnTo>
                  <a:lnTo>
                    <a:pt x="15" y="16"/>
                  </a:lnTo>
                  <a:lnTo>
                    <a:pt x="10" y="16"/>
                  </a:lnTo>
                  <a:lnTo>
                    <a:pt x="10" y="16"/>
                  </a:lnTo>
                  <a:lnTo>
                    <a:pt x="0" y="130"/>
                  </a:lnTo>
                  <a:lnTo>
                    <a:pt x="0" y="268"/>
                  </a:lnTo>
                  <a:lnTo>
                    <a:pt x="5" y="339"/>
                  </a:lnTo>
                  <a:lnTo>
                    <a:pt x="10" y="414"/>
                  </a:lnTo>
                  <a:lnTo>
                    <a:pt x="25" y="486"/>
                  </a:lnTo>
                  <a:lnTo>
                    <a:pt x="40" y="553"/>
                  </a:lnTo>
                  <a:lnTo>
                    <a:pt x="40" y="553"/>
                  </a:lnTo>
                  <a:lnTo>
                    <a:pt x="80" y="604"/>
                  </a:lnTo>
                  <a:lnTo>
                    <a:pt x="125" y="663"/>
                  </a:lnTo>
                  <a:lnTo>
                    <a:pt x="185" y="734"/>
                  </a:lnTo>
                  <a:lnTo>
                    <a:pt x="255" y="810"/>
                  </a:lnTo>
                  <a:lnTo>
                    <a:pt x="339" y="889"/>
                  </a:lnTo>
                  <a:lnTo>
                    <a:pt x="379" y="924"/>
                  </a:lnTo>
                  <a:lnTo>
                    <a:pt x="424" y="960"/>
                  </a:lnTo>
                  <a:lnTo>
                    <a:pt x="474" y="991"/>
                  </a:lnTo>
                  <a:lnTo>
                    <a:pt x="519" y="1023"/>
                  </a:lnTo>
                  <a:lnTo>
                    <a:pt x="634" y="979"/>
                  </a:lnTo>
                  <a:lnTo>
                    <a:pt x="634" y="979"/>
                  </a:lnTo>
                  <a:lnTo>
                    <a:pt x="609" y="956"/>
                  </a:lnTo>
                  <a:lnTo>
                    <a:pt x="544" y="896"/>
                  </a:lnTo>
                  <a:lnTo>
                    <a:pt x="504" y="853"/>
                  </a:lnTo>
                  <a:lnTo>
                    <a:pt x="464" y="806"/>
                  </a:lnTo>
                  <a:lnTo>
                    <a:pt x="419" y="750"/>
                  </a:lnTo>
                  <a:lnTo>
                    <a:pt x="379" y="691"/>
                  </a:lnTo>
                  <a:lnTo>
                    <a:pt x="379" y="691"/>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0" name="Freeform 84"/>
            <p:cNvSpPr>
              <a:spLocks/>
            </p:cNvSpPr>
            <p:nvPr/>
          </p:nvSpPr>
          <p:spPr bwMode="auto">
            <a:xfrm>
              <a:off x="-1421849" y="3781425"/>
              <a:ext cx="585950" cy="720725"/>
            </a:xfrm>
            <a:custGeom>
              <a:avLst/>
              <a:gdLst/>
              <a:ahLst/>
              <a:cxnLst>
                <a:cxn ang="0">
                  <a:pos x="429" y="427"/>
                </a:cxn>
                <a:cxn ang="0">
                  <a:pos x="429" y="427"/>
                </a:cxn>
                <a:cxn ang="0">
                  <a:pos x="424" y="367"/>
                </a:cxn>
                <a:cxn ang="0">
                  <a:pos x="424" y="304"/>
                </a:cxn>
                <a:cxn ang="0">
                  <a:pos x="424" y="233"/>
                </a:cxn>
                <a:cxn ang="0">
                  <a:pos x="424" y="233"/>
                </a:cxn>
                <a:cxn ang="0">
                  <a:pos x="429" y="154"/>
                </a:cxn>
                <a:cxn ang="0">
                  <a:pos x="424" y="115"/>
                </a:cxn>
                <a:cxn ang="0">
                  <a:pos x="419" y="79"/>
                </a:cxn>
                <a:cxn ang="0">
                  <a:pos x="405" y="47"/>
                </a:cxn>
                <a:cxn ang="0">
                  <a:pos x="395" y="36"/>
                </a:cxn>
                <a:cxn ang="0">
                  <a:pos x="385" y="24"/>
                </a:cxn>
                <a:cxn ang="0">
                  <a:pos x="370" y="16"/>
                </a:cxn>
                <a:cxn ang="0">
                  <a:pos x="350" y="8"/>
                </a:cxn>
                <a:cxn ang="0">
                  <a:pos x="330" y="0"/>
                </a:cxn>
                <a:cxn ang="0">
                  <a:pos x="305" y="0"/>
                </a:cxn>
                <a:cxn ang="0">
                  <a:pos x="305" y="0"/>
                </a:cxn>
                <a:cxn ang="0">
                  <a:pos x="265" y="0"/>
                </a:cxn>
                <a:cxn ang="0">
                  <a:pos x="225" y="8"/>
                </a:cxn>
                <a:cxn ang="0">
                  <a:pos x="195" y="20"/>
                </a:cxn>
                <a:cxn ang="0">
                  <a:pos x="160" y="36"/>
                </a:cxn>
                <a:cxn ang="0">
                  <a:pos x="135" y="55"/>
                </a:cxn>
                <a:cxn ang="0">
                  <a:pos x="110" y="83"/>
                </a:cxn>
                <a:cxn ang="0">
                  <a:pos x="90" y="111"/>
                </a:cxn>
                <a:cxn ang="0">
                  <a:pos x="70" y="142"/>
                </a:cxn>
                <a:cxn ang="0">
                  <a:pos x="55" y="174"/>
                </a:cxn>
                <a:cxn ang="0">
                  <a:pos x="40" y="213"/>
                </a:cxn>
                <a:cxn ang="0">
                  <a:pos x="20" y="288"/>
                </a:cxn>
                <a:cxn ang="0">
                  <a:pos x="10" y="371"/>
                </a:cxn>
                <a:cxn ang="0">
                  <a:pos x="0" y="454"/>
                </a:cxn>
                <a:cxn ang="0">
                  <a:pos x="0" y="454"/>
                </a:cxn>
                <a:cxn ang="0">
                  <a:pos x="40" y="446"/>
                </a:cxn>
                <a:cxn ang="0">
                  <a:pos x="135" y="427"/>
                </a:cxn>
                <a:cxn ang="0">
                  <a:pos x="200" y="419"/>
                </a:cxn>
                <a:cxn ang="0">
                  <a:pos x="275" y="419"/>
                </a:cxn>
                <a:cxn ang="0">
                  <a:pos x="350" y="419"/>
                </a:cxn>
                <a:cxn ang="0">
                  <a:pos x="429" y="427"/>
                </a:cxn>
                <a:cxn ang="0">
                  <a:pos x="429" y="427"/>
                </a:cxn>
              </a:cxnLst>
              <a:rect l="0" t="0" r="r" b="b"/>
              <a:pathLst>
                <a:path w="429" h="454">
                  <a:moveTo>
                    <a:pt x="429" y="427"/>
                  </a:moveTo>
                  <a:lnTo>
                    <a:pt x="429" y="427"/>
                  </a:lnTo>
                  <a:lnTo>
                    <a:pt x="424" y="367"/>
                  </a:lnTo>
                  <a:lnTo>
                    <a:pt x="424" y="304"/>
                  </a:lnTo>
                  <a:lnTo>
                    <a:pt x="424" y="233"/>
                  </a:lnTo>
                  <a:lnTo>
                    <a:pt x="424" y="233"/>
                  </a:lnTo>
                  <a:lnTo>
                    <a:pt x="429" y="154"/>
                  </a:lnTo>
                  <a:lnTo>
                    <a:pt x="424" y="115"/>
                  </a:lnTo>
                  <a:lnTo>
                    <a:pt x="419" y="79"/>
                  </a:lnTo>
                  <a:lnTo>
                    <a:pt x="405" y="47"/>
                  </a:lnTo>
                  <a:lnTo>
                    <a:pt x="395" y="36"/>
                  </a:lnTo>
                  <a:lnTo>
                    <a:pt x="385" y="24"/>
                  </a:lnTo>
                  <a:lnTo>
                    <a:pt x="370" y="16"/>
                  </a:lnTo>
                  <a:lnTo>
                    <a:pt x="350" y="8"/>
                  </a:lnTo>
                  <a:lnTo>
                    <a:pt x="330" y="0"/>
                  </a:lnTo>
                  <a:lnTo>
                    <a:pt x="305" y="0"/>
                  </a:lnTo>
                  <a:lnTo>
                    <a:pt x="305" y="0"/>
                  </a:lnTo>
                  <a:lnTo>
                    <a:pt x="265" y="0"/>
                  </a:lnTo>
                  <a:lnTo>
                    <a:pt x="225" y="8"/>
                  </a:lnTo>
                  <a:lnTo>
                    <a:pt x="195" y="20"/>
                  </a:lnTo>
                  <a:lnTo>
                    <a:pt x="160" y="36"/>
                  </a:lnTo>
                  <a:lnTo>
                    <a:pt x="135" y="55"/>
                  </a:lnTo>
                  <a:lnTo>
                    <a:pt x="110" y="83"/>
                  </a:lnTo>
                  <a:lnTo>
                    <a:pt x="90" y="111"/>
                  </a:lnTo>
                  <a:lnTo>
                    <a:pt x="70" y="142"/>
                  </a:lnTo>
                  <a:lnTo>
                    <a:pt x="55" y="174"/>
                  </a:lnTo>
                  <a:lnTo>
                    <a:pt x="40" y="213"/>
                  </a:lnTo>
                  <a:lnTo>
                    <a:pt x="20" y="288"/>
                  </a:lnTo>
                  <a:lnTo>
                    <a:pt x="10" y="371"/>
                  </a:lnTo>
                  <a:lnTo>
                    <a:pt x="0" y="454"/>
                  </a:lnTo>
                  <a:lnTo>
                    <a:pt x="0" y="454"/>
                  </a:lnTo>
                  <a:lnTo>
                    <a:pt x="40" y="446"/>
                  </a:lnTo>
                  <a:lnTo>
                    <a:pt x="135" y="427"/>
                  </a:lnTo>
                  <a:lnTo>
                    <a:pt x="200" y="419"/>
                  </a:lnTo>
                  <a:lnTo>
                    <a:pt x="275" y="419"/>
                  </a:lnTo>
                  <a:lnTo>
                    <a:pt x="350" y="419"/>
                  </a:lnTo>
                  <a:lnTo>
                    <a:pt x="429" y="427"/>
                  </a:lnTo>
                  <a:lnTo>
                    <a:pt x="429" y="427"/>
                  </a:lnTo>
                  <a:close/>
                </a:path>
              </a:pathLst>
            </a:custGeom>
            <a:solidFill>
              <a:srgbClr val="F6FBF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1" name="Freeform 85"/>
            <p:cNvSpPr>
              <a:spLocks/>
            </p:cNvSpPr>
            <p:nvPr/>
          </p:nvSpPr>
          <p:spPr bwMode="auto">
            <a:xfrm>
              <a:off x="-788095" y="3643312"/>
              <a:ext cx="484877" cy="376238"/>
            </a:xfrm>
            <a:custGeom>
              <a:avLst/>
              <a:gdLst/>
              <a:ahLst/>
              <a:cxnLst>
                <a:cxn ang="0">
                  <a:pos x="65" y="0"/>
                </a:cxn>
                <a:cxn ang="0">
                  <a:pos x="65" y="0"/>
                </a:cxn>
                <a:cxn ang="0">
                  <a:pos x="65" y="20"/>
                </a:cxn>
                <a:cxn ang="0">
                  <a:pos x="70" y="44"/>
                </a:cxn>
                <a:cxn ang="0">
                  <a:pos x="75" y="71"/>
                </a:cxn>
                <a:cxn ang="0">
                  <a:pos x="90" y="103"/>
                </a:cxn>
                <a:cxn ang="0">
                  <a:pos x="105" y="130"/>
                </a:cxn>
                <a:cxn ang="0">
                  <a:pos x="130" y="158"/>
                </a:cxn>
                <a:cxn ang="0">
                  <a:pos x="145" y="170"/>
                </a:cxn>
                <a:cxn ang="0">
                  <a:pos x="165" y="178"/>
                </a:cxn>
                <a:cxn ang="0">
                  <a:pos x="165" y="178"/>
                </a:cxn>
                <a:cxn ang="0">
                  <a:pos x="185" y="182"/>
                </a:cxn>
                <a:cxn ang="0">
                  <a:pos x="205" y="186"/>
                </a:cxn>
                <a:cxn ang="0">
                  <a:pos x="240" y="190"/>
                </a:cxn>
                <a:cxn ang="0">
                  <a:pos x="275" y="182"/>
                </a:cxn>
                <a:cxn ang="0">
                  <a:pos x="300" y="170"/>
                </a:cxn>
                <a:cxn ang="0">
                  <a:pos x="325" y="158"/>
                </a:cxn>
                <a:cxn ang="0">
                  <a:pos x="340" y="146"/>
                </a:cxn>
                <a:cxn ang="0">
                  <a:pos x="355" y="134"/>
                </a:cxn>
                <a:cxn ang="0">
                  <a:pos x="355" y="134"/>
                </a:cxn>
                <a:cxn ang="0">
                  <a:pos x="350" y="146"/>
                </a:cxn>
                <a:cxn ang="0">
                  <a:pos x="335" y="174"/>
                </a:cxn>
                <a:cxn ang="0">
                  <a:pos x="320" y="190"/>
                </a:cxn>
                <a:cxn ang="0">
                  <a:pos x="300" y="206"/>
                </a:cxn>
                <a:cxn ang="0">
                  <a:pos x="275" y="221"/>
                </a:cxn>
                <a:cxn ang="0">
                  <a:pos x="240" y="229"/>
                </a:cxn>
                <a:cxn ang="0">
                  <a:pos x="240" y="229"/>
                </a:cxn>
                <a:cxn ang="0">
                  <a:pos x="200" y="237"/>
                </a:cxn>
                <a:cxn ang="0">
                  <a:pos x="160" y="233"/>
                </a:cxn>
                <a:cxn ang="0">
                  <a:pos x="125" y="221"/>
                </a:cxn>
                <a:cxn ang="0">
                  <a:pos x="90" y="202"/>
                </a:cxn>
                <a:cxn ang="0">
                  <a:pos x="60" y="170"/>
                </a:cxn>
                <a:cxn ang="0">
                  <a:pos x="35" y="127"/>
                </a:cxn>
                <a:cxn ang="0">
                  <a:pos x="15" y="75"/>
                </a:cxn>
                <a:cxn ang="0">
                  <a:pos x="0" y="12"/>
                </a:cxn>
                <a:cxn ang="0">
                  <a:pos x="65" y="0"/>
                </a:cxn>
              </a:cxnLst>
              <a:rect l="0" t="0" r="r" b="b"/>
              <a:pathLst>
                <a:path w="355" h="237">
                  <a:moveTo>
                    <a:pt x="65" y="0"/>
                  </a:moveTo>
                  <a:lnTo>
                    <a:pt x="65" y="0"/>
                  </a:lnTo>
                  <a:lnTo>
                    <a:pt x="65" y="20"/>
                  </a:lnTo>
                  <a:lnTo>
                    <a:pt x="70" y="44"/>
                  </a:lnTo>
                  <a:lnTo>
                    <a:pt x="75" y="71"/>
                  </a:lnTo>
                  <a:lnTo>
                    <a:pt x="90" y="103"/>
                  </a:lnTo>
                  <a:lnTo>
                    <a:pt x="105" y="130"/>
                  </a:lnTo>
                  <a:lnTo>
                    <a:pt x="130" y="158"/>
                  </a:lnTo>
                  <a:lnTo>
                    <a:pt x="145" y="170"/>
                  </a:lnTo>
                  <a:lnTo>
                    <a:pt x="165" y="178"/>
                  </a:lnTo>
                  <a:lnTo>
                    <a:pt x="165" y="178"/>
                  </a:lnTo>
                  <a:lnTo>
                    <a:pt x="185" y="182"/>
                  </a:lnTo>
                  <a:lnTo>
                    <a:pt x="205" y="186"/>
                  </a:lnTo>
                  <a:lnTo>
                    <a:pt x="240" y="190"/>
                  </a:lnTo>
                  <a:lnTo>
                    <a:pt x="275" y="182"/>
                  </a:lnTo>
                  <a:lnTo>
                    <a:pt x="300" y="170"/>
                  </a:lnTo>
                  <a:lnTo>
                    <a:pt x="325" y="158"/>
                  </a:lnTo>
                  <a:lnTo>
                    <a:pt x="340" y="146"/>
                  </a:lnTo>
                  <a:lnTo>
                    <a:pt x="355" y="134"/>
                  </a:lnTo>
                  <a:lnTo>
                    <a:pt x="355" y="134"/>
                  </a:lnTo>
                  <a:lnTo>
                    <a:pt x="350" y="146"/>
                  </a:lnTo>
                  <a:lnTo>
                    <a:pt x="335" y="174"/>
                  </a:lnTo>
                  <a:lnTo>
                    <a:pt x="320" y="190"/>
                  </a:lnTo>
                  <a:lnTo>
                    <a:pt x="300" y="206"/>
                  </a:lnTo>
                  <a:lnTo>
                    <a:pt x="275" y="221"/>
                  </a:lnTo>
                  <a:lnTo>
                    <a:pt x="240" y="229"/>
                  </a:lnTo>
                  <a:lnTo>
                    <a:pt x="240" y="229"/>
                  </a:lnTo>
                  <a:lnTo>
                    <a:pt x="200" y="237"/>
                  </a:lnTo>
                  <a:lnTo>
                    <a:pt x="160" y="233"/>
                  </a:lnTo>
                  <a:lnTo>
                    <a:pt x="125" y="221"/>
                  </a:lnTo>
                  <a:lnTo>
                    <a:pt x="90" y="202"/>
                  </a:lnTo>
                  <a:lnTo>
                    <a:pt x="60" y="170"/>
                  </a:lnTo>
                  <a:lnTo>
                    <a:pt x="35" y="127"/>
                  </a:lnTo>
                  <a:lnTo>
                    <a:pt x="15" y="75"/>
                  </a:lnTo>
                  <a:lnTo>
                    <a:pt x="0" y="12"/>
                  </a:lnTo>
                  <a:lnTo>
                    <a:pt x="65" y="0"/>
                  </a:lnTo>
                  <a:close/>
                </a:path>
              </a:pathLst>
            </a:custGeom>
            <a:solidFill>
              <a:srgbClr val="E1F3F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2" name="Freeform 86"/>
            <p:cNvSpPr>
              <a:spLocks/>
            </p:cNvSpPr>
            <p:nvPr/>
          </p:nvSpPr>
          <p:spPr bwMode="auto">
            <a:xfrm>
              <a:off x="-576389" y="3054350"/>
              <a:ext cx="293658" cy="533400"/>
            </a:xfrm>
            <a:custGeom>
              <a:avLst/>
              <a:gdLst/>
              <a:ahLst/>
              <a:cxnLst>
                <a:cxn ang="0">
                  <a:pos x="205" y="0"/>
                </a:cxn>
                <a:cxn ang="0">
                  <a:pos x="205" y="0"/>
                </a:cxn>
                <a:cxn ang="0">
                  <a:pos x="185" y="0"/>
                </a:cxn>
                <a:cxn ang="0">
                  <a:pos x="165" y="0"/>
                </a:cxn>
                <a:cxn ang="0">
                  <a:pos x="140" y="0"/>
                </a:cxn>
                <a:cxn ang="0">
                  <a:pos x="110" y="12"/>
                </a:cxn>
                <a:cxn ang="0">
                  <a:pos x="80" y="27"/>
                </a:cxn>
                <a:cxn ang="0">
                  <a:pos x="50" y="51"/>
                </a:cxn>
                <a:cxn ang="0">
                  <a:pos x="25" y="87"/>
                </a:cxn>
                <a:cxn ang="0">
                  <a:pos x="25" y="87"/>
                </a:cxn>
                <a:cxn ang="0">
                  <a:pos x="10" y="122"/>
                </a:cxn>
                <a:cxn ang="0">
                  <a:pos x="0" y="150"/>
                </a:cxn>
                <a:cxn ang="0">
                  <a:pos x="0" y="185"/>
                </a:cxn>
                <a:cxn ang="0">
                  <a:pos x="0" y="185"/>
                </a:cxn>
                <a:cxn ang="0">
                  <a:pos x="5" y="209"/>
                </a:cxn>
                <a:cxn ang="0">
                  <a:pos x="15" y="237"/>
                </a:cxn>
                <a:cxn ang="0">
                  <a:pos x="15" y="237"/>
                </a:cxn>
                <a:cxn ang="0">
                  <a:pos x="25" y="264"/>
                </a:cxn>
                <a:cxn ang="0">
                  <a:pos x="35" y="288"/>
                </a:cxn>
                <a:cxn ang="0">
                  <a:pos x="35" y="288"/>
                </a:cxn>
                <a:cxn ang="0">
                  <a:pos x="35" y="308"/>
                </a:cxn>
                <a:cxn ang="0">
                  <a:pos x="35" y="332"/>
                </a:cxn>
                <a:cxn ang="0">
                  <a:pos x="35" y="332"/>
                </a:cxn>
                <a:cxn ang="0">
                  <a:pos x="65" y="336"/>
                </a:cxn>
                <a:cxn ang="0">
                  <a:pos x="75" y="336"/>
                </a:cxn>
                <a:cxn ang="0">
                  <a:pos x="75" y="336"/>
                </a:cxn>
                <a:cxn ang="0">
                  <a:pos x="115" y="253"/>
                </a:cxn>
                <a:cxn ang="0">
                  <a:pos x="155" y="185"/>
                </a:cxn>
                <a:cxn ang="0">
                  <a:pos x="175" y="162"/>
                </a:cxn>
                <a:cxn ang="0">
                  <a:pos x="190" y="142"/>
                </a:cxn>
                <a:cxn ang="0">
                  <a:pos x="190" y="142"/>
                </a:cxn>
                <a:cxn ang="0">
                  <a:pos x="205" y="126"/>
                </a:cxn>
                <a:cxn ang="0">
                  <a:pos x="210" y="106"/>
                </a:cxn>
                <a:cxn ang="0">
                  <a:pos x="215" y="83"/>
                </a:cxn>
                <a:cxn ang="0">
                  <a:pos x="215" y="59"/>
                </a:cxn>
                <a:cxn ang="0">
                  <a:pos x="210" y="20"/>
                </a:cxn>
                <a:cxn ang="0">
                  <a:pos x="205" y="0"/>
                </a:cxn>
                <a:cxn ang="0">
                  <a:pos x="205" y="0"/>
                </a:cxn>
              </a:cxnLst>
              <a:rect l="0" t="0" r="r" b="b"/>
              <a:pathLst>
                <a:path w="215" h="336">
                  <a:moveTo>
                    <a:pt x="205" y="0"/>
                  </a:moveTo>
                  <a:lnTo>
                    <a:pt x="205" y="0"/>
                  </a:lnTo>
                  <a:lnTo>
                    <a:pt x="185" y="0"/>
                  </a:lnTo>
                  <a:lnTo>
                    <a:pt x="165" y="0"/>
                  </a:lnTo>
                  <a:lnTo>
                    <a:pt x="140" y="0"/>
                  </a:lnTo>
                  <a:lnTo>
                    <a:pt x="110" y="12"/>
                  </a:lnTo>
                  <a:lnTo>
                    <a:pt x="80" y="27"/>
                  </a:lnTo>
                  <a:lnTo>
                    <a:pt x="50" y="51"/>
                  </a:lnTo>
                  <a:lnTo>
                    <a:pt x="25" y="87"/>
                  </a:lnTo>
                  <a:lnTo>
                    <a:pt x="25" y="87"/>
                  </a:lnTo>
                  <a:lnTo>
                    <a:pt x="10" y="122"/>
                  </a:lnTo>
                  <a:lnTo>
                    <a:pt x="0" y="150"/>
                  </a:lnTo>
                  <a:lnTo>
                    <a:pt x="0" y="185"/>
                  </a:lnTo>
                  <a:lnTo>
                    <a:pt x="0" y="185"/>
                  </a:lnTo>
                  <a:lnTo>
                    <a:pt x="5" y="209"/>
                  </a:lnTo>
                  <a:lnTo>
                    <a:pt x="15" y="237"/>
                  </a:lnTo>
                  <a:lnTo>
                    <a:pt x="15" y="237"/>
                  </a:lnTo>
                  <a:lnTo>
                    <a:pt x="25" y="264"/>
                  </a:lnTo>
                  <a:lnTo>
                    <a:pt x="35" y="288"/>
                  </a:lnTo>
                  <a:lnTo>
                    <a:pt x="35" y="288"/>
                  </a:lnTo>
                  <a:lnTo>
                    <a:pt x="35" y="308"/>
                  </a:lnTo>
                  <a:lnTo>
                    <a:pt x="35" y="332"/>
                  </a:lnTo>
                  <a:lnTo>
                    <a:pt x="35" y="332"/>
                  </a:lnTo>
                  <a:lnTo>
                    <a:pt x="65" y="336"/>
                  </a:lnTo>
                  <a:lnTo>
                    <a:pt x="75" y="336"/>
                  </a:lnTo>
                  <a:lnTo>
                    <a:pt x="75" y="336"/>
                  </a:lnTo>
                  <a:lnTo>
                    <a:pt x="115" y="253"/>
                  </a:lnTo>
                  <a:lnTo>
                    <a:pt x="155" y="185"/>
                  </a:lnTo>
                  <a:lnTo>
                    <a:pt x="175" y="162"/>
                  </a:lnTo>
                  <a:lnTo>
                    <a:pt x="190" y="142"/>
                  </a:lnTo>
                  <a:lnTo>
                    <a:pt x="190" y="142"/>
                  </a:lnTo>
                  <a:lnTo>
                    <a:pt x="205" y="126"/>
                  </a:lnTo>
                  <a:lnTo>
                    <a:pt x="210" y="106"/>
                  </a:lnTo>
                  <a:lnTo>
                    <a:pt x="215" y="83"/>
                  </a:lnTo>
                  <a:lnTo>
                    <a:pt x="215" y="59"/>
                  </a:lnTo>
                  <a:lnTo>
                    <a:pt x="210" y="20"/>
                  </a:lnTo>
                  <a:lnTo>
                    <a:pt x="205" y="0"/>
                  </a:lnTo>
                  <a:lnTo>
                    <a:pt x="20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3" name="Freeform 87"/>
            <p:cNvSpPr>
              <a:spLocks/>
            </p:cNvSpPr>
            <p:nvPr/>
          </p:nvSpPr>
          <p:spPr bwMode="auto">
            <a:xfrm>
              <a:off x="-535413" y="3141662"/>
              <a:ext cx="626925" cy="784225"/>
            </a:xfrm>
            <a:custGeom>
              <a:avLst/>
              <a:gdLst/>
              <a:ahLst/>
              <a:cxnLst>
                <a:cxn ang="0">
                  <a:pos x="25" y="162"/>
                </a:cxn>
                <a:cxn ang="0">
                  <a:pos x="25" y="162"/>
                </a:cxn>
                <a:cxn ang="0">
                  <a:pos x="10" y="225"/>
                </a:cxn>
                <a:cxn ang="0">
                  <a:pos x="0" y="281"/>
                </a:cxn>
                <a:cxn ang="0">
                  <a:pos x="0" y="308"/>
                </a:cxn>
                <a:cxn ang="0">
                  <a:pos x="0" y="336"/>
                </a:cxn>
                <a:cxn ang="0">
                  <a:pos x="0" y="336"/>
                </a:cxn>
                <a:cxn ang="0">
                  <a:pos x="10" y="360"/>
                </a:cxn>
                <a:cxn ang="0">
                  <a:pos x="25" y="387"/>
                </a:cxn>
                <a:cxn ang="0">
                  <a:pos x="40" y="411"/>
                </a:cxn>
                <a:cxn ang="0">
                  <a:pos x="60" y="431"/>
                </a:cxn>
                <a:cxn ang="0">
                  <a:pos x="95" y="462"/>
                </a:cxn>
                <a:cxn ang="0">
                  <a:pos x="120" y="482"/>
                </a:cxn>
                <a:cxn ang="0">
                  <a:pos x="120" y="482"/>
                </a:cxn>
                <a:cxn ang="0">
                  <a:pos x="140" y="486"/>
                </a:cxn>
                <a:cxn ang="0">
                  <a:pos x="175" y="494"/>
                </a:cxn>
                <a:cxn ang="0">
                  <a:pos x="205" y="494"/>
                </a:cxn>
                <a:cxn ang="0">
                  <a:pos x="215" y="494"/>
                </a:cxn>
                <a:cxn ang="0">
                  <a:pos x="225" y="486"/>
                </a:cxn>
                <a:cxn ang="0">
                  <a:pos x="225" y="486"/>
                </a:cxn>
                <a:cxn ang="0">
                  <a:pos x="260" y="458"/>
                </a:cxn>
                <a:cxn ang="0">
                  <a:pos x="295" y="427"/>
                </a:cxn>
                <a:cxn ang="0">
                  <a:pos x="325" y="391"/>
                </a:cxn>
                <a:cxn ang="0">
                  <a:pos x="325" y="391"/>
                </a:cxn>
                <a:cxn ang="0">
                  <a:pos x="355" y="356"/>
                </a:cxn>
                <a:cxn ang="0">
                  <a:pos x="375" y="328"/>
                </a:cxn>
                <a:cxn ang="0">
                  <a:pos x="385" y="304"/>
                </a:cxn>
                <a:cxn ang="0">
                  <a:pos x="390" y="277"/>
                </a:cxn>
                <a:cxn ang="0">
                  <a:pos x="390" y="277"/>
                </a:cxn>
                <a:cxn ang="0">
                  <a:pos x="399" y="273"/>
                </a:cxn>
                <a:cxn ang="0">
                  <a:pos x="414" y="253"/>
                </a:cxn>
                <a:cxn ang="0">
                  <a:pos x="434" y="225"/>
                </a:cxn>
                <a:cxn ang="0">
                  <a:pos x="454" y="190"/>
                </a:cxn>
                <a:cxn ang="0">
                  <a:pos x="454" y="190"/>
                </a:cxn>
                <a:cxn ang="0">
                  <a:pos x="459" y="166"/>
                </a:cxn>
                <a:cxn ang="0">
                  <a:pos x="459" y="146"/>
                </a:cxn>
                <a:cxn ang="0">
                  <a:pos x="454" y="103"/>
                </a:cxn>
                <a:cxn ang="0">
                  <a:pos x="444" y="59"/>
                </a:cxn>
                <a:cxn ang="0">
                  <a:pos x="444" y="59"/>
                </a:cxn>
                <a:cxn ang="0">
                  <a:pos x="414" y="51"/>
                </a:cxn>
                <a:cxn ang="0">
                  <a:pos x="355" y="32"/>
                </a:cxn>
                <a:cxn ang="0">
                  <a:pos x="275" y="8"/>
                </a:cxn>
                <a:cxn ang="0">
                  <a:pos x="235" y="0"/>
                </a:cxn>
                <a:cxn ang="0">
                  <a:pos x="200" y="0"/>
                </a:cxn>
                <a:cxn ang="0">
                  <a:pos x="200" y="0"/>
                </a:cxn>
                <a:cxn ang="0">
                  <a:pos x="165" y="4"/>
                </a:cxn>
                <a:cxn ang="0">
                  <a:pos x="135" y="16"/>
                </a:cxn>
                <a:cxn ang="0">
                  <a:pos x="110" y="32"/>
                </a:cxn>
                <a:cxn ang="0">
                  <a:pos x="90" y="55"/>
                </a:cxn>
                <a:cxn ang="0">
                  <a:pos x="70" y="83"/>
                </a:cxn>
                <a:cxn ang="0">
                  <a:pos x="50" y="111"/>
                </a:cxn>
                <a:cxn ang="0">
                  <a:pos x="25" y="162"/>
                </a:cxn>
                <a:cxn ang="0">
                  <a:pos x="25" y="162"/>
                </a:cxn>
              </a:cxnLst>
              <a:rect l="0" t="0" r="r" b="b"/>
              <a:pathLst>
                <a:path w="459" h="494">
                  <a:moveTo>
                    <a:pt x="25" y="162"/>
                  </a:moveTo>
                  <a:lnTo>
                    <a:pt x="25" y="162"/>
                  </a:lnTo>
                  <a:lnTo>
                    <a:pt x="10" y="225"/>
                  </a:lnTo>
                  <a:lnTo>
                    <a:pt x="0" y="281"/>
                  </a:lnTo>
                  <a:lnTo>
                    <a:pt x="0" y="308"/>
                  </a:lnTo>
                  <a:lnTo>
                    <a:pt x="0" y="336"/>
                  </a:lnTo>
                  <a:lnTo>
                    <a:pt x="0" y="336"/>
                  </a:lnTo>
                  <a:lnTo>
                    <a:pt x="10" y="360"/>
                  </a:lnTo>
                  <a:lnTo>
                    <a:pt x="25" y="387"/>
                  </a:lnTo>
                  <a:lnTo>
                    <a:pt x="40" y="411"/>
                  </a:lnTo>
                  <a:lnTo>
                    <a:pt x="60" y="431"/>
                  </a:lnTo>
                  <a:lnTo>
                    <a:pt x="95" y="462"/>
                  </a:lnTo>
                  <a:lnTo>
                    <a:pt x="120" y="482"/>
                  </a:lnTo>
                  <a:lnTo>
                    <a:pt x="120" y="482"/>
                  </a:lnTo>
                  <a:lnTo>
                    <a:pt x="140" y="486"/>
                  </a:lnTo>
                  <a:lnTo>
                    <a:pt x="175" y="494"/>
                  </a:lnTo>
                  <a:lnTo>
                    <a:pt x="205" y="494"/>
                  </a:lnTo>
                  <a:lnTo>
                    <a:pt x="215" y="494"/>
                  </a:lnTo>
                  <a:lnTo>
                    <a:pt x="225" y="486"/>
                  </a:lnTo>
                  <a:lnTo>
                    <a:pt x="225" y="486"/>
                  </a:lnTo>
                  <a:lnTo>
                    <a:pt x="260" y="458"/>
                  </a:lnTo>
                  <a:lnTo>
                    <a:pt x="295" y="427"/>
                  </a:lnTo>
                  <a:lnTo>
                    <a:pt x="325" y="391"/>
                  </a:lnTo>
                  <a:lnTo>
                    <a:pt x="325" y="391"/>
                  </a:lnTo>
                  <a:lnTo>
                    <a:pt x="355" y="356"/>
                  </a:lnTo>
                  <a:lnTo>
                    <a:pt x="375" y="328"/>
                  </a:lnTo>
                  <a:lnTo>
                    <a:pt x="385" y="304"/>
                  </a:lnTo>
                  <a:lnTo>
                    <a:pt x="390" y="277"/>
                  </a:lnTo>
                  <a:lnTo>
                    <a:pt x="390" y="277"/>
                  </a:lnTo>
                  <a:lnTo>
                    <a:pt x="399" y="273"/>
                  </a:lnTo>
                  <a:lnTo>
                    <a:pt x="414" y="253"/>
                  </a:lnTo>
                  <a:lnTo>
                    <a:pt x="434" y="225"/>
                  </a:lnTo>
                  <a:lnTo>
                    <a:pt x="454" y="190"/>
                  </a:lnTo>
                  <a:lnTo>
                    <a:pt x="454" y="190"/>
                  </a:lnTo>
                  <a:lnTo>
                    <a:pt x="459" y="166"/>
                  </a:lnTo>
                  <a:lnTo>
                    <a:pt x="459" y="146"/>
                  </a:lnTo>
                  <a:lnTo>
                    <a:pt x="454" y="103"/>
                  </a:lnTo>
                  <a:lnTo>
                    <a:pt x="444" y="59"/>
                  </a:lnTo>
                  <a:lnTo>
                    <a:pt x="444" y="59"/>
                  </a:lnTo>
                  <a:lnTo>
                    <a:pt x="414" y="51"/>
                  </a:lnTo>
                  <a:lnTo>
                    <a:pt x="355" y="32"/>
                  </a:lnTo>
                  <a:lnTo>
                    <a:pt x="275" y="8"/>
                  </a:lnTo>
                  <a:lnTo>
                    <a:pt x="235" y="0"/>
                  </a:lnTo>
                  <a:lnTo>
                    <a:pt x="200" y="0"/>
                  </a:lnTo>
                  <a:lnTo>
                    <a:pt x="200" y="0"/>
                  </a:lnTo>
                  <a:lnTo>
                    <a:pt x="165" y="4"/>
                  </a:lnTo>
                  <a:lnTo>
                    <a:pt x="135" y="16"/>
                  </a:lnTo>
                  <a:lnTo>
                    <a:pt x="110" y="32"/>
                  </a:lnTo>
                  <a:lnTo>
                    <a:pt x="90" y="55"/>
                  </a:lnTo>
                  <a:lnTo>
                    <a:pt x="70" y="83"/>
                  </a:lnTo>
                  <a:lnTo>
                    <a:pt x="50" y="111"/>
                  </a:lnTo>
                  <a:lnTo>
                    <a:pt x="25" y="162"/>
                  </a:lnTo>
                  <a:lnTo>
                    <a:pt x="25" y="162"/>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4" name="Freeform 88"/>
            <p:cNvSpPr>
              <a:spLocks/>
            </p:cNvSpPr>
            <p:nvPr/>
          </p:nvSpPr>
          <p:spPr bwMode="auto">
            <a:xfrm>
              <a:off x="-351023" y="3411537"/>
              <a:ext cx="211707" cy="87313"/>
            </a:xfrm>
            <a:custGeom>
              <a:avLst/>
              <a:gdLst/>
              <a:ahLst/>
              <a:cxnLst>
                <a:cxn ang="0">
                  <a:pos x="0" y="8"/>
                </a:cxn>
                <a:cxn ang="0">
                  <a:pos x="0" y="8"/>
                </a:cxn>
                <a:cxn ang="0">
                  <a:pos x="30" y="12"/>
                </a:cxn>
                <a:cxn ang="0">
                  <a:pos x="55" y="16"/>
                </a:cxn>
                <a:cxn ang="0">
                  <a:pos x="85" y="20"/>
                </a:cxn>
                <a:cxn ang="0">
                  <a:pos x="85" y="20"/>
                </a:cxn>
                <a:cxn ang="0">
                  <a:pos x="115" y="32"/>
                </a:cxn>
                <a:cxn ang="0">
                  <a:pos x="135" y="43"/>
                </a:cxn>
                <a:cxn ang="0">
                  <a:pos x="155" y="55"/>
                </a:cxn>
                <a:cxn ang="0">
                  <a:pos x="155" y="55"/>
                </a:cxn>
                <a:cxn ang="0">
                  <a:pos x="150" y="35"/>
                </a:cxn>
                <a:cxn ang="0">
                  <a:pos x="140" y="24"/>
                </a:cxn>
                <a:cxn ang="0">
                  <a:pos x="130" y="16"/>
                </a:cxn>
                <a:cxn ang="0">
                  <a:pos x="120" y="12"/>
                </a:cxn>
                <a:cxn ang="0">
                  <a:pos x="120" y="12"/>
                </a:cxn>
                <a:cxn ang="0">
                  <a:pos x="90" y="4"/>
                </a:cxn>
                <a:cxn ang="0">
                  <a:pos x="55" y="0"/>
                </a:cxn>
                <a:cxn ang="0">
                  <a:pos x="20" y="0"/>
                </a:cxn>
                <a:cxn ang="0">
                  <a:pos x="10" y="4"/>
                </a:cxn>
                <a:cxn ang="0">
                  <a:pos x="0" y="8"/>
                </a:cxn>
                <a:cxn ang="0">
                  <a:pos x="0" y="8"/>
                </a:cxn>
              </a:cxnLst>
              <a:rect l="0" t="0" r="r" b="b"/>
              <a:pathLst>
                <a:path w="155" h="55">
                  <a:moveTo>
                    <a:pt x="0" y="8"/>
                  </a:moveTo>
                  <a:lnTo>
                    <a:pt x="0" y="8"/>
                  </a:lnTo>
                  <a:lnTo>
                    <a:pt x="30" y="12"/>
                  </a:lnTo>
                  <a:lnTo>
                    <a:pt x="55" y="16"/>
                  </a:lnTo>
                  <a:lnTo>
                    <a:pt x="85" y="20"/>
                  </a:lnTo>
                  <a:lnTo>
                    <a:pt x="85" y="20"/>
                  </a:lnTo>
                  <a:lnTo>
                    <a:pt x="115" y="32"/>
                  </a:lnTo>
                  <a:lnTo>
                    <a:pt x="135" y="43"/>
                  </a:lnTo>
                  <a:lnTo>
                    <a:pt x="155" y="55"/>
                  </a:lnTo>
                  <a:lnTo>
                    <a:pt x="155" y="55"/>
                  </a:lnTo>
                  <a:lnTo>
                    <a:pt x="150" y="35"/>
                  </a:lnTo>
                  <a:lnTo>
                    <a:pt x="140" y="24"/>
                  </a:lnTo>
                  <a:lnTo>
                    <a:pt x="130" y="16"/>
                  </a:lnTo>
                  <a:lnTo>
                    <a:pt x="120" y="12"/>
                  </a:lnTo>
                  <a:lnTo>
                    <a:pt x="120" y="12"/>
                  </a:lnTo>
                  <a:lnTo>
                    <a:pt x="90" y="4"/>
                  </a:lnTo>
                  <a:lnTo>
                    <a:pt x="55" y="0"/>
                  </a:lnTo>
                  <a:lnTo>
                    <a:pt x="20" y="0"/>
                  </a:lnTo>
                  <a:lnTo>
                    <a:pt x="10" y="4"/>
                  </a:lnTo>
                  <a:lnTo>
                    <a:pt x="0" y="8"/>
                  </a:lnTo>
                  <a:lnTo>
                    <a:pt x="0" y="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5" name="Freeform 89"/>
            <p:cNvSpPr>
              <a:spLocks/>
            </p:cNvSpPr>
            <p:nvPr/>
          </p:nvSpPr>
          <p:spPr bwMode="auto">
            <a:xfrm>
              <a:off x="-173463" y="3492500"/>
              <a:ext cx="163902" cy="250825"/>
            </a:xfrm>
            <a:custGeom>
              <a:avLst/>
              <a:gdLst/>
              <a:ahLst/>
              <a:cxnLst>
                <a:cxn ang="0">
                  <a:pos x="120" y="0"/>
                </a:cxn>
                <a:cxn ang="0">
                  <a:pos x="120" y="0"/>
                </a:cxn>
                <a:cxn ang="0">
                  <a:pos x="110" y="4"/>
                </a:cxn>
                <a:cxn ang="0">
                  <a:pos x="90" y="8"/>
                </a:cxn>
                <a:cxn ang="0">
                  <a:pos x="80" y="16"/>
                </a:cxn>
                <a:cxn ang="0">
                  <a:pos x="70" y="28"/>
                </a:cxn>
                <a:cxn ang="0">
                  <a:pos x="60" y="44"/>
                </a:cxn>
                <a:cxn ang="0">
                  <a:pos x="55" y="63"/>
                </a:cxn>
                <a:cxn ang="0">
                  <a:pos x="55" y="63"/>
                </a:cxn>
                <a:cxn ang="0">
                  <a:pos x="45" y="103"/>
                </a:cxn>
                <a:cxn ang="0">
                  <a:pos x="35" y="127"/>
                </a:cxn>
                <a:cxn ang="0">
                  <a:pos x="25" y="143"/>
                </a:cxn>
                <a:cxn ang="0">
                  <a:pos x="25" y="143"/>
                </a:cxn>
                <a:cxn ang="0">
                  <a:pos x="10" y="150"/>
                </a:cxn>
                <a:cxn ang="0">
                  <a:pos x="0" y="158"/>
                </a:cxn>
                <a:cxn ang="0">
                  <a:pos x="0" y="158"/>
                </a:cxn>
                <a:cxn ang="0">
                  <a:pos x="15" y="154"/>
                </a:cxn>
                <a:cxn ang="0">
                  <a:pos x="25" y="150"/>
                </a:cxn>
                <a:cxn ang="0">
                  <a:pos x="35" y="146"/>
                </a:cxn>
                <a:cxn ang="0">
                  <a:pos x="35" y="146"/>
                </a:cxn>
                <a:cxn ang="0">
                  <a:pos x="50" y="123"/>
                </a:cxn>
                <a:cxn ang="0">
                  <a:pos x="55" y="95"/>
                </a:cxn>
                <a:cxn ang="0">
                  <a:pos x="55" y="71"/>
                </a:cxn>
                <a:cxn ang="0">
                  <a:pos x="60" y="56"/>
                </a:cxn>
                <a:cxn ang="0">
                  <a:pos x="60" y="56"/>
                </a:cxn>
                <a:cxn ang="0">
                  <a:pos x="65" y="40"/>
                </a:cxn>
                <a:cxn ang="0">
                  <a:pos x="80" y="24"/>
                </a:cxn>
                <a:cxn ang="0">
                  <a:pos x="95" y="12"/>
                </a:cxn>
                <a:cxn ang="0">
                  <a:pos x="120" y="0"/>
                </a:cxn>
                <a:cxn ang="0">
                  <a:pos x="120" y="0"/>
                </a:cxn>
              </a:cxnLst>
              <a:rect l="0" t="0" r="r" b="b"/>
              <a:pathLst>
                <a:path w="120" h="158">
                  <a:moveTo>
                    <a:pt x="120" y="0"/>
                  </a:moveTo>
                  <a:lnTo>
                    <a:pt x="120" y="0"/>
                  </a:lnTo>
                  <a:lnTo>
                    <a:pt x="110" y="4"/>
                  </a:lnTo>
                  <a:lnTo>
                    <a:pt x="90" y="8"/>
                  </a:lnTo>
                  <a:lnTo>
                    <a:pt x="80" y="16"/>
                  </a:lnTo>
                  <a:lnTo>
                    <a:pt x="70" y="28"/>
                  </a:lnTo>
                  <a:lnTo>
                    <a:pt x="60" y="44"/>
                  </a:lnTo>
                  <a:lnTo>
                    <a:pt x="55" y="63"/>
                  </a:lnTo>
                  <a:lnTo>
                    <a:pt x="55" y="63"/>
                  </a:lnTo>
                  <a:lnTo>
                    <a:pt x="45" y="103"/>
                  </a:lnTo>
                  <a:lnTo>
                    <a:pt x="35" y="127"/>
                  </a:lnTo>
                  <a:lnTo>
                    <a:pt x="25" y="143"/>
                  </a:lnTo>
                  <a:lnTo>
                    <a:pt x="25" y="143"/>
                  </a:lnTo>
                  <a:lnTo>
                    <a:pt x="10" y="150"/>
                  </a:lnTo>
                  <a:lnTo>
                    <a:pt x="0" y="158"/>
                  </a:lnTo>
                  <a:lnTo>
                    <a:pt x="0" y="158"/>
                  </a:lnTo>
                  <a:lnTo>
                    <a:pt x="15" y="154"/>
                  </a:lnTo>
                  <a:lnTo>
                    <a:pt x="25" y="150"/>
                  </a:lnTo>
                  <a:lnTo>
                    <a:pt x="35" y="146"/>
                  </a:lnTo>
                  <a:lnTo>
                    <a:pt x="35" y="146"/>
                  </a:lnTo>
                  <a:lnTo>
                    <a:pt x="50" y="123"/>
                  </a:lnTo>
                  <a:lnTo>
                    <a:pt x="55" y="95"/>
                  </a:lnTo>
                  <a:lnTo>
                    <a:pt x="55" y="71"/>
                  </a:lnTo>
                  <a:lnTo>
                    <a:pt x="60" y="56"/>
                  </a:lnTo>
                  <a:lnTo>
                    <a:pt x="60" y="56"/>
                  </a:lnTo>
                  <a:lnTo>
                    <a:pt x="65" y="40"/>
                  </a:lnTo>
                  <a:lnTo>
                    <a:pt x="80" y="24"/>
                  </a:lnTo>
                  <a:lnTo>
                    <a:pt x="95" y="12"/>
                  </a:lnTo>
                  <a:lnTo>
                    <a:pt x="120" y="0"/>
                  </a:lnTo>
                  <a:lnTo>
                    <a:pt x="120" y="0"/>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6" name="Freeform 90"/>
            <p:cNvSpPr>
              <a:spLocks/>
            </p:cNvSpPr>
            <p:nvPr/>
          </p:nvSpPr>
          <p:spPr bwMode="auto">
            <a:xfrm>
              <a:off x="-71025" y="3479800"/>
              <a:ext cx="121561" cy="57150"/>
            </a:xfrm>
            <a:custGeom>
              <a:avLst/>
              <a:gdLst/>
              <a:ahLst/>
              <a:cxnLst>
                <a:cxn ang="0">
                  <a:pos x="0" y="28"/>
                </a:cxn>
                <a:cxn ang="0">
                  <a:pos x="0" y="28"/>
                </a:cxn>
                <a:cxn ang="0">
                  <a:pos x="20" y="12"/>
                </a:cxn>
                <a:cxn ang="0">
                  <a:pos x="40" y="4"/>
                </a:cxn>
                <a:cxn ang="0">
                  <a:pos x="54" y="0"/>
                </a:cxn>
                <a:cxn ang="0">
                  <a:pos x="64" y="0"/>
                </a:cxn>
                <a:cxn ang="0">
                  <a:pos x="64" y="0"/>
                </a:cxn>
                <a:cxn ang="0">
                  <a:pos x="79" y="4"/>
                </a:cxn>
                <a:cxn ang="0">
                  <a:pos x="89" y="12"/>
                </a:cxn>
                <a:cxn ang="0">
                  <a:pos x="89" y="20"/>
                </a:cxn>
                <a:cxn ang="0">
                  <a:pos x="79" y="36"/>
                </a:cxn>
                <a:cxn ang="0">
                  <a:pos x="79" y="36"/>
                </a:cxn>
                <a:cxn ang="0">
                  <a:pos x="74" y="32"/>
                </a:cxn>
                <a:cxn ang="0">
                  <a:pos x="54" y="28"/>
                </a:cxn>
                <a:cxn ang="0">
                  <a:pos x="30" y="24"/>
                </a:cxn>
                <a:cxn ang="0">
                  <a:pos x="15" y="24"/>
                </a:cxn>
                <a:cxn ang="0">
                  <a:pos x="0" y="28"/>
                </a:cxn>
                <a:cxn ang="0">
                  <a:pos x="0" y="28"/>
                </a:cxn>
              </a:cxnLst>
              <a:rect l="0" t="0" r="r" b="b"/>
              <a:pathLst>
                <a:path w="89" h="36">
                  <a:moveTo>
                    <a:pt x="0" y="28"/>
                  </a:moveTo>
                  <a:lnTo>
                    <a:pt x="0" y="28"/>
                  </a:lnTo>
                  <a:lnTo>
                    <a:pt x="20" y="12"/>
                  </a:lnTo>
                  <a:lnTo>
                    <a:pt x="40" y="4"/>
                  </a:lnTo>
                  <a:lnTo>
                    <a:pt x="54" y="0"/>
                  </a:lnTo>
                  <a:lnTo>
                    <a:pt x="64" y="0"/>
                  </a:lnTo>
                  <a:lnTo>
                    <a:pt x="64" y="0"/>
                  </a:lnTo>
                  <a:lnTo>
                    <a:pt x="79" y="4"/>
                  </a:lnTo>
                  <a:lnTo>
                    <a:pt x="89" y="12"/>
                  </a:lnTo>
                  <a:lnTo>
                    <a:pt x="89" y="20"/>
                  </a:lnTo>
                  <a:lnTo>
                    <a:pt x="79" y="36"/>
                  </a:lnTo>
                  <a:lnTo>
                    <a:pt x="79" y="36"/>
                  </a:lnTo>
                  <a:lnTo>
                    <a:pt x="74" y="32"/>
                  </a:lnTo>
                  <a:lnTo>
                    <a:pt x="54" y="28"/>
                  </a:lnTo>
                  <a:lnTo>
                    <a:pt x="30" y="24"/>
                  </a:lnTo>
                  <a:lnTo>
                    <a:pt x="15" y="24"/>
                  </a:lnTo>
                  <a:lnTo>
                    <a:pt x="0" y="28"/>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7" name="Freeform 91"/>
            <p:cNvSpPr>
              <a:spLocks/>
            </p:cNvSpPr>
            <p:nvPr/>
          </p:nvSpPr>
          <p:spPr bwMode="auto">
            <a:xfrm>
              <a:off x="-316877" y="3730625"/>
              <a:ext cx="177560" cy="57150"/>
            </a:xfrm>
            <a:custGeom>
              <a:avLst/>
              <a:gdLst/>
              <a:ahLst/>
              <a:cxnLst>
                <a:cxn ang="0">
                  <a:pos x="0" y="0"/>
                </a:cxn>
                <a:cxn ang="0">
                  <a:pos x="0" y="0"/>
                </a:cxn>
                <a:cxn ang="0">
                  <a:pos x="20" y="8"/>
                </a:cxn>
                <a:cxn ang="0">
                  <a:pos x="55" y="20"/>
                </a:cxn>
                <a:cxn ang="0">
                  <a:pos x="55" y="20"/>
                </a:cxn>
                <a:cxn ang="0">
                  <a:pos x="100" y="28"/>
                </a:cxn>
                <a:cxn ang="0">
                  <a:pos x="120" y="32"/>
                </a:cxn>
                <a:cxn ang="0">
                  <a:pos x="130" y="28"/>
                </a:cxn>
                <a:cxn ang="0">
                  <a:pos x="130" y="28"/>
                </a:cxn>
                <a:cxn ang="0">
                  <a:pos x="120" y="32"/>
                </a:cxn>
                <a:cxn ang="0">
                  <a:pos x="95" y="36"/>
                </a:cxn>
                <a:cxn ang="0">
                  <a:pos x="80" y="32"/>
                </a:cxn>
                <a:cxn ang="0">
                  <a:pos x="55" y="28"/>
                </a:cxn>
                <a:cxn ang="0">
                  <a:pos x="30" y="16"/>
                </a:cxn>
                <a:cxn ang="0">
                  <a:pos x="0" y="0"/>
                </a:cxn>
                <a:cxn ang="0">
                  <a:pos x="0" y="0"/>
                </a:cxn>
              </a:cxnLst>
              <a:rect l="0" t="0" r="r" b="b"/>
              <a:pathLst>
                <a:path w="130" h="36">
                  <a:moveTo>
                    <a:pt x="0" y="0"/>
                  </a:moveTo>
                  <a:lnTo>
                    <a:pt x="0" y="0"/>
                  </a:lnTo>
                  <a:lnTo>
                    <a:pt x="20" y="8"/>
                  </a:lnTo>
                  <a:lnTo>
                    <a:pt x="55" y="20"/>
                  </a:lnTo>
                  <a:lnTo>
                    <a:pt x="55" y="20"/>
                  </a:lnTo>
                  <a:lnTo>
                    <a:pt x="100" y="28"/>
                  </a:lnTo>
                  <a:lnTo>
                    <a:pt x="120" y="32"/>
                  </a:lnTo>
                  <a:lnTo>
                    <a:pt x="130" y="28"/>
                  </a:lnTo>
                  <a:lnTo>
                    <a:pt x="130" y="28"/>
                  </a:lnTo>
                  <a:lnTo>
                    <a:pt x="120" y="32"/>
                  </a:lnTo>
                  <a:lnTo>
                    <a:pt x="95" y="36"/>
                  </a:lnTo>
                  <a:lnTo>
                    <a:pt x="80" y="32"/>
                  </a:lnTo>
                  <a:lnTo>
                    <a:pt x="55" y="28"/>
                  </a:lnTo>
                  <a:lnTo>
                    <a:pt x="30" y="16"/>
                  </a:lnTo>
                  <a:lnTo>
                    <a:pt x="0" y="0"/>
                  </a:lnTo>
                  <a:lnTo>
                    <a:pt x="0" y="0"/>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8" name="Freeform 92"/>
            <p:cNvSpPr>
              <a:spLocks/>
            </p:cNvSpPr>
            <p:nvPr/>
          </p:nvSpPr>
          <p:spPr bwMode="auto">
            <a:xfrm>
              <a:off x="-275902" y="3794125"/>
              <a:ext cx="75122" cy="31750"/>
            </a:xfrm>
            <a:custGeom>
              <a:avLst/>
              <a:gdLst/>
              <a:ahLst/>
              <a:cxnLst>
                <a:cxn ang="0">
                  <a:pos x="55" y="12"/>
                </a:cxn>
                <a:cxn ang="0">
                  <a:pos x="55" y="12"/>
                </a:cxn>
                <a:cxn ang="0">
                  <a:pos x="40" y="8"/>
                </a:cxn>
                <a:cxn ang="0">
                  <a:pos x="10" y="0"/>
                </a:cxn>
                <a:cxn ang="0">
                  <a:pos x="10" y="0"/>
                </a:cxn>
                <a:cxn ang="0">
                  <a:pos x="0" y="0"/>
                </a:cxn>
                <a:cxn ang="0">
                  <a:pos x="0" y="4"/>
                </a:cxn>
                <a:cxn ang="0">
                  <a:pos x="5" y="8"/>
                </a:cxn>
                <a:cxn ang="0">
                  <a:pos x="20" y="16"/>
                </a:cxn>
                <a:cxn ang="0">
                  <a:pos x="20" y="16"/>
                </a:cxn>
                <a:cxn ang="0">
                  <a:pos x="30" y="20"/>
                </a:cxn>
                <a:cxn ang="0">
                  <a:pos x="45" y="16"/>
                </a:cxn>
                <a:cxn ang="0">
                  <a:pos x="55" y="16"/>
                </a:cxn>
                <a:cxn ang="0">
                  <a:pos x="55" y="12"/>
                </a:cxn>
                <a:cxn ang="0">
                  <a:pos x="55" y="12"/>
                </a:cxn>
              </a:cxnLst>
              <a:rect l="0" t="0" r="r" b="b"/>
              <a:pathLst>
                <a:path w="55" h="20">
                  <a:moveTo>
                    <a:pt x="55" y="12"/>
                  </a:moveTo>
                  <a:lnTo>
                    <a:pt x="55" y="12"/>
                  </a:lnTo>
                  <a:lnTo>
                    <a:pt x="40" y="8"/>
                  </a:lnTo>
                  <a:lnTo>
                    <a:pt x="10" y="0"/>
                  </a:lnTo>
                  <a:lnTo>
                    <a:pt x="10" y="0"/>
                  </a:lnTo>
                  <a:lnTo>
                    <a:pt x="0" y="0"/>
                  </a:lnTo>
                  <a:lnTo>
                    <a:pt x="0" y="4"/>
                  </a:lnTo>
                  <a:lnTo>
                    <a:pt x="5" y="8"/>
                  </a:lnTo>
                  <a:lnTo>
                    <a:pt x="20" y="16"/>
                  </a:lnTo>
                  <a:lnTo>
                    <a:pt x="20" y="16"/>
                  </a:lnTo>
                  <a:lnTo>
                    <a:pt x="30" y="20"/>
                  </a:lnTo>
                  <a:lnTo>
                    <a:pt x="45" y="16"/>
                  </a:lnTo>
                  <a:lnTo>
                    <a:pt x="55" y="16"/>
                  </a:lnTo>
                  <a:lnTo>
                    <a:pt x="55" y="12"/>
                  </a:lnTo>
                  <a:lnTo>
                    <a:pt x="55" y="12"/>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89" name="Freeform 93"/>
            <p:cNvSpPr>
              <a:spLocks/>
            </p:cNvSpPr>
            <p:nvPr/>
          </p:nvSpPr>
          <p:spPr bwMode="auto">
            <a:xfrm>
              <a:off x="-330536" y="3467100"/>
              <a:ext cx="129756" cy="88900"/>
            </a:xfrm>
            <a:custGeom>
              <a:avLst/>
              <a:gdLst/>
              <a:ahLst/>
              <a:cxnLst>
                <a:cxn ang="0">
                  <a:pos x="0" y="0"/>
                </a:cxn>
                <a:cxn ang="0">
                  <a:pos x="0" y="0"/>
                </a:cxn>
                <a:cxn ang="0">
                  <a:pos x="5" y="8"/>
                </a:cxn>
                <a:cxn ang="0">
                  <a:pos x="25" y="24"/>
                </a:cxn>
                <a:cxn ang="0">
                  <a:pos x="35" y="32"/>
                </a:cxn>
                <a:cxn ang="0">
                  <a:pos x="55" y="44"/>
                </a:cxn>
                <a:cxn ang="0">
                  <a:pos x="75" y="48"/>
                </a:cxn>
                <a:cxn ang="0">
                  <a:pos x="95" y="52"/>
                </a:cxn>
                <a:cxn ang="0">
                  <a:pos x="95" y="52"/>
                </a:cxn>
                <a:cxn ang="0">
                  <a:pos x="85" y="52"/>
                </a:cxn>
                <a:cxn ang="0">
                  <a:pos x="70" y="56"/>
                </a:cxn>
                <a:cxn ang="0">
                  <a:pos x="55" y="52"/>
                </a:cxn>
                <a:cxn ang="0">
                  <a:pos x="40" y="48"/>
                </a:cxn>
                <a:cxn ang="0">
                  <a:pos x="25" y="40"/>
                </a:cxn>
                <a:cxn ang="0">
                  <a:pos x="10" y="24"/>
                </a:cxn>
                <a:cxn ang="0">
                  <a:pos x="0" y="0"/>
                </a:cxn>
                <a:cxn ang="0">
                  <a:pos x="0" y="0"/>
                </a:cxn>
              </a:cxnLst>
              <a:rect l="0" t="0" r="r" b="b"/>
              <a:pathLst>
                <a:path w="95" h="56">
                  <a:moveTo>
                    <a:pt x="0" y="0"/>
                  </a:moveTo>
                  <a:lnTo>
                    <a:pt x="0" y="0"/>
                  </a:lnTo>
                  <a:lnTo>
                    <a:pt x="5" y="8"/>
                  </a:lnTo>
                  <a:lnTo>
                    <a:pt x="25" y="24"/>
                  </a:lnTo>
                  <a:lnTo>
                    <a:pt x="35" y="32"/>
                  </a:lnTo>
                  <a:lnTo>
                    <a:pt x="55" y="44"/>
                  </a:lnTo>
                  <a:lnTo>
                    <a:pt x="75" y="48"/>
                  </a:lnTo>
                  <a:lnTo>
                    <a:pt x="95" y="52"/>
                  </a:lnTo>
                  <a:lnTo>
                    <a:pt x="95" y="52"/>
                  </a:lnTo>
                  <a:lnTo>
                    <a:pt x="85" y="52"/>
                  </a:lnTo>
                  <a:lnTo>
                    <a:pt x="70" y="56"/>
                  </a:lnTo>
                  <a:lnTo>
                    <a:pt x="55" y="52"/>
                  </a:lnTo>
                  <a:lnTo>
                    <a:pt x="40" y="48"/>
                  </a:lnTo>
                  <a:lnTo>
                    <a:pt x="25" y="40"/>
                  </a:lnTo>
                  <a:lnTo>
                    <a:pt x="10" y="24"/>
                  </a:lnTo>
                  <a:lnTo>
                    <a:pt x="0" y="0"/>
                  </a:lnTo>
                  <a:lnTo>
                    <a:pt x="0"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0" name="Freeform 94"/>
            <p:cNvSpPr>
              <a:spLocks/>
            </p:cNvSpPr>
            <p:nvPr/>
          </p:nvSpPr>
          <p:spPr bwMode="auto">
            <a:xfrm>
              <a:off x="-91512" y="3581400"/>
              <a:ext cx="88781" cy="23813"/>
            </a:xfrm>
            <a:custGeom>
              <a:avLst/>
              <a:gdLst/>
              <a:ahLst/>
              <a:cxnLst>
                <a:cxn ang="0">
                  <a:pos x="65" y="0"/>
                </a:cxn>
                <a:cxn ang="0">
                  <a:pos x="65" y="0"/>
                </a:cxn>
                <a:cxn ang="0">
                  <a:pos x="60" y="4"/>
                </a:cxn>
                <a:cxn ang="0">
                  <a:pos x="45" y="7"/>
                </a:cxn>
                <a:cxn ang="0">
                  <a:pos x="25" y="7"/>
                </a:cxn>
                <a:cxn ang="0">
                  <a:pos x="15" y="4"/>
                </a:cxn>
                <a:cxn ang="0">
                  <a:pos x="0" y="0"/>
                </a:cxn>
                <a:cxn ang="0">
                  <a:pos x="0" y="0"/>
                </a:cxn>
                <a:cxn ang="0">
                  <a:pos x="5" y="4"/>
                </a:cxn>
                <a:cxn ang="0">
                  <a:pos x="20" y="15"/>
                </a:cxn>
                <a:cxn ang="0">
                  <a:pos x="25" y="15"/>
                </a:cxn>
                <a:cxn ang="0">
                  <a:pos x="40" y="15"/>
                </a:cxn>
                <a:cxn ang="0">
                  <a:pos x="50" y="11"/>
                </a:cxn>
                <a:cxn ang="0">
                  <a:pos x="65" y="0"/>
                </a:cxn>
                <a:cxn ang="0">
                  <a:pos x="65" y="0"/>
                </a:cxn>
              </a:cxnLst>
              <a:rect l="0" t="0" r="r" b="b"/>
              <a:pathLst>
                <a:path w="65" h="15">
                  <a:moveTo>
                    <a:pt x="65" y="0"/>
                  </a:moveTo>
                  <a:lnTo>
                    <a:pt x="65" y="0"/>
                  </a:lnTo>
                  <a:lnTo>
                    <a:pt x="60" y="4"/>
                  </a:lnTo>
                  <a:lnTo>
                    <a:pt x="45" y="7"/>
                  </a:lnTo>
                  <a:lnTo>
                    <a:pt x="25" y="7"/>
                  </a:lnTo>
                  <a:lnTo>
                    <a:pt x="15" y="4"/>
                  </a:lnTo>
                  <a:lnTo>
                    <a:pt x="0" y="0"/>
                  </a:lnTo>
                  <a:lnTo>
                    <a:pt x="0" y="0"/>
                  </a:lnTo>
                  <a:lnTo>
                    <a:pt x="5" y="4"/>
                  </a:lnTo>
                  <a:lnTo>
                    <a:pt x="20" y="15"/>
                  </a:lnTo>
                  <a:lnTo>
                    <a:pt x="25" y="15"/>
                  </a:lnTo>
                  <a:lnTo>
                    <a:pt x="40" y="15"/>
                  </a:lnTo>
                  <a:lnTo>
                    <a:pt x="50" y="11"/>
                  </a:lnTo>
                  <a:lnTo>
                    <a:pt x="65" y="0"/>
                  </a:lnTo>
                  <a:lnTo>
                    <a:pt x="65"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1" name="Freeform 95"/>
            <p:cNvSpPr>
              <a:spLocks/>
            </p:cNvSpPr>
            <p:nvPr/>
          </p:nvSpPr>
          <p:spPr bwMode="auto">
            <a:xfrm>
              <a:off x="-316877" y="3048000"/>
              <a:ext cx="442535" cy="488950"/>
            </a:xfrm>
            <a:custGeom>
              <a:avLst/>
              <a:gdLst/>
              <a:ahLst/>
              <a:cxnLst>
                <a:cxn ang="0">
                  <a:pos x="60" y="106"/>
                </a:cxn>
                <a:cxn ang="0">
                  <a:pos x="60" y="106"/>
                </a:cxn>
                <a:cxn ang="0">
                  <a:pos x="65" y="118"/>
                </a:cxn>
                <a:cxn ang="0">
                  <a:pos x="70" y="146"/>
                </a:cxn>
                <a:cxn ang="0">
                  <a:pos x="80" y="162"/>
                </a:cxn>
                <a:cxn ang="0">
                  <a:pos x="95" y="178"/>
                </a:cxn>
                <a:cxn ang="0">
                  <a:pos x="110" y="193"/>
                </a:cxn>
                <a:cxn ang="0">
                  <a:pos x="135" y="205"/>
                </a:cxn>
                <a:cxn ang="0">
                  <a:pos x="135" y="205"/>
                </a:cxn>
                <a:cxn ang="0">
                  <a:pos x="115" y="182"/>
                </a:cxn>
                <a:cxn ang="0">
                  <a:pos x="100" y="162"/>
                </a:cxn>
                <a:cxn ang="0">
                  <a:pos x="90" y="138"/>
                </a:cxn>
                <a:cxn ang="0">
                  <a:pos x="90" y="138"/>
                </a:cxn>
                <a:cxn ang="0">
                  <a:pos x="105" y="154"/>
                </a:cxn>
                <a:cxn ang="0">
                  <a:pos x="125" y="174"/>
                </a:cxn>
                <a:cxn ang="0">
                  <a:pos x="160" y="193"/>
                </a:cxn>
                <a:cxn ang="0">
                  <a:pos x="160" y="193"/>
                </a:cxn>
                <a:cxn ang="0">
                  <a:pos x="230" y="233"/>
                </a:cxn>
                <a:cxn ang="0">
                  <a:pos x="249" y="249"/>
                </a:cxn>
                <a:cxn ang="0">
                  <a:pos x="254" y="253"/>
                </a:cxn>
                <a:cxn ang="0">
                  <a:pos x="259" y="261"/>
                </a:cxn>
                <a:cxn ang="0">
                  <a:pos x="259" y="261"/>
                </a:cxn>
                <a:cxn ang="0">
                  <a:pos x="259" y="257"/>
                </a:cxn>
                <a:cxn ang="0">
                  <a:pos x="254" y="241"/>
                </a:cxn>
                <a:cxn ang="0">
                  <a:pos x="249" y="233"/>
                </a:cxn>
                <a:cxn ang="0">
                  <a:pos x="239" y="221"/>
                </a:cxn>
                <a:cxn ang="0">
                  <a:pos x="225" y="209"/>
                </a:cxn>
                <a:cxn ang="0">
                  <a:pos x="205" y="193"/>
                </a:cxn>
                <a:cxn ang="0">
                  <a:pos x="205" y="193"/>
                </a:cxn>
                <a:cxn ang="0">
                  <a:pos x="220" y="205"/>
                </a:cxn>
                <a:cxn ang="0">
                  <a:pos x="254" y="229"/>
                </a:cxn>
                <a:cxn ang="0">
                  <a:pos x="274" y="245"/>
                </a:cxn>
                <a:cxn ang="0">
                  <a:pos x="289" y="264"/>
                </a:cxn>
                <a:cxn ang="0">
                  <a:pos x="299" y="284"/>
                </a:cxn>
                <a:cxn ang="0">
                  <a:pos x="299" y="308"/>
                </a:cxn>
                <a:cxn ang="0">
                  <a:pos x="299" y="308"/>
                </a:cxn>
                <a:cxn ang="0">
                  <a:pos x="309" y="288"/>
                </a:cxn>
                <a:cxn ang="0">
                  <a:pos x="319" y="237"/>
                </a:cxn>
                <a:cxn ang="0">
                  <a:pos x="324" y="205"/>
                </a:cxn>
                <a:cxn ang="0">
                  <a:pos x="319" y="174"/>
                </a:cxn>
                <a:cxn ang="0">
                  <a:pos x="314" y="142"/>
                </a:cxn>
                <a:cxn ang="0">
                  <a:pos x="299" y="110"/>
                </a:cxn>
                <a:cxn ang="0">
                  <a:pos x="299" y="110"/>
                </a:cxn>
                <a:cxn ang="0">
                  <a:pos x="274" y="83"/>
                </a:cxn>
                <a:cxn ang="0">
                  <a:pos x="244" y="59"/>
                </a:cxn>
                <a:cxn ang="0">
                  <a:pos x="210" y="39"/>
                </a:cxn>
                <a:cxn ang="0">
                  <a:pos x="175" y="20"/>
                </a:cxn>
                <a:cxn ang="0">
                  <a:pos x="135" y="8"/>
                </a:cxn>
                <a:cxn ang="0">
                  <a:pos x="90" y="0"/>
                </a:cxn>
                <a:cxn ang="0">
                  <a:pos x="45" y="0"/>
                </a:cxn>
                <a:cxn ang="0">
                  <a:pos x="0" y="4"/>
                </a:cxn>
                <a:cxn ang="0">
                  <a:pos x="0" y="4"/>
                </a:cxn>
                <a:cxn ang="0">
                  <a:pos x="25" y="39"/>
                </a:cxn>
                <a:cxn ang="0">
                  <a:pos x="45" y="75"/>
                </a:cxn>
                <a:cxn ang="0">
                  <a:pos x="60" y="106"/>
                </a:cxn>
                <a:cxn ang="0">
                  <a:pos x="60" y="106"/>
                </a:cxn>
              </a:cxnLst>
              <a:rect l="0" t="0" r="r" b="b"/>
              <a:pathLst>
                <a:path w="324" h="308">
                  <a:moveTo>
                    <a:pt x="60" y="106"/>
                  </a:moveTo>
                  <a:lnTo>
                    <a:pt x="60" y="106"/>
                  </a:lnTo>
                  <a:lnTo>
                    <a:pt x="65" y="118"/>
                  </a:lnTo>
                  <a:lnTo>
                    <a:pt x="70" y="146"/>
                  </a:lnTo>
                  <a:lnTo>
                    <a:pt x="80" y="162"/>
                  </a:lnTo>
                  <a:lnTo>
                    <a:pt x="95" y="178"/>
                  </a:lnTo>
                  <a:lnTo>
                    <a:pt x="110" y="193"/>
                  </a:lnTo>
                  <a:lnTo>
                    <a:pt x="135" y="205"/>
                  </a:lnTo>
                  <a:lnTo>
                    <a:pt x="135" y="205"/>
                  </a:lnTo>
                  <a:lnTo>
                    <a:pt x="115" y="182"/>
                  </a:lnTo>
                  <a:lnTo>
                    <a:pt x="100" y="162"/>
                  </a:lnTo>
                  <a:lnTo>
                    <a:pt x="90" y="138"/>
                  </a:lnTo>
                  <a:lnTo>
                    <a:pt x="90" y="138"/>
                  </a:lnTo>
                  <a:lnTo>
                    <a:pt x="105" y="154"/>
                  </a:lnTo>
                  <a:lnTo>
                    <a:pt x="125" y="174"/>
                  </a:lnTo>
                  <a:lnTo>
                    <a:pt x="160" y="193"/>
                  </a:lnTo>
                  <a:lnTo>
                    <a:pt x="160" y="193"/>
                  </a:lnTo>
                  <a:lnTo>
                    <a:pt x="230" y="233"/>
                  </a:lnTo>
                  <a:lnTo>
                    <a:pt x="249" y="249"/>
                  </a:lnTo>
                  <a:lnTo>
                    <a:pt x="254" y="253"/>
                  </a:lnTo>
                  <a:lnTo>
                    <a:pt x="259" y="261"/>
                  </a:lnTo>
                  <a:lnTo>
                    <a:pt x="259" y="261"/>
                  </a:lnTo>
                  <a:lnTo>
                    <a:pt x="259" y="257"/>
                  </a:lnTo>
                  <a:lnTo>
                    <a:pt x="254" y="241"/>
                  </a:lnTo>
                  <a:lnTo>
                    <a:pt x="249" y="233"/>
                  </a:lnTo>
                  <a:lnTo>
                    <a:pt x="239" y="221"/>
                  </a:lnTo>
                  <a:lnTo>
                    <a:pt x="225" y="209"/>
                  </a:lnTo>
                  <a:lnTo>
                    <a:pt x="205" y="193"/>
                  </a:lnTo>
                  <a:lnTo>
                    <a:pt x="205" y="193"/>
                  </a:lnTo>
                  <a:lnTo>
                    <a:pt x="220" y="205"/>
                  </a:lnTo>
                  <a:lnTo>
                    <a:pt x="254" y="229"/>
                  </a:lnTo>
                  <a:lnTo>
                    <a:pt x="274" y="245"/>
                  </a:lnTo>
                  <a:lnTo>
                    <a:pt x="289" y="264"/>
                  </a:lnTo>
                  <a:lnTo>
                    <a:pt x="299" y="284"/>
                  </a:lnTo>
                  <a:lnTo>
                    <a:pt x="299" y="308"/>
                  </a:lnTo>
                  <a:lnTo>
                    <a:pt x="299" y="308"/>
                  </a:lnTo>
                  <a:lnTo>
                    <a:pt x="309" y="288"/>
                  </a:lnTo>
                  <a:lnTo>
                    <a:pt x="319" y="237"/>
                  </a:lnTo>
                  <a:lnTo>
                    <a:pt x="324" y="205"/>
                  </a:lnTo>
                  <a:lnTo>
                    <a:pt x="319" y="174"/>
                  </a:lnTo>
                  <a:lnTo>
                    <a:pt x="314" y="142"/>
                  </a:lnTo>
                  <a:lnTo>
                    <a:pt x="299" y="110"/>
                  </a:lnTo>
                  <a:lnTo>
                    <a:pt x="299" y="110"/>
                  </a:lnTo>
                  <a:lnTo>
                    <a:pt x="274" y="83"/>
                  </a:lnTo>
                  <a:lnTo>
                    <a:pt x="244" y="59"/>
                  </a:lnTo>
                  <a:lnTo>
                    <a:pt x="210" y="39"/>
                  </a:lnTo>
                  <a:lnTo>
                    <a:pt x="175" y="20"/>
                  </a:lnTo>
                  <a:lnTo>
                    <a:pt x="135" y="8"/>
                  </a:lnTo>
                  <a:lnTo>
                    <a:pt x="90" y="0"/>
                  </a:lnTo>
                  <a:lnTo>
                    <a:pt x="45" y="0"/>
                  </a:lnTo>
                  <a:lnTo>
                    <a:pt x="0" y="4"/>
                  </a:lnTo>
                  <a:lnTo>
                    <a:pt x="0" y="4"/>
                  </a:lnTo>
                  <a:lnTo>
                    <a:pt x="25" y="39"/>
                  </a:lnTo>
                  <a:lnTo>
                    <a:pt x="45" y="75"/>
                  </a:lnTo>
                  <a:lnTo>
                    <a:pt x="60" y="106"/>
                  </a:lnTo>
                  <a:lnTo>
                    <a:pt x="60" y="10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2" name="Freeform 96"/>
            <p:cNvSpPr>
              <a:spLocks/>
            </p:cNvSpPr>
            <p:nvPr/>
          </p:nvSpPr>
          <p:spPr bwMode="auto">
            <a:xfrm>
              <a:off x="-501267" y="3054350"/>
              <a:ext cx="293658" cy="388938"/>
            </a:xfrm>
            <a:custGeom>
              <a:avLst/>
              <a:gdLst/>
              <a:ahLst/>
              <a:cxnLst>
                <a:cxn ang="0">
                  <a:pos x="215" y="91"/>
                </a:cxn>
                <a:cxn ang="0">
                  <a:pos x="215" y="91"/>
                </a:cxn>
                <a:cxn ang="0">
                  <a:pos x="205" y="110"/>
                </a:cxn>
                <a:cxn ang="0">
                  <a:pos x="185" y="130"/>
                </a:cxn>
                <a:cxn ang="0">
                  <a:pos x="155" y="150"/>
                </a:cxn>
                <a:cxn ang="0">
                  <a:pos x="155" y="150"/>
                </a:cxn>
                <a:cxn ang="0">
                  <a:pos x="120" y="174"/>
                </a:cxn>
                <a:cxn ang="0">
                  <a:pos x="80" y="197"/>
                </a:cxn>
                <a:cxn ang="0">
                  <a:pos x="45" y="225"/>
                </a:cxn>
                <a:cxn ang="0">
                  <a:pos x="35" y="237"/>
                </a:cxn>
                <a:cxn ang="0">
                  <a:pos x="30" y="245"/>
                </a:cxn>
                <a:cxn ang="0">
                  <a:pos x="30" y="245"/>
                </a:cxn>
                <a:cxn ang="0">
                  <a:pos x="20" y="241"/>
                </a:cxn>
                <a:cxn ang="0">
                  <a:pos x="15" y="233"/>
                </a:cxn>
                <a:cxn ang="0">
                  <a:pos x="10" y="221"/>
                </a:cxn>
                <a:cxn ang="0">
                  <a:pos x="10" y="221"/>
                </a:cxn>
                <a:cxn ang="0">
                  <a:pos x="5" y="201"/>
                </a:cxn>
                <a:cxn ang="0">
                  <a:pos x="0" y="166"/>
                </a:cxn>
                <a:cxn ang="0">
                  <a:pos x="0" y="122"/>
                </a:cxn>
                <a:cxn ang="0">
                  <a:pos x="0" y="102"/>
                </a:cxn>
                <a:cxn ang="0">
                  <a:pos x="10" y="83"/>
                </a:cxn>
                <a:cxn ang="0">
                  <a:pos x="10" y="83"/>
                </a:cxn>
                <a:cxn ang="0">
                  <a:pos x="20" y="63"/>
                </a:cxn>
                <a:cxn ang="0">
                  <a:pos x="30" y="47"/>
                </a:cxn>
                <a:cxn ang="0">
                  <a:pos x="50" y="31"/>
                </a:cxn>
                <a:cxn ang="0">
                  <a:pos x="70" y="20"/>
                </a:cxn>
                <a:cxn ang="0">
                  <a:pos x="90" y="8"/>
                </a:cxn>
                <a:cxn ang="0">
                  <a:pos x="110" y="4"/>
                </a:cxn>
                <a:cxn ang="0">
                  <a:pos x="130" y="0"/>
                </a:cxn>
                <a:cxn ang="0">
                  <a:pos x="150" y="0"/>
                </a:cxn>
                <a:cxn ang="0">
                  <a:pos x="150" y="0"/>
                </a:cxn>
                <a:cxn ang="0">
                  <a:pos x="170" y="8"/>
                </a:cxn>
                <a:cxn ang="0">
                  <a:pos x="185" y="20"/>
                </a:cxn>
                <a:cxn ang="0">
                  <a:pos x="195" y="31"/>
                </a:cxn>
                <a:cxn ang="0">
                  <a:pos x="200" y="47"/>
                </a:cxn>
                <a:cxn ang="0">
                  <a:pos x="210" y="75"/>
                </a:cxn>
                <a:cxn ang="0">
                  <a:pos x="215" y="91"/>
                </a:cxn>
                <a:cxn ang="0">
                  <a:pos x="215" y="91"/>
                </a:cxn>
              </a:cxnLst>
              <a:rect l="0" t="0" r="r" b="b"/>
              <a:pathLst>
                <a:path w="215" h="245">
                  <a:moveTo>
                    <a:pt x="215" y="91"/>
                  </a:moveTo>
                  <a:lnTo>
                    <a:pt x="215" y="91"/>
                  </a:lnTo>
                  <a:lnTo>
                    <a:pt x="205" y="110"/>
                  </a:lnTo>
                  <a:lnTo>
                    <a:pt x="185" y="130"/>
                  </a:lnTo>
                  <a:lnTo>
                    <a:pt x="155" y="150"/>
                  </a:lnTo>
                  <a:lnTo>
                    <a:pt x="155" y="150"/>
                  </a:lnTo>
                  <a:lnTo>
                    <a:pt x="120" y="174"/>
                  </a:lnTo>
                  <a:lnTo>
                    <a:pt x="80" y="197"/>
                  </a:lnTo>
                  <a:lnTo>
                    <a:pt x="45" y="225"/>
                  </a:lnTo>
                  <a:lnTo>
                    <a:pt x="35" y="237"/>
                  </a:lnTo>
                  <a:lnTo>
                    <a:pt x="30" y="245"/>
                  </a:lnTo>
                  <a:lnTo>
                    <a:pt x="30" y="245"/>
                  </a:lnTo>
                  <a:lnTo>
                    <a:pt x="20" y="241"/>
                  </a:lnTo>
                  <a:lnTo>
                    <a:pt x="15" y="233"/>
                  </a:lnTo>
                  <a:lnTo>
                    <a:pt x="10" y="221"/>
                  </a:lnTo>
                  <a:lnTo>
                    <a:pt x="10" y="221"/>
                  </a:lnTo>
                  <a:lnTo>
                    <a:pt x="5" y="201"/>
                  </a:lnTo>
                  <a:lnTo>
                    <a:pt x="0" y="166"/>
                  </a:lnTo>
                  <a:lnTo>
                    <a:pt x="0" y="122"/>
                  </a:lnTo>
                  <a:lnTo>
                    <a:pt x="0" y="102"/>
                  </a:lnTo>
                  <a:lnTo>
                    <a:pt x="10" y="83"/>
                  </a:lnTo>
                  <a:lnTo>
                    <a:pt x="10" y="83"/>
                  </a:lnTo>
                  <a:lnTo>
                    <a:pt x="20" y="63"/>
                  </a:lnTo>
                  <a:lnTo>
                    <a:pt x="30" y="47"/>
                  </a:lnTo>
                  <a:lnTo>
                    <a:pt x="50" y="31"/>
                  </a:lnTo>
                  <a:lnTo>
                    <a:pt x="70" y="20"/>
                  </a:lnTo>
                  <a:lnTo>
                    <a:pt x="90" y="8"/>
                  </a:lnTo>
                  <a:lnTo>
                    <a:pt x="110" y="4"/>
                  </a:lnTo>
                  <a:lnTo>
                    <a:pt x="130" y="0"/>
                  </a:lnTo>
                  <a:lnTo>
                    <a:pt x="150" y="0"/>
                  </a:lnTo>
                  <a:lnTo>
                    <a:pt x="150" y="0"/>
                  </a:lnTo>
                  <a:lnTo>
                    <a:pt x="170" y="8"/>
                  </a:lnTo>
                  <a:lnTo>
                    <a:pt x="185" y="20"/>
                  </a:lnTo>
                  <a:lnTo>
                    <a:pt x="195" y="31"/>
                  </a:lnTo>
                  <a:lnTo>
                    <a:pt x="200" y="47"/>
                  </a:lnTo>
                  <a:lnTo>
                    <a:pt x="210" y="75"/>
                  </a:lnTo>
                  <a:lnTo>
                    <a:pt x="215" y="91"/>
                  </a:lnTo>
                  <a:lnTo>
                    <a:pt x="215" y="9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3" name="Freeform 97"/>
            <p:cNvSpPr>
              <a:spLocks/>
            </p:cNvSpPr>
            <p:nvPr/>
          </p:nvSpPr>
          <p:spPr bwMode="auto">
            <a:xfrm>
              <a:off x="-617364" y="3336925"/>
              <a:ext cx="143415" cy="225425"/>
            </a:xfrm>
            <a:custGeom>
              <a:avLst/>
              <a:gdLst/>
              <a:ahLst/>
              <a:cxnLst>
                <a:cxn ang="0">
                  <a:pos x="105" y="82"/>
                </a:cxn>
                <a:cxn ang="0">
                  <a:pos x="105" y="82"/>
                </a:cxn>
                <a:cxn ang="0">
                  <a:pos x="95" y="51"/>
                </a:cxn>
                <a:cxn ang="0">
                  <a:pos x="85" y="23"/>
                </a:cxn>
                <a:cxn ang="0">
                  <a:pos x="75" y="11"/>
                </a:cxn>
                <a:cxn ang="0">
                  <a:pos x="60" y="3"/>
                </a:cxn>
                <a:cxn ang="0">
                  <a:pos x="60" y="3"/>
                </a:cxn>
                <a:cxn ang="0">
                  <a:pos x="55" y="0"/>
                </a:cxn>
                <a:cxn ang="0">
                  <a:pos x="45" y="0"/>
                </a:cxn>
                <a:cxn ang="0">
                  <a:pos x="30" y="7"/>
                </a:cxn>
                <a:cxn ang="0">
                  <a:pos x="15" y="23"/>
                </a:cxn>
                <a:cxn ang="0">
                  <a:pos x="5" y="43"/>
                </a:cxn>
                <a:cxn ang="0">
                  <a:pos x="0" y="63"/>
                </a:cxn>
                <a:cxn ang="0">
                  <a:pos x="5" y="86"/>
                </a:cxn>
                <a:cxn ang="0">
                  <a:pos x="15" y="110"/>
                </a:cxn>
                <a:cxn ang="0">
                  <a:pos x="25" y="122"/>
                </a:cxn>
                <a:cxn ang="0">
                  <a:pos x="35" y="130"/>
                </a:cxn>
                <a:cxn ang="0">
                  <a:pos x="35" y="130"/>
                </a:cxn>
                <a:cxn ang="0">
                  <a:pos x="60" y="142"/>
                </a:cxn>
                <a:cxn ang="0">
                  <a:pos x="75" y="142"/>
                </a:cxn>
                <a:cxn ang="0">
                  <a:pos x="90" y="134"/>
                </a:cxn>
                <a:cxn ang="0">
                  <a:pos x="95" y="122"/>
                </a:cxn>
                <a:cxn ang="0">
                  <a:pos x="105" y="98"/>
                </a:cxn>
                <a:cxn ang="0">
                  <a:pos x="105" y="82"/>
                </a:cxn>
                <a:cxn ang="0">
                  <a:pos x="105" y="82"/>
                </a:cxn>
              </a:cxnLst>
              <a:rect l="0" t="0" r="r" b="b"/>
              <a:pathLst>
                <a:path w="105" h="142">
                  <a:moveTo>
                    <a:pt x="105" y="82"/>
                  </a:moveTo>
                  <a:lnTo>
                    <a:pt x="105" y="82"/>
                  </a:lnTo>
                  <a:lnTo>
                    <a:pt x="95" y="51"/>
                  </a:lnTo>
                  <a:lnTo>
                    <a:pt x="85" y="23"/>
                  </a:lnTo>
                  <a:lnTo>
                    <a:pt x="75" y="11"/>
                  </a:lnTo>
                  <a:lnTo>
                    <a:pt x="60" y="3"/>
                  </a:lnTo>
                  <a:lnTo>
                    <a:pt x="60" y="3"/>
                  </a:lnTo>
                  <a:lnTo>
                    <a:pt x="55" y="0"/>
                  </a:lnTo>
                  <a:lnTo>
                    <a:pt x="45" y="0"/>
                  </a:lnTo>
                  <a:lnTo>
                    <a:pt x="30" y="7"/>
                  </a:lnTo>
                  <a:lnTo>
                    <a:pt x="15" y="23"/>
                  </a:lnTo>
                  <a:lnTo>
                    <a:pt x="5" y="43"/>
                  </a:lnTo>
                  <a:lnTo>
                    <a:pt x="0" y="63"/>
                  </a:lnTo>
                  <a:lnTo>
                    <a:pt x="5" y="86"/>
                  </a:lnTo>
                  <a:lnTo>
                    <a:pt x="15" y="110"/>
                  </a:lnTo>
                  <a:lnTo>
                    <a:pt x="25" y="122"/>
                  </a:lnTo>
                  <a:lnTo>
                    <a:pt x="35" y="130"/>
                  </a:lnTo>
                  <a:lnTo>
                    <a:pt x="35" y="130"/>
                  </a:lnTo>
                  <a:lnTo>
                    <a:pt x="60" y="142"/>
                  </a:lnTo>
                  <a:lnTo>
                    <a:pt x="75" y="142"/>
                  </a:lnTo>
                  <a:lnTo>
                    <a:pt x="90" y="134"/>
                  </a:lnTo>
                  <a:lnTo>
                    <a:pt x="95" y="122"/>
                  </a:lnTo>
                  <a:lnTo>
                    <a:pt x="105" y="98"/>
                  </a:lnTo>
                  <a:lnTo>
                    <a:pt x="105" y="82"/>
                  </a:lnTo>
                  <a:lnTo>
                    <a:pt x="105" y="82"/>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4" name="Freeform 98"/>
            <p:cNvSpPr>
              <a:spLocks/>
            </p:cNvSpPr>
            <p:nvPr/>
          </p:nvSpPr>
          <p:spPr bwMode="auto">
            <a:xfrm>
              <a:off x="-501267" y="3341687"/>
              <a:ext cx="61464" cy="150813"/>
            </a:xfrm>
            <a:custGeom>
              <a:avLst/>
              <a:gdLst/>
              <a:ahLst/>
              <a:cxnLst>
                <a:cxn ang="0">
                  <a:pos x="45" y="32"/>
                </a:cxn>
                <a:cxn ang="0">
                  <a:pos x="45" y="32"/>
                </a:cxn>
                <a:cxn ang="0">
                  <a:pos x="35" y="56"/>
                </a:cxn>
                <a:cxn ang="0">
                  <a:pos x="30" y="76"/>
                </a:cxn>
                <a:cxn ang="0">
                  <a:pos x="30" y="87"/>
                </a:cxn>
                <a:cxn ang="0">
                  <a:pos x="35" y="95"/>
                </a:cxn>
                <a:cxn ang="0">
                  <a:pos x="10" y="79"/>
                </a:cxn>
                <a:cxn ang="0">
                  <a:pos x="10" y="79"/>
                </a:cxn>
                <a:cxn ang="0">
                  <a:pos x="5" y="60"/>
                </a:cxn>
                <a:cxn ang="0">
                  <a:pos x="0" y="36"/>
                </a:cxn>
                <a:cxn ang="0">
                  <a:pos x="5" y="8"/>
                </a:cxn>
                <a:cxn ang="0">
                  <a:pos x="5" y="8"/>
                </a:cxn>
                <a:cxn ang="0">
                  <a:pos x="5" y="0"/>
                </a:cxn>
                <a:cxn ang="0">
                  <a:pos x="15" y="0"/>
                </a:cxn>
                <a:cxn ang="0">
                  <a:pos x="25" y="12"/>
                </a:cxn>
                <a:cxn ang="0">
                  <a:pos x="45" y="32"/>
                </a:cxn>
                <a:cxn ang="0">
                  <a:pos x="45" y="32"/>
                </a:cxn>
              </a:cxnLst>
              <a:rect l="0" t="0" r="r" b="b"/>
              <a:pathLst>
                <a:path w="45" h="95">
                  <a:moveTo>
                    <a:pt x="45" y="32"/>
                  </a:moveTo>
                  <a:lnTo>
                    <a:pt x="45" y="32"/>
                  </a:lnTo>
                  <a:lnTo>
                    <a:pt x="35" y="56"/>
                  </a:lnTo>
                  <a:lnTo>
                    <a:pt x="30" y="76"/>
                  </a:lnTo>
                  <a:lnTo>
                    <a:pt x="30" y="87"/>
                  </a:lnTo>
                  <a:lnTo>
                    <a:pt x="35" y="95"/>
                  </a:lnTo>
                  <a:lnTo>
                    <a:pt x="10" y="79"/>
                  </a:lnTo>
                  <a:lnTo>
                    <a:pt x="10" y="79"/>
                  </a:lnTo>
                  <a:lnTo>
                    <a:pt x="5" y="60"/>
                  </a:lnTo>
                  <a:lnTo>
                    <a:pt x="0" y="36"/>
                  </a:lnTo>
                  <a:lnTo>
                    <a:pt x="5" y="8"/>
                  </a:lnTo>
                  <a:lnTo>
                    <a:pt x="5" y="8"/>
                  </a:lnTo>
                  <a:lnTo>
                    <a:pt x="5" y="0"/>
                  </a:lnTo>
                  <a:lnTo>
                    <a:pt x="15" y="0"/>
                  </a:lnTo>
                  <a:lnTo>
                    <a:pt x="25" y="12"/>
                  </a:lnTo>
                  <a:lnTo>
                    <a:pt x="45" y="32"/>
                  </a:lnTo>
                  <a:lnTo>
                    <a:pt x="45" y="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5" name="Freeform 99"/>
            <p:cNvSpPr>
              <a:spLocks/>
            </p:cNvSpPr>
            <p:nvPr/>
          </p:nvSpPr>
          <p:spPr bwMode="auto">
            <a:xfrm>
              <a:off x="-316877" y="3724275"/>
              <a:ext cx="27317" cy="19050"/>
            </a:xfrm>
            <a:custGeom>
              <a:avLst/>
              <a:gdLst/>
              <a:ahLst/>
              <a:cxnLst>
                <a:cxn ang="0">
                  <a:pos x="20" y="0"/>
                </a:cxn>
                <a:cxn ang="0">
                  <a:pos x="20" y="0"/>
                </a:cxn>
                <a:cxn ang="0">
                  <a:pos x="10" y="4"/>
                </a:cxn>
                <a:cxn ang="0">
                  <a:pos x="0" y="12"/>
                </a:cxn>
                <a:cxn ang="0">
                  <a:pos x="0" y="12"/>
                </a:cxn>
                <a:cxn ang="0">
                  <a:pos x="0" y="4"/>
                </a:cxn>
                <a:cxn ang="0">
                  <a:pos x="5" y="0"/>
                </a:cxn>
                <a:cxn ang="0">
                  <a:pos x="20" y="0"/>
                </a:cxn>
                <a:cxn ang="0">
                  <a:pos x="20" y="0"/>
                </a:cxn>
              </a:cxnLst>
              <a:rect l="0" t="0" r="r" b="b"/>
              <a:pathLst>
                <a:path w="20" h="12">
                  <a:moveTo>
                    <a:pt x="20" y="0"/>
                  </a:moveTo>
                  <a:lnTo>
                    <a:pt x="20" y="0"/>
                  </a:lnTo>
                  <a:lnTo>
                    <a:pt x="10" y="4"/>
                  </a:lnTo>
                  <a:lnTo>
                    <a:pt x="0" y="12"/>
                  </a:lnTo>
                  <a:lnTo>
                    <a:pt x="0" y="12"/>
                  </a:lnTo>
                  <a:lnTo>
                    <a:pt x="0" y="4"/>
                  </a:lnTo>
                  <a:lnTo>
                    <a:pt x="5" y="0"/>
                  </a:lnTo>
                  <a:lnTo>
                    <a:pt x="20" y="0"/>
                  </a:lnTo>
                  <a:lnTo>
                    <a:pt x="20" y="0"/>
                  </a:lnTo>
                  <a:close/>
                </a:path>
              </a:pathLst>
            </a:custGeom>
            <a:solidFill>
              <a:srgbClr val="D58F4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6" name="Freeform 100"/>
            <p:cNvSpPr>
              <a:spLocks/>
            </p:cNvSpPr>
            <p:nvPr/>
          </p:nvSpPr>
          <p:spPr bwMode="auto">
            <a:xfrm>
              <a:off x="-344194" y="4495800"/>
              <a:ext cx="824973" cy="558800"/>
            </a:xfrm>
            <a:custGeom>
              <a:avLst/>
              <a:gdLst/>
              <a:ahLst/>
              <a:cxnLst>
                <a:cxn ang="0">
                  <a:pos x="145" y="28"/>
                </a:cxn>
                <a:cxn ang="0">
                  <a:pos x="145" y="28"/>
                </a:cxn>
                <a:cxn ang="0">
                  <a:pos x="205" y="56"/>
                </a:cxn>
                <a:cxn ang="0">
                  <a:pos x="259" y="87"/>
                </a:cxn>
                <a:cxn ang="0">
                  <a:pos x="304" y="115"/>
                </a:cxn>
                <a:cxn ang="0">
                  <a:pos x="304" y="115"/>
                </a:cxn>
                <a:cxn ang="0">
                  <a:pos x="369" y="154"/>
                </a:cxn>
                <a:cxn ang="0">
                  <a:pos x="454" y="202"/>
                </a:cxn>
                <a:cxn ang="0">
                  <a:pos x="539" y="245"/>
                </a:cxn>
                <a:cxn ang="0">
                  <a:pos x="574" y="261"/>
                </a:cxn>
                <a:cxn ang="0">
                  <a:pos x="604" y="265"/>
                </a:cxn>
                <a:cxn ang="0">
                  <a:pos x="604" y="265"/>
                </a:cxn>
                <a:cxn ang="0">
                  <a:pos x="584" y="297"/>
                </a:cxn>
                <a:cxn ang="0">
                  <a:pos x="564" y="320"/>
                </a:cxn>
                <a:cxn ang="0">
                  <a:pos x="554" y="352"/>
                </a:cxn>
                <a:cxn ang="0">
                  <a:pos x="554" y="352"/>
                </a:cxn>
                <a:cxn ang="0">
                  <a:pos x="499" y="336"/>
                </a:cxn>
                <a:cxn ang="0">
                  <a:pos x="369" y="305"/>
                </a:cxn>
                <a:cxn ang="0">
                  <a:pos x="289" y="281"/>
                </a:cxn>
                <a:cxn ang="0">
                  <a:pos x="205" y="253"/>
                </a:cxn>
                <a:cxn ang="0">
                  <a:pos x="125" y="226"/>
                </a:cxn>
                <a:cxn ang="0">
                  <a:pos x="55" y="194"/>
                </a:cxn>
                <a:cxn ang="0">
                  <a:pos x="55" y="194"/>
                </a:cxn>
                <a:cxn ang="0">
                  <a:pos x="45" y="182"/>
                </a:cxn>
                <a:cxn ang="0">
                  <a:pos x="25" y="154"/>
                </a:cxn>
                <a:cxn ang="0">
                  <a:pos x="15" y="131"/>
                </a:cxn>
                <a:cxn ang="0">
                  <a:pos x="5" y="107"/>
                </a:cxn>
                <a:cxn ang="0">
                  <a:pos x="0" y="75"/>
                </a:cxn>
                <a:cxn ang="0">
                  <a:pos x="0" y="44"/>
                </a:cxn>
                <a:cxn ang="0">
                  <a:pos x="0" y="44"/>
                </a:cxn>
                <a:cxn ang="0">
                  <a:pos x="5" y="28"/>
                </a:cxn>
                <a:cxn ang="0">
                  <a:pos x="10" y="16"/>
                </a:cxn>
                <a:cxn ang="0">
                  <a:pos x="20" y="8"/>
                </a:cxn>
                <a:cxn ang="0">
                  <a:pos x="30" y="4"/>
                </a:cxn>
                <a:cxn ang="0">
                  <a:pos x="50" y="0"/>
                </a:cxn>
                <a:cxn ang="0">
                  <a:pos x="75" y="0"/>
                </a:cxn>
                <a:cxn ang="0">
                  <a:pos x="105" y="8"/>
                </a:cxn>
                <a:cxn ang="0">
                  <a:pos x="125" y="16"/>
                </a:cxn>
                <a:cxn ang="0">
                  <a:pos x="145" y="28"/>
                </a:cxn>
                <a:cxn ang="0">
                  <a:pos x="145" y="28"/>
                </a:cxn>
              </a:cxnLst>
              <a:rect l="0" t="0" r="r" b="b"/>
              <a:pathLst>
                <a:path w="604" h="352">
                  <a:moveTo>
                    <a:pt x="145" y="28"/>
                  </a:moveTo>
                  <a:lnTo>
                    <a:pt x="145" y="28"/>
                  </a:lnTo>
                  <a:lnTo>
                    <a:pt x="205" y="56"/>
                  </a:lnTo>
                  <a:lnTo>
                    <a:pt x="259" y="87"/>
                  </a:lnTo>
                  <a:lnTo>
                    <a:pt x="304" y="115"/>
                  </a:lnTo>
                  <a:lnTo>
                    <a:pt x="304" y="115"/>
                  </a:lnTo>
                  <a:lnTo>
                    <a:pt x="369" y="154"/>
                  </a:lnTo>
                  <a:lnTo>
                    <a:pt x="454" y="202"/>
                  </a:lnTo>
                  <a:lnTo>
                    <a:pt x="539" y="245"/>
                  </a:lnTo>
                  <a:lnTo>
                    <a:pt x="574" y="261"/>
                  </a:lnTo>
                  <a:lnTo>
                    <a:pt x="604" y="265"/>
                  </a:lnTo>
                  <a:lnTo>
                    <a:pt x="604" y="265"/>
                  </a:lnTo>
                  <a:lnTo>
                    <a:pt x="584" y="297"/>
                  </a:lnTo>
                  <a:lnTo>
                    <a:pt x="564" y="320"/>
                  </a:lnTo>
                  <a:lnTo>
                    <a:pt x="554" y="352"/>
                  </a:lnTo>
                  <a:lnTo>
                    <a:pt x="554" y="352"/>
                  </a:lnTo>
                  <a:lnTo>
                    <a:pt x="499" y="336"/>
                  </a:lnTo>
                  <a:lnTo>
                    <a:pt x="369" y="305"/>
                  </a:lnTo>
                  <a:lnTo>
                    <a:pt x="289" y="281"/>
                  </a:lnTo>
                  <a:lnTo>
                    <a:pt x="205" y="253"/>
                  </a:lnTo>
                  <a:lnTo>
                    <a:pt x="125" y="226"/>
                  </a:lnTo>
                  <a:lnTo>
                    <a:pt x="55" y="194"/>
                  </a:lnTo>
                  <a:lnTo>
                    <a:pt x="55" y="194"/>
                  </a:lnTo>
                  <a:lnTo>
                    <a:pt x="45" y="182"/>
                  </a:lnTo>
                  <a:lnTo>
                    <a:pt x="25" y="154"/>
                  </a:lnTo>
                  <a:lnTo>
                    <a:pt x="15" y="131"/>
                  </a:lnTo>
                  <a:lnTo>
                    <a:pt x="5" y="107"/>
                  </a:lnTo>
                  <a:lnTo>
                    <a:pt x="0" y="75"/>
                  </a:lnTo>
                  <a:lnTo>
                    <a:pt x="0" y="44"/>
                  </a:lnTo>
                  <a:lnTo>
                    <a:pt x="0" y="44"/>
                  </a:lnTo>
                  <a:lnTo>
                    <a:pt x="5" y="28"/>
                  </a:lnTo>
                  <a:lnTo>
                    <a:pt x="10" y="16"/>
                  </a:lnTo>
                  <a:lnTo>
                    <a:pt x="20" y="8"/>
                  </a:lnTo>
                  <a:lnTo>
                    <a:pt x="30" y="4"/>
                  </a:lnTo>
                  <a:lnTo>
                    <a:pt x="50" y="0"/>
                  </a:lnTo>
                  <a:lnTo>
                    <a:pt x="75" y="0"/>
                  </a:lnTo>
                  <a:lnTo>
                    <a:pt x="105" y="8"/>
                  </a:lnTo>
                  <a:lnTo>
                    <a:pt x="125" y="16"/>
                  </a:lnTo>
                  <a:lnTo>
                    <a:pt x="145" y="28"/>
                  </a:lnTo>
                  <a:lnTo>
                    <a:pt x="145" y="28"/>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99" name="Freeform 103"/>
            <p:cNvSpPr>
              <a:spLocks/>
            </p:cNvSpPr>
            <p:nvPr/>
          </p:nvSpPr>
          <p:spPr bwMode="auto">
            <a:xfrm>
              <a:off x="555900" y="4752975"/>
              <a:ext cx="68292" cy="19050"/>
            </a:xfrm>
            <a:custGeom>
              <a:avLst/>
              <a:gdLst/>
              <a:ahLst/>
              <a:cxnLst>
                <a:cxn ang="0">
                  <a:pos x="30" y="0"/>
                </a:cxn>
                <a:cxn ang="0">
                  <a:pos x="0" y="8"/>
                </a:cxn>
                <a:cxn ang="0">
                  <a:pos x="0" y="8"/>
                </a:cxn>
                <a:cxn ang="0">
                  <a:pos x="10" y="12"/>
                </a:cxn>
                <a:cxn ang="0">
                  <a:pos x="30" y="12"/>
                </a:cxn>
                <a:cxn ang="0">
                  <a:pos x="50" y="4"/>
                </a:cxn>
                <a:cxn ang="0">
                  <a:pos x="30" y="0"/>
                </a:cxn>
              </a:cxnLst>
              <a:rect l="0" t="0" r="r" b="b"/>
              <a:pathLst>
                <a:path w="50" h="12">
                  <a:moveTo>
                    <a:pt x="30" y="0"/>
                  </a:moveTo>
                  <a:lnTo>
                    <a:pt x="0" y="8"/>
                  </a:lnTo>
                  <a:lnTo>
                    <a:pt x="0" y="8"/>
                  </a:lnTo>
                  <a:lnTo>
                    <a:pt x="10" y="12"/>
                  </a:lnTo>
                  <a:lnTo>
                    <a:pt x="30" y="12"/>
                  </a:lnTo>
                  <a:lnTo>
                    <a:pt x="50" y="4"/>
                  </a:lnTo>
                  <a:lnTo>
                    <a:pt x="30" y="0"/>
                  </a:lnTo>
                  <a:close/>
                </a:path>
              </a:pathLst>
            </a:custGeom>
            <a:solidFill>
              <a:srgbClr val="8E9092"/>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1" name="Freeform 105"/>
            <p:cNvSpPr>
              <a:spLocks/>
            </p:cNvSpPr>
            <p:nvPr/>
          </p:nvSpPr>
          <p:spPr bwMode="auto">
            <a:xfrm>
              <a:off x="528584" y="4872037"/>
              <a:ext cx="109268" cy="112713"/>
            </a:xfrm>
            <a:custGeom>
              <a:avLst/>
              <a:gdLst/>
              <a:ahLst/>
              <a:cxnLst>
                <a:cxn ang="0">
                  <a:pos x="0" y="0"/>
                </a:cxn>
                <a:cxn ang="0">
                  <a:pos x="25" y="32"/>
                </a:cxn>
                <a:cxn ang="0">
                  <a:pos x="25" y="32"/>
                </a:cxn>
                <a:cxn ang="0">
                  <a:pos x="80" y="71"/>
                </a:cxn>
                <a:cxn ang="0">
                  <a:pos x="80" y="71"/>
                </a:cxn>
                <a:cxn ang="0">
                  <a:pos x="35" y="56"/>
                </a:cxn>
                <a:cxn ang="0">
                  <a:pos x="0" y="71"/>
                </a:cxn>
                <a:cxn ang="0">
                  <a:pos x="20" y="40"/>
                </a:cxn>
                <a:cxn ang="0">
                  <a:pos x="0" y="0"/>
                </a:cxn>
              </a:cxnLst>
              <a:rect l="0" t="0" r="r" b="b"/>
              <a:pathLst>
                <a:path w="80" h="71">
                  <a:moveTo>
                    <a:pt x="0" y="0"/>
                  </a:moveTo>
                  <a:lnTo>
                    <a:pt x="25" y="32"/>
                  </a:lnTo>
                  <a:lnTo>
                    <a:pt x="25" y="32"/>
                  </a:lnTo>
                  <a:lnTo>
                    <a:pt x="80" y="71"/>
                  </a:lnTo>
                  <a:lnTo>
                    <a:pt x="80" y="71"/>
                  </a:lnTo>
                  <a:lnTo>
                    <a:pt x="35" y="56"/>
                  </a:lnTo>
                  <a:lnTo>
                    <a:pt x="0" y="71"/>
                  </a:lnTo>
                  <a:lnTo>
                    <a:pt x="20" y="40"/>
                  </a:lnTo>
                  <a:lnTo>
                    <a:pt x="0" y="0"/>
                  </a:lnTo>
                  <a:close/>
                </a:path>
              </a:pathLst>
            </a:custGeom>
            <a:solidFill>
              <a:srgbClr val="C8492A"/>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4" name="Freeform 108"/>
            <p:cNvSpPr>
              <a:spLocks/>
            </p:cNvSpPr>
            <p:nvPr/>
          </p:nvSpPr>
          <p:spPr bwMode="auto">
            <a:xfrm>
              <a:off x="426144" y="4891087"/>
              <a:ext cx="286828" cy="125413"/>
            </a:xfrm>
            <a:custGeom>
              <a:avLst/>
              <a:gdLst/>
              <a:ahLst/>
              <a:cxnLst>
                <a:cxn ang="0">
                  <a:pos x="5" y="28"/>
                </a:cxn>
                <a:cxn ang="0">
                  <a:pos x="5" y="28"/>
                </a:cxn>
                <a:cxn ang="0">
                  <a:pos x="20" y="16"/>
                </a:cxn>
                <a:cxn ang="0">
                  <a:pos x="40" y="8"/>
                </a:cxn>
                <a:cxn ang="0">
                  <a:pos x="70" y="0"/>
                </a:cxn>
                <a:cxn ang="0">
                  <a:pos x="70" y="0"/>
                </a:cxn>
                <a:cxn ang="0">
                  <a:pos x="100" y="4"/>
                </a:cxn>
                <a:cxn ang="0">
                  <a:pos x="130" y="8"/>
                </a:cxn>
                <a:cxn ang="0">
                  <a:pos x="160" y="16"/>
                </a:cxn>
                <a:cxn ang="0">
                  <a:pos x="185" y="20"/>
                </a:cxn>
                <a:cxn ang="0">
                  <a:pos x="185" y="20"/>
                </a:cxn>
                <a:cxn ang="0">
                  <a:pos x="205" y="16"/>
                </a:cxn>
                <a:cxn ang="0">
                  <a:pos x="210" y="20"/>
                </a:cxn>
                <a:cxn ang="0">
                  <a:pos x="210" y="24"/>
                </a:cxn>
                <a:cxn ang="0">
                  <a:pos x="210" y="32"/>
                </a:cxn>
                <a:cxn ang="0">
                  <a:pos x="210" y="32"/>
                </a:cxn>
                <a:cxn ang="0">
                  <a:pos x="200" y="40"/>
                </a:cxn>
                <a:cxn ang="0">
                  <a:pos x="190" y="48"/>
                </a:cxn>
                <a:cxn ang="0">
                  <a:pos x="165" y="52"/>
                </a:cxn>
                <a:cxn ang="0">
                  <a:pos x="140" y="52"/>
                </a:cxn>
                <a:cxn ang="0">
                  <a:pos x="120" y="48"/>
                </a:cxn>
                <a:cxn ang="0">
                  <a:pos x="120" y="48"/>
                </a:cxn>
                <a:cxn ang="0">
                  <a:pos x="110" y="48"/>
                </a:cxn>
                <a:cxn ang="0">
                  <a:pos x="100" y="48"/>
                </a:cxn>
                <a:cxn ang="0">
                  <a:pos x="80" y="56"/>
                </a:cxn>
                <a:cxn ang="0">
                  <a:pos x="45" y="79"/>
                </a:cxn>
                <a:cxn ang="0">
                  <a:pos x="45" y="79"/>
                </a:cxn>
                <a:cxn ang="0">
                  <a:pos x="35" y="79"/>
                </a:cxn>
                <a:cxn ang="0">
                  <a:pos x="25" y="79"/>
                </a:cxn>
                <a:cxn ang="0">
                  <a:pos x="10" y="67"/>
                </a:cxn>
                <a:cxn ang="0">
                  <a:pos x="0" y="56"/>
                </a:cxn>
                <a:cxn ang="0">
                  <a:pos x="0" y="48"/>
                </a:cxn>
                <a:cxn ang="0">
                  <a:pos x="0" y="40"/>
                </a:cxn>
                <a:cxn ang="0">
                  <a:pos x="5" y="28"/>
                </a:cxn>
                <a:cxn ang="0">
                  <a:pos x="5" y="28"/>
                </a:cxn>
              </a:cxnLst>
              <a:rect l="0" t="0" r="r" b="b"/>
              <a:pathLst>
                <a:path w="210" h="79">
                  <a:moveTo>
                    <a:pt x="5" y="28"/>
                  </a:moveTo>
                  <a:lnTo>
                    <a:pt x="5" y="28"/>
                  </a:lnTo>
                  <a:lnTo>
                    <a:pt x="20" y="16"/>
                  </a:lnTo>
                  <a:lnTo>
                    <a:pt x="40" y="8"/>
                  </a:lnTo>
                  <a:lnTo>
                    <a:pt x="70" y="0"/>
                  </a:lnTo>
                  <a:lnTo>
                    <a:pt x="70" y="0"/>
                  </a:lnTo>
                  <a:lnTo>
                    <a:pt x="100" y="4"/>
                  </a:lnTo>
                  <a:lnTo>
                    <a:pt x="130" y="8"/>
                  </a:lnTo>
                  <a:lnTo>
                    <a:pt x="160" y="16"/>
                  </a:lnTo>
                  <a:lnTo>
                    <a:pt x="185" y="20"/>
                  </a:lnTo>
                  <a:lnTo>
                    <a:pt x="185" y="20"/>
                  </a:lnTo>
                  <a:lnTo>
                    <a:pt x="205" y="16"/>
                  </a:lnTo>
                  <a:lnTo>
                    <a:pt x="210" y="20"/>
                  </a:lnTo>
                  <a:lnTo>
                    <a:pt x="210" y="24"/>
                  </a:lnTo>
                  <a:lnTo>
                    <a:pt x="210" y="32"/>
                  </a:lnTo>
                  <a:lnTo>
                    <a:pt x="210" y="32"/>
                  </a:lnTo>
                  <a:lnTo>
                    <a:pt x="200" y="40"/>
                  </a:lnTo>
                  <a:lnTo>
                    <a:pt x="190" y="48"/>
                  </a:lnTo>
                  <a:lnTo>
                    <a:pt x="165" y="52"/>
                  </a:lnTo>
                  <a:lnTo>
                    <a:pt x="140" y="52"/>
                  </a:lnTo>
                  <a:lnTo>
                    <a:pt x="120" y="48"/>
                  </a:lnTo>
                  <a:lnTo>
                    <a:pt x="120" y="48"/>
                  </a:lnTo>
                  <a:lnTo>
                    <a:pt x="110" y="48"/>
                  </a:lnTo>
                  <a:lnTo>
                    <a:pt x="100" y="48"/>
                  </a:lnTo>
                  <a:lnTo>
                    <a:pt x="80" y="56"/>
                  </a:lnTo>
                  <a:lnTo>
                    <a:pt x="45" y="79"/>
                  </a:lnTo>
                  <a:lnTo>
                    <a:pt x="45" y="79"/>
                  </a:lnTo>
                  <a:lnTo>
                    <a:pt x="35" y="79"/>
                  </a:lnTo>
                  <a:lnTo>
                    <a:pt x="25" y="79"/>
                  </a:lnTo>
                  <a:lnTo>
                    <a:pt x="10" y="67"/>
                  </a:lnTo>
                  <a:lnTo>
                    <a:pt x="0" y="56"/>
                  </a:lnTo>
                  <a:lnTo>
                    <a:pt x="0" y="48"/>
                  </a:lnTo>
                  <a:lnTo>
                    <a:pt x="0" y="40"/>
                  </a:lnTo>
                  <a:lnTo>
                    <a:pt x="5" y="28"/>
                  </a:lnTo>
                  <a:lnTo>
                    <a:pt x="5" y="28"/>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5" name="Freeform 109"/>
            <p:cNvSpPr>
              <a:spLocks/>
            </p:cNvSpPr>
            <p:nvPr/>
          </p:nvSpPr>
          <p:spPr bwMode="auto">
            <a:xfrm>
              <a:off x="617363" y="4910137"/>
              <a:ext cx="150243" cy="250825"/>
            </a:xfrm>
            <a:custGeom>
              <a:avLst/>
              <a:gdLst/>
              <a:ahLst/>
              <a:cxnLst>
                <a:cxn ang="0">
                  <a:pos x="70" y="4"/>
                </a:cxn>
                <a:cxn ang="0">
                  <a:pos x="70" y="4"/>
                </a:cxn>
                <a:cxn ang="0">
                  <a:pos x="80" y="8"/>
                </a:cxn>
                <a:cxn ang="0">
                  <a:pos x="95" y="16"/>
                </a:cxn>
                <a:cxn ang="0">
                  <a:pos x="105" y="20"/>
                </a:cxn>
                <a:cxn ang="0">
                  <a:pos x="110" y="32"/>
                </a:cxn>
                <a:cxn ang="0">
                  <a:pos x="105" y="40"/>
                </a:cxn>
                <a:cxn ang="0">
                  <a:pos x="100" y="55"/>
                </a:cxn>
                <a:cxn ang="0">
                  <a:pos x="100" y="55"/>
                </a:cxn>
                <a:cxn ang="0">
                  <a:pos x="105" y="55"/>
                </a:cxn>
                <a:cxn ang="0">
                  <a:pos x="105" y="59"/>
                </a:cxn>
                <a:cxn ang="0">
                  <a:pos x="105" y="67"/>
                </a:cxn>
                <a:cxn ang="0">
                  <a:pos x="95" y="79"/>
                </a:cxn>
                <a:cxn ang="0">
                  <a:pos x="95" y="79"/>
                </a:cxn>
                <a:cxn ang="0">
                  <a:pos x="100" y="87"/>
                </a:cxn>
                <a:cxn ang="0">
                  <a:pos x="100" y="95"/>
                </a:cxn>
                <a:cxn ang="0">
                  <a:pos x="90" y="107"/>
                </a:cxn>
                <a:cxn ang="0">
                  <a:pos x="90" y="107"/>
                </a:cxn>
                <a:cxn ang="0">
                  <a:pos x="90" y="119"/>
                </a:cxn>
                <a:cxn ang="0">
                  <a:pos x="85" y="126"/>
                </a:cxn>
                <a:cxn ang="0">
                  <a:pos x="75" y="130"/>
                </a:cxn>
                <a:cxn ang="0">
                  <a:pos x="75" y="130"/>
                </a:cxn>
                <a:cxn ang="0">
                  <a:pos x="65" y="138"/>
                </a:cxn>
                <a:cxn ang="0">
                  <a:pos x="50" y="146"/>
                </a:cxn>
                <a:cxn ang="0">
                  <a:pos x="30" y="158"/>
                </a:cxn>
                <a:cxn ang="0">
                  <a:pos x="30" y="158"/>
                </a:cxn>
                <a:cxn ang="0">
                  <a:pos x="20" y="158"/>
                </a:cxn>
                <a:cxn ang="0">
                  <a:pos x="10" y="158"/>
                </a:cxn>
                <a:cxn ang="0">
                  <a:pos x="10" y="150"/>
                </a:cxn>
                <a:cxn ang="0">
                  <a:pos x="10" y="150"/>
                </a:cxn>
                <a:cxn ang="0">
                  <a:pos x="10" y="150"/>
                </a:cxn>
                <a:cxn ang="0">
                  <a:pos x="5" y="146"/>
                </a:cxn>
                <a:cxn ang="0">
                  <a:pos x="0" y="142"/>
                </a:cxn>
                <a:cxn ang="0">
                  <a:pos x="10" y="126"/>
                </a:cxn>
                <a:cxn ang="0">
                  <a:pos x="10" y="126"/>
                </a:cxn>
                <a:cxn ang="0">
                  <a:pos x="10" y="115"/>
                </a:cxn>
                <a:cxn ang="0">
                  <a:pos x="10" y="107"/>
                </a:cxn>
                <a:cxn ang="0">
                  <a:pos x="25" y="95"/>
                </a:cxn>
                <a:cxn ang="0">
                  <a:pos x="25" y="95"/>
                </a:cxn>
                <a:cxn ang="0">
                  <a:pos x="20" y="91"/>
                </a:cxn>
                <a:cxn ang="0">
                  <a:pos x="15" y="87"/>
                </a:cxn>
                <a:cxn ang="0">
                  <a:pos x="15" y="75"/>
                </a:cxn>
                <a:cxn ang="0">
                  <a:pos x="25" y="63"/>
                </a:cxn>
                <a:cxn ang="0">
                  <a:pos x="25" y="63"/>
                </a:cxn>
                <a:cxn ang="0">
                  <a:pos x="55" y="36"/>
                </a:cxn>
                <a:cxn ang="0">
                  <a:pos x="70" y="20"/>
                </a:cxn>
                <a:cxn ang="0">
                  <a:pos x="55" y="0"/>
                </a:cxn>
                <a:cxn ang="0">
                  <a:pos x="70" y="4"/>
                </a:cxn>
              </a:cxnLst>
              <a:rect l="0" t="0" r="r" b="b"/>
              <a:pathLst>
                <a:path w="110" h="158">
                  <a:moveTo>
                    <a:pt x="70" y="4"/>
                  </a:moveTo>
                  <a:lnTo>
                    <a:pt x="70" y="4"/>
                  </a:lnTo>
                  <a:lnTo>
                    <a:pt x="80" y="8"/>
                  </a:lnTo>
                  <a:lnTo>
                    <a:pt x="95" y="16"/>
                  </a:lnTo>
                  <a:lnTo>
                    <a:pt x="105" y="20"/>
                  </a:lnTo>
                  <a:lnTo>
                    <a:pt x="110" y="32"/>
                  </a:lnTo>
                  <a:lnTo>
                    <a:pt x="105" y="40"/>
                  </a:lnTo>
                  <a:lnTo>
                    <a:pt x="100" y="55"/>
                  </a:lnTo>
                  <a:lnTo>
                    <a:pt x="100" y="55"/>
                  </a:lnTo>
                  <a:lnTo>
                    <a:pt x="105" y="55"/>
                  </a:lnTo>
                  <a:lnTo>
                    <a:pt x="105" y="59"/>
                  </a:lnTo>
                  <a:lnTo>
                    <a:pt x="105" y="67"/>
                  </a:lnTo>
                  <a:lnTo>
                    <a:pt x="95" y="79"/>
                  </a:lnTo>
                  <a:lnTo>
                    <a:pt x="95" y="79"/>
                  </a:lnTo>
                  <a:lnTo>
                    <a:pt x="100" y="87"/>
                  </a:lnTo>
                  <a:lnTo>
                    <a:pt x="100" y="95"/>
                  </a:lnTo>
                  <a:lnTo>
                    <a:pt x="90" y="107"/>
                  </a:lnTo>
                  <a:lnTo>
                    <a:pt x="90" y="107"/>
                  </a:lnTo>
                  <a:lnTo>
                    <a:pt x="90" y="119"/>
                  </a:lnTo>
                  <a:lnTo>
                    <a:pt x="85" y="126"/>
                  </a:lnTo>
                  <a:lnTo>
                    <a:pt x="75" y="130"/>
                  </a:lnTo>
                  <a:lnTo>
                    <a:pt x="75" y="130"/>
                  </a:lnTo>
                  <a:lnTo>
                    <a:pt x="65" y="138"/>
                  </a:lnTo>
                  <a:lnTo>
                    <a:pt x="50" y="146"/>
                  </a:lnTo>
                  <a:lnTo>
                    <a:pt x="30" y="158"/>
                  </a:lnTo>
                  <a:lnTo>
                    <a:pt x="30" y="158"/>
                  </a:lnTo>
                  <a:lnTo>
                    <a:pt x="20" y="158"/>
                  </a:lnTo>
                  <a:lnTo>
                    <a:pt x="10" y="158"/>
                  </a:lnTo>
                  <a:lnTo>
                    <a:pt x="10" y="150"/>
                  </a:lnTo>
                  <a:lnTo>
                    <a:pt x="10" y="150"/>
                  </a:lnTo>
                  <a:lnTo>
                    <a:pt x="10" y="150"/>
                  </a:lnTo>
                  <a:lnTo>
                    <a:pt x="5" y="146"/>
                  </a:lnTo>
                  <a:lnTo>
                    <a:pt x="0" y="142"/>
                  </a:lnTo>
                  <a:lnTo>
                    <a:pt x="10" y="126"/>
                  </a:lnTo>
                  <a:lnTo>
                    <a:pt x="10" y="126"/>
                  </a:lnTo>
                  <a:lnTo>
                    <a:pt x="10" y="115"/>
                  </a:lnTo>
                  <a:lnTo>
                    <a:pt x="10" y="107"/>
                  </a:lnTo>
                  <a:lnTo>
                    <a:pt x="25" y="95"/>
                  </a:lnTo>
                  <a:lnTo>
                    <a:pt x="25" y="95"/>
                  </a:lnTo>
                  <a:lnTo>
                    <a:pt x="20" y="91"/>
                  </a:lnTo>
                  <a:lnTo>
                    <a:pt x="15" y="87"/>
                  </a:lnTo>
                  <a:lnTo>
                    <a:pt x="15" y="75"/>
                  </a:lnTo>
                  <a:lnTo>
                    <a:pt x="25" y="63"/>
                  </a:lnTo>
                  <a:lnTo>
                    <a:pt x="25" y="63"/>
                  </a:lnTo>
                  <a:lnTo>
                    <a:pt x="55" y="36"/>
                  </a:lnTo>
                  <a:lnTo>
                    <a:pt x="70" y="20"/>
                  </a:lnTo>
                  <a:lnTo>
                    <a:pt x="55" y="0"/>
                  </a:lnTo>
                  <a:lnTo>
                    <a:pt x="70" y="4"/>
                  </a:lnTo>
                  <a:close/>
                </a:path>
              </a:pathLst>
            </a:custGeom>
            <a:solidFill>
              <a:srgbClr val="EEB978"/>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06" name="Freeform 110"/>
            <p:cNvSpPr>
              <a:spLocks/>
            </p:cNvSpPr>
            <p:nvPr/>
          </p:nvSpPr>
          <p:spPr bwMode="auto">
            <a:xfrm>
              <a:off x="617363" y="4910137"/>
              <a:ext cx="150243" cy="250825"/>
            </a:xfrm>
            <a:custGeom>
              <a:avLst/>
              <a:gdLst/>
              <a:ahLst/>
              <a:cxnLst>
                <a:cxn ang="0">
                  <a:pos x="70" y="4"/>
                </a:cxn>
                <a:cxn ang="0">
                  <a:pos x="70" y="4"/>
                </a:cxn>
                <a:cxn ang="0">
                  <a:pos x="80" y="8"/>
                </a:cxn>
                <a:cxn ang="0">
                  <a:pos x="95" y="16"/>
                </a:cxn>
                <a:cxn ang="0">
                  <a:pos x="105" y="20"/>
                </a:cxn>
                <a:cxn ang="0">
                  <a:pos x="110" y="32"/>
                </a:cxn>
                <a:cxn ang="0">
                  <a:pos x="105" y="40"/>
                </a:cxn>
                <a:cxn ang="0">
                  <a:pos x="100" y="55"/>
                </a:cxn>
                <a:cxn ang="0">
                  <a:pos x="100" y="55"/>
                </a:cxn>
                <a:cxn ang="0">
                  <a:pos x="105" y="55"/>
                </a:cxn>
                <a:cxn ang="0">
                  <a:pos x="105" y="59"/>
                </a:cxn>
                <a:cxn ang="0">
                  <a:pos x="105" y="67"/>
                </a:cxn>
                <a:cxn ang="0">
                  <a:pos x="95" y="79"/>
                </a:cxn>
                <a:cxn ang="0">
                  <a:pos x="95" y="79"/>
                </a:cxn>
                <a:cxn ang="0">
                  <a:pos x="100" y="87"/>
                </a:cxn>
                <a:cxn ang="0">
                  <a:pos x="100" y="95"/>
                </a:cxn>
                <a:cxn ang="0">
                  <a:pos x="90" y="107"/>
                </a:cxn>
                <a:cxn ang="0">
                  <a:pos x="90" y="107"/>
                </a:cxn>
                <a:cxn ang="0">
                  <a:pos x="90" y="119"/>
                </a:cxn>
                <a:cxn ang="0">
                  <a:pos x="85" y="126"/>
                </a:cxn>
                <a:cxn ang="0">
                  <a:pos x="75" y="130"/>
                </a:cxn>
                <a:cxn ang="0">
                  <a:pos x="75" y="130"/>
                </a:cxn>
                <a:cxn ang="0">
                  <a:pos x="65" y="138"/>
                </a:cxn>
                <a:cxn ang="0">
                  <a:pos x="50" y="146"/>
                </a:cxn>
                <a:cxn ang="0">
                  <a:pos x="30" y="158"/>
                </a:cxn>
                <a:cxn ang="0">
                  <a:pos x="30" y="158"/>
                </a:cxn>
                <a:cxn ang="0">
                  <a:pos x="20" y="158"/>
                </a:cxn>
                <a:cxn ang="0">
                  <a:pos x="10" y="158"/>
                </a:cxn>
                <a:cxn ang="0">
                  <a:pos x="10" y="150"/>
                </a:cxn>
                <a:cxn ang="0">
                  <a:pos x="10" y="150"/>
                </a:cxn>
                <a:cxn ang="0">
                  <a:pos x="10" y="150"/>
                </a:cxn>
                <a:cxn ang="0">
                  <a:pos x="5" y="146"/>
                </a:cxn>
                <a:cxn ang="0">
                  <a:pos x="0" y="142"/>
                </a:cxn>
                <a:cxn ang="0">
                  <a:pos x="10" y="126"/>
                </a:cxn>
                <a:cxn ang="0">
                  <a:pos x="10" y="126"/>
                </a:cxn>
                <a:cxn ang="0">
                  <a:pos x="10" y="115"/>
                </a:cxn>
                <a:cxn ang="0">
                  <a:pos x="10" y="107"/>
                </a:cxn>
                <a:cxn ang="0">
                  <a:pos x="25" y="95"/>
                </a:cxn>
                <a:cxn ang="0">
                  <a:pos x="25" y="95"/>
                </a:cxn>
                <a:cxn ang="0">
                  <a:pos x="20" y="91"/>
                </a:cxn>
                <a:cxn ang="0">
                  <a:pos x="15" y="87"/>
                </a:cxn>
                <a:cxn ang="0">
                  <a:pos x="15" y="75"/>
                </a:cxn>
                <a:cxn ang="0">
                  <a:pos x="25" y="63"/>
                </a:cxn>
                <a:cxn ang="0">
                  <a:pos x="25" y="63"/>
                </a:cxn>
                <a:cxn ang="0">
                  <a:pos x="55" y="36"/>
                </a:cxn>
                <a:cxn ang="0">
                  <a:pos x="70" y="20"/>
                </a:cxn>
                <a:cxn ang="0">
                  <a:pos x="55" y="0"/>
                </a:cxn>
              </a:cxnLst>
              <a:rect l="0" t="0" r="r" b="b"/>
              <a:pathLst>
                <a:path w="110" h="158">
                  <a:moveTo>
                    <a:pt x="70" y="4"/>
                  </a:moveTo>
                  <a:lnTo>
                    <a:pt x="70" y="4"/>
                  </a:lnTo>
                  <a:lnTo>
                    <a:pt x="80" y="8"/>
                  </a:lnTo>
                  <a:lnTo>
                    <a:pt x="95" y="16"/>
                  </a:lnTo>
                  <a:lnTo>
                    <a:pt x="105" y="20"/>
                  </a:lnTo>
                  <a:lnTo>
                    <a:pt x="110" y="32"/>
                  </a:lnTo>
                  <a:lnTo>
                    <a:pt x="105" y="40"/>
                  </a:lnTo>
                  <a:lnTo>
                    <a:pt x="100" y="55"/>
                  </a:lnTo>
                  <a:lnTo>
                    <a:pt x="100" y="55"/>
                  </a:lnTo>
                  <a:lnTo>
                    <a:pt x="105" y="55"/>
                  </a:lnTo>
                  <a:lnTo>
                    <a:pt x="105" y="59"/>
                  </a:lnTo>
                  <a:lnTo>
                    <a:pt x="105" y="67"/>
                  </a:lnTo>
                  <a:lnTo>
                    <a:pt x="95" y="79"/>
                  </a:lnTo>
                  <a:lnTo>
                    <a:pt x="95" y="79"/>
                  </a:lnTo>
                  <a:lnTo>
                    <a:pt x="100" y="87"/>
                  </a:lnTo>
                  <a:lnTo>
                    <a:pt x="100" y="95"/>
                  </a:lnTo>
                  <a:lnTo>
                    <a:pt x="90" y="107"/>
                  </a:lnTo>
                  <a:lnTo>
                    <a:pt x="90" y="107"/>
                  </a:lnTo>
                  <a:lnTo>
                    <a:pt x="90" y="119"/>
                  </a:lnTo>
                  <a:lnTo>
                    <a:pt x="85" y="126"/>
                  </a:lnTo>
                  <a:lnTo>
                    <a:pt x="75" y="130"/>
                  </a:lnTo>
                  <a:lnTo>
                    <a:pt x="75" y="130"/>
                  </a:lnTo>
                  <a:lnTo>
                    <a:pt x="65" y="138"/>
                  </a:lnTo>
                  <a:lnTo>
                    <a:pt x="50" y="146"/>
                  </a:lnTo>
                  <a:lnTo>
                    <a:pt x="30" y="158"/>
                  </a:lnTo>
                  <a:lnTo>
                    <a:pt x="30" y="158"/>
                  </a:lnTo>
                  <a:lnTo>
                    <a:pt x="20" y="158"/>
                  </a:lnTo>
                  <a:lnTo>
                    <a:pt x="10" y="158"/>
                  </a:lnTo>
                  <a:lnTo>
                    <a:pt x="10" y="150"/>
                  </a:lnTo>
                  <a:lnTo>
                    <a:pt x="10" y="150"/>
                  </a:lnTo>
                  <a:lnTo>
                    <a:pt x="10" y="150"/>
                  </a:lnTo>
                  <a:lnTo>
                    <a:pt x="5" y="146"/>
                  </a:lnTo>
                  <a:lnTo>
                    <a:pt x="0" y="142"/>
                  </a:lnTo>
                  <a:lnTo>
                    <a:pt x="10" y="126"/>
                  </a:lnTo>
                  <a:lnTo>
                    <a:pt x="10" y="126"/>
                  </a:lnTo>
                  <a:lnTo>
                    <a:pt x="10" y="115"/>
                  </a:lnTo>
                  <a:lnTo>
                    <a:pt x="10" y="107"/>
                  </a:lnTo>
                  <a:lnTo>
                    <a:pt x="25" y="95"/>
                  </a:lnTo>
                  <a:lnTo>
                    <a:pt x="25" y="95"/>
                  </a:lnTo>
                  <a:lnTo>
                    <a:pt x="20" y="91"/>
                  </a:lnTo>
                  <a:lnTo>
                    <a:pt x="15" y="87"/>
                  </a:lnTo>
                  <a:lnTo>
                    <a:pt x="15" y="75"/>
                  </a:lnTo>
                  <a:lnTo>
                    <a:pt x="25" y="63"/>
                  </a:lnTo>
                  <a:lnTo>
                    <a:pt x="25" y="63"/>
                  </a:lnTo>
                  <a:lnTo>
                    <a:pt x="55" y="36"/>
                  </a:lnTo>
                  <a:lnTo>
                    <a:pt x="70" y="20"/>
                  </a:lnTo>
                  <a:lnTo>
                    <a:pt x="55"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3" name="Freeform 117"/>
            <p:cNvSpPr>
              <a:spLocks/>
            </p:cNvSpPr>
            <p:nvPr/>
          </p:nvSpPr>
          <p:spPr bwMode="auto">
            <a:xfrm>
              <a:off x="-1353556" y="5618162"/>
              <a:ext cx="443901" cy="533400"/>
            </a:xfrm>
            <a:custGeom>
              <a:avLst/>
              <a:gdLst/>
              <a:ahLst/>
              <a:cxnLst>
                <a:cxn ang="0">
                  <a:pos x="5" y="0"/>
                </a:cxn>
                <a:cxn ang="0">
                  <a:pos x="5" y="0"/>
                </a:cxn>
                <a:cxn ang="0">
                  <a:pos x="0" y="83"/>
                </a:cxn>
                <a:cxn ang="0">
                  <a:pos x="5" y="151"/>
                </a:cxn>
                <a:cxn ang="0">
                  <a:pos x="5" y="178"/>
                </a:cxn>
                <a:cxn ang="0">
                  <a:pos x="15" y="198"/>
                </a:cxn>
                <a:cxn ang="0">
                  <a:pos x="15" y="198"/>
                </a:cxn>
                <a:cxn ang="0">
                  <a:pos x="40" y="230"/>
                </a:cxn>
                <a:cxn ang="0">
                  <a:pos x="70" y="257"/>
                </a:cxn>
                <a:cxn ang="0">
                  <a:pos x="115" y="293"/>
                </a:cxn>
                <a:cxn ang="0">
                  <a:pos x="250" y="336"/>
                </a:cxn>
                <a:cxn ang="0">
                  <a:pos x="250" y="336"/>
                </a:cxn>
                <a:cxn ang="0">
                  <a:pos x="270" y="285"/>
                </a:cxn>
                <a:cxn ang="0">
                  <a:pos x="295" y="245"/>
                </a:cxn>
                <a:cxn ang="0">
                  <a:pos x="310" y="226"/>
                </a:cxn>
                <a:cxn ang="0">
                  <a:pos x="325" y="210"/>
                </a:cxn>
                <a:cxn ang="0">
                  <a:pos x="325" y="210"/>
                </a:cxn>
                <a:cxn ang="0">
                  <a:pos x="300" y="206"/>
                </a:cxn>
                <a:cxn ang="0">
                  <a:pos x="250" y="190"/>
                </a:cxn>
                <a:cxn ang="0">
                  <a:pos x="220" y="182"/>
                </a:cxn>
                <a:cxn ang="0">
                  <a:pos x="190" y="170"/>
                </a:cxn>
                <a:cxn ang="0">
                  <a:pos x="170" y="155"/>
                </a:cxn>
                <a:cxn ang="0">
                  <a:pos x="155" y="139"/>
                </a:cxn>
                <a:cxn ang="0">
                  <a:pos x="155" y="139"/>
                </a:cxn>
                <a:cxn ang="0">
                  <a:pos x="105" y="52"/>
                </a:cxn>
                <a:cxn ang="0">
                  <a:pos x="85" y="4"/>
                </a:cxn>
                <a:cxn ang="0">
                  <a:pos x="5" y="0"/>
                </a:cxn>
              </a:cxnLst>
              <a:rect l="0" t="0" r="r" b="b"/>
              <a:pathLst>
                <a:path w="325" h="336">
                  <a:moveTo>
                    <a:pt x="5" y="0"/>
                  </a:moveTo>
                  <a:lnTo>
                    <a:pt x="5" y="0"/>
                  </a:lnTo>
                  <a:lnTo>
                    <a:pt x="0" y="83"/>
                  </a:lnTo>
                  <a:lnTo>
                    <a:pt x="5" y="151"/>
                  </a:lnTo>
                  <a:lnTo>
                    <a:pt x="5" y="178"/>
                  </a:lnTo>
                  <a:lnTo>
                    <a:pt x="15" y="198"/>
                  </a:lnTo>
                  <a:lnTo>
                    <a:pt x="15" y="198"/>
                  </a:lnTo>
                  <a:lnTo>
                    <a:pt x="40" y="230"/>
                  </a:lnTo>
                  <a:lnTo>
                    <a:pt x="70" y="257"/>
                  </a:lnTo>
                  <a:lnTo>
                    <a:pt x="115" y="293"/>
                  </a:lnTo>
                  <a:lnTo>
                    <a:pt x="250" y="336"/>
                  </a:lnTo>
                  <a:lnTo>
                    <a:pt x="250" y="336"/>
                  </a:lnTo>
                  <a:lnTo>
                    <a:pt x="270" y="285"/>
                  </a:lnTo>
                  <a:lnTo>
                    <a:pt x="295" y="245"/>
                  </a:lnTo>
                  <a:lnTo>
                    <a:pt x="310" y="226"/>
                  </a:lnTo>
                  <a:lnTo>
                    <a:pt x="325" y="210"/>
                  </a:lnTo>
                  <a:lnTo>
                    <a:pt x="325" y="210"/>
                  </a:lnTo>
                  <a:lnTo>
                    <a:pt x="300" y="206"/>
                  </a:lnTo>
                  <a:lnTo>
                    <a:pt x="250" y="190"/>
                  </a:lnTo>
                  <a:lnTo>
                    <a:pt x="220" y="182"/>
                  </a:lnTo>
                  <a:lnTo>
                    <a:pt x="190" y="170"/>
                  </a:lnTo>
                  <a:lnTo>
                    <a:pt x="170" y="155"/>
                  </a:lnTo>
                  <a:lnTo>
                    <a:pt x="155" y="139"/>
                  </a:lnTo>
                  <a:lnTo>
                    <a:pt x="155" y="139"/>
                  </a:lnTo>
                  <a:lnTo>
                    <a:pt x="105" y="52"/>
                  </a:lnTo>
                  <a:lnTo>
                    <a:pt x="85" y="4"/>
                  </a:lnTo>
                  <a:lnTo>
                    <a:pt x="5" y="0"/>
                  </a:lnTo>
                  <a:close/>
                </a:path>
              </a:pathLst>
            </a:custGeom>
            <a:solidFill>
              <a:srgbClr val="455D8D"/>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4" name="Freeform 118"/>
            <p:cNvSpPr>
              <a:spLocks/>
            </p:cNvSpPr>
            <p:nvPr/>
          </p:nvSpPr>
          <p:spPr bwMode="auto">
            <a:xfrm>
              <a:off x="-1080387" y="5794375"/>
              <a:ext cx="551803" cy="269875"/>
            </a:xfrm>
            <a:custGeom>
              <a:avLst/>
              <a:gdLst/>
              <a:ahLst/>
              <a:cxnLst>
                <a:cxn ang="0">
                  <a:pos x="5" y="170"/>
                </a:cxn>
                <a:cxn ang="0">
                  <a:pos x="5" y="170"/>
                </a:cxn>
                <a:cxn ang="0">
                  <a:pos x="0" y="123"/>
                </a:cxn>
                <a:cxn ang="0">
                  <a:pos x="5" y="91"/>
                </a:cxn>
                <a:cxn ang="0">
                  <a:pos x="5" y="75"/>
                </a:cxn>
                <a:cxn ang="0">
                  <a:pos x="10" y="67"/>
                </a:cxn>
                <a:cxn ang="0">
                  <a:pos x="10" y="67"/>
                </a:cxn>
                <a:cxn ang="0">
                  <a:pos x="25" y="63"/>
                </a:cxn>
                <a:cxn ang="0">
                  <a:pos x="55" y="59"/>
                </a:cxn>
                <a:cxn ang="0">
                  <a:pos x="150" y="51"/>
                </a:cxn>
                <a:cxn ang="0">
                  <a:pos x="209" y="44"/>
                </a:cxn>
                <a:cxn ang="0">
                  <a:pos x="269" y="32"/>
                </a:cxn>
                <a:cxn ang="0">
                  <a:pos x="339" y="20"/>
                </a:cxn>
                <a:cxn ang="0">
                  <a:pos x="404" y="0"/>
                </a:cxn>
                <a:cxn ang="0">
                  <a:pos x="404" y="0"/>
                </a:cxn>
                <a:cxn ang="0">
                  <a:pos x="384" y="8"/>
                </a:cxn>
                <a:cxn ang="0">
                  <a:pos x="334" y="28"/>
                </a:cxn>
                <a:cxn ang="0">
                  <a:pos x="259" y="51"/>
                </a:cxn>
                <a:cxn ang="0">
                  <a:pos x="209" y="63"/>
                </a:cxn>
                <a:cxn ang="0">
                  <a:pos x="155" y="71"/>
                </a:cxn>
                <a:cxn ang="0">
                  <a:pos x="80" y="111"/>
                </a:cxn>
                <a:cxn ang="0">
                  <a:pos x="5" y="170"/>
                </a:cxn>
              </a:cxnLst>
              <a:rect l="0" t="0" r="r" b="b"/>
              <a:pathLst>
                <a:path w="404" h="170">
                  <a:moveTo>
                    <a:pt x="5" y="170"/>
                  </a:moveTo>
                  <a:lnTo>
                    <a:pt x="5" y="170"/>
                  </a:lnTo>
                  <a:lnTo>
                    <a:pt x="0" y="123"/>
                  </a:lnTo>
                  <a:lnTo>
                    <a:pt x="5" y="91"/>
                  </a:lnTo>
                  <a:lnTo>
                    <a:pt x="5" y="75"/>
                  </a:lnTo>
                  <a:lnTo>
                    <a:pt x="10" y="67"/>
                  </a:lnTo>
                  <a:lnTo>
                    <a:pt x="10" y="67"/>
                  </a:lnTo>
                  <a:lnTo>
                    <a:pt x="25" y="63"/>
                  </a:lnTo>
                  <a:lnTo>
                    <a:pt x="55" y="59"/>
                  </a:lnTo>
                  <a:lnTo>
                    <a:pt x="150" y="51"/>
                  </a:lnTo>
                  <a:lnTo>
                    <a:pt x="209" y="44"/>
                  </a:lnTo>
                  <a:lnTo>
                    <a:pt x="269" y="32"/>
                  </a:lnTo>
                  <a:lnTo>
                    <a:pt x="339" y="20"/>
                  </a:lnTo>
                  <a:lnTo>
                    <a:pt x="404" y="0"/>
                  </a:lnTo>
                  <a:lnTo>
                    <a:pt x="404" y="0"/>
                  </a:lnTo>
                  <a:lnTo>
                    <a:pt x="384" y="8"/>
                  </a:lnTo>
                  <a:lnTo>
                    <a:pt x="334" y="28"/>
                  </a:lnTo>
                  <a:lnTo>
                    <a:pt x="259" y="51"/>
                  </a:lnTo>
                  <a:lnTo>
                    <a:pt x="209" y="63"/>
                  </a:lnTo>
                  <a:lnTo>
                    <a:pt x="155" y="71"/>
                  </a:lnTo>
                  <a:lnTo>
                    <a:pt x="80" y="111"/>
                  </a:lnTo>
                  <a:lnTo>
                    <a:pt x="5" y="170"/>
                  </a:lnTo>
                  <a:close/>
                </a:path>
              </a:pathLst>
            </a:custGeom>
            <a:solidFill>
              <a:srgbClr val="1447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5" name="Freeform 119"/>
            <p:cNvSpPr>
              <a:spLocks/>
            </p:cNvSpPr>
            <p:nvPr/>
          </p:nvSpPr>
          <p:spPr bwMode="auto">
            <a:xfrm>
              <a:off x="-1032582" y="5656262"/>
              <a:ext cx="305950" cy="76200"/>
            </a:xfrm>
            <a:custGeom>
              <a:avLst/>
              <a:gdLst/>
              <a:ahLst/>
              <a:cxnLst>
                <a:cxn ang="0">
                  <a:pos x="224" y="32"/>
                </a:cxn>
                <a:cxn ang="0">
                  <a:pos x="224" y="32"/>
                </a:cxn>
                <a:cxn ang="0">
                  <a:pos x="164" y="28"/>
                </a:cxn>
                <a:cxn ang="0">
                  <a:pos x="110" y="16"/>
                </a:cxn>
                <a:cxn ang="0">
                  <a:pos x="50" y="0"/>
                </a:cxn>
                <a:cxn ang="0">
                  <a:pos x="0" y="12"/>
                </a:cxn>
                <a:cxn ang="0">
                  <a:pos x="0" y="12"/>
                </a:cxn>
                <a:cxn ang="0">
                  <a:pos x="15" y="24"/>
                </a:cxn>
                <a:cxn ang="0">
                  <a:pos x="40" y="32"/>
                </a:cxn>
                <a:cxn ang="0">
                  <a:pos x="65" y="40"/>
                </a:cxn>
                <a:cxn ang="0">
                  <a:pos x="100" y="44"/>
                </a:cxn>
                <a:cxn ang="0">
                  <a:pos x="139" y="48"/>
                </a:cxn>
                <a:cxn ang="0">
                  <a:pos x="179" y="44"/>
                </a:cxn>
                <a:cxn ang="0">
                  <a:pos x="224" y="32"/>
                </a:cxn>
                <a:cxn ang="0">
                  <a:pos x="224" y="32"/>
                </a:cxn>
              </a:cxnLst>
              <a:rect l="0" t="0" r="r" b="b"/>
              <a:pathLst>
                <a:path w="224" h="48">
                  <a:moveTo>
                    <a:pt x="224" y="32"/>
                  </a:moveTo>
                  <a:lnTo>
                    <a:pt x="224" y="32"/>
                  </a:lnTo>
                  <a:lnTo>
                    <a:pt x="164" y="28"/>
                  </a:lnTo>
                  <a:lnTo>
                    <a:pt x="110" y="16"/>
                  </a:lnTo>
                  <a:lnTo>
                    <a:pt x="50" y="0"/>
                  </a:lnTo>
                  <a:lnTo>
                    <a:pt x="0" y="12"/>
                  </a:lnTo>
                  <a:lnTo>
                    <a:pt x="0" y="12"/>
                  </a:lnTo>
                  <a:lnTo>
                    <a:pt x="15" y="24"/>
                  </a:lnTo>
                  <a:lnTo>
                    <a:pt x="40" y="32"/>
                  </a:lnTo>
                  <a:lnTo>
                    <a:pt x="65" y="40"/>
                  </a:lnTo>
                  <a:lnTo>
                    <a:pt x="100" y="44"/>
                  </a:lnTo>
                  <a:lnTo>
                    <a:pt x="139" y="48"/>
                  </a:lnTo>
                  <a:lnTo>
                    <a:pt x="179" y="44"/>
                  </a:lnTo>
                  <a:lnTo>
                    <a:pt x="224" y="32"/>
                  </a:lnTo>
                  <a:lnTo>
                    <a:pt x="224" y="32"/>
                  </a:lnTo>
                  <a:close/>
                </a:path>
              </a:pathLst>
            </a:custGeom>
            <a:solidFill>
              <a:srgbClr val="1447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6" name="Freeform 120"/>
            <p:cNvSpPr>
              <a:spLocks/>
            </p:cNvSpPr>
            <p:nvPr/>
          </p:nvSpPr>
          <p:spPr bwMode="auto">
            <a:xfrm>
              <a:off x="-1271606" y="5618162"/>
              <a:ext cx="456194" cy="63500"/>
            </a:xfrm>
            <a:custGeom>
              <a:avLst/>
              <a:gdLst/>
              <a:ahLst/>
              <a:cxnLst>
                <a:cxn ang="0">
                  <a:pos x="334" y="0"/>
                </a:cxn>
                <a:cxn ang="0">
                  <a:pos x="334" y="0"/>
                </a:cxn>
                <a:cxn ang="0">
                  <a:pos x="304" y="8"/>
                </a:cxn>
                <a:cxn ang="0">
                  <a:pos x="265" y="16"/>
                </a:cxn>
                <a:cxn ang="0">
                  <a:pos x="220" y="20"/>
                </a:cxn>
                <a:cxn ang="0">
                  <a:pos x="170" y="28"/>
                </a:cxn>
                <a:cxn ang="0">
                  <a:pos x="115" y="28"/>
                </a:cxn>
                <a:cxn ang="0">
                  <a:pos x="55" y="20"/>
                </a:cxn>
                <a:cxn ang="0">
                  <a:pos x="30" y="12"/>
                </a:cxn>
                <a:cxn ang="0">
                  <a:pos x="0" y="4"/>
                </a:cxn>
                <a:cxn ang="0">
                  <a:pos x="0" y="4"/>
                </a:cxn>
                <a:cxn ang="0">
                  <a:pos x="25" y="16"/>
                </a:cxn>
                <a:cxn ang="0">
                  <a:pos x="55" y="28"/>
                </a:cxn>
                <a:cxn ang="0">
                  <a:pos x="90" y="36"/>
                </a:cxn>
                <a:cxn ang="0">
                  <a:pos x="140" y="40"/>
                </a:cxn>
                <a:cxn ang="0">
                  <a:pos x="195" y="36"/>
                </a:cxn>
                <a:cxn ang="0">
                  <a:pos x="230" y="32"/>
                </a:cxn>
                <a:cxn ang="0">
                  <a:pos x="260" y="24"/>
                </a:cxn>
                <a:cxn ang="0">
                  <a:pos x="295" y="12"/>
                </a:cxn>
                <a:cxn ang="0">
                  <a:pos x="334" y="0"/>
                </a:cxn>
                <a:cxn ang="0">
                  <a:pos x="334" y="0"/>
                </a:cxn>
              </a:cxnLst>
              <a:rect l="0" t="0" r="r" b="b"/>
              <a:pathLst>
                <a:path w="334" h="40">
                  <a:moveTo>
                    <a:pt x="334" y="0"/>
                  </a:moveTo>
                  <a:lnTo>
                    <a:pt x="334" y="0"/>
                  </a:lnTo>
                  <a:lnTo>
                    <a:pt x="304" y="8"/>
                  </a:lnTo>
                  <a:lnTo>
                    <a:pt x="265" y="16"/>
                  </a:lnTo>
                  <a:lnTo>
                    <a:pt x="220" y="20"/>
                  </a:lnTo>
                  <a:lnTo>
                    <a:pt x="170" y="28"/>
                  </a:lnTo>
                  <a:lnTo>
                    <a:pt x="115" y="28"/>
                  </a:lnTo>
                  <a:lnTo>
                    <a:pt x="55" y="20"/>
                  </a:lnTo>
                  <a:lnTo>
                    <a:pt x="30" y="12"/>
                  </a:lnTo>
                  <a:lnTo>
                    <a:pt x="0" y="4"/>
                  </a:lnTo>
                  <a:lnTo>
                    <a:pt x="0" y="4"/>
                  </a:lnTo>
                  <a:lnTo>
                    <a:pt x="25" y="16"/>
                  </a:lnTo>
                  <a:lnTo>
                    <a:pt x="55" y="28"/>
                  </a:lnTo>
                  <a:lnTo>
                    <a:pt x="90" y="36"/>
                  </a:lnTo>
                  <a:lnTo>
                    <a:pt x="140" y="40"/>
                  </a:lnTo>
                  <a:lnTo>
                    <a:pt x="195" y="36"/>
                  </a:lnTo>
                  <a:lnTo>
                    <a:pt x="230" y="32"/>
                  </a:lnTo>
                  <a:lnTo>
                    <a:pt x="260" y="24"/>
                  </a:lnTo>
                  <a:lnTo>
                    <a:pt x="295" y="12"/>
                  </a:lnTo>
                  <a:lnTo>
                    <a:pt x="334" y="0"/>
                  </a:lnTo>
                  <a:lnTo>
                    <a:pt x="334" y="0"/>
                  </a:lnTo>
                  <a:close/>
                </a:path>
              </a:pathLst>
            </a:custGeom>
            <a:solidFill>
              <a:srgbClr val="14477E"/>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217" name="Freeform 121"/>
            <p:cNvSpPr>
              <a:spLocks/>
            </p:cNvSpPr>
            <p:nvPr/>
          </p:nvSpPr>
          <p:spPr bwMode="auto">
            <a:xfrm>
              <a:off x="-801753" y="6045200"/>
              <a:ext cx="1303020" cy="614363"/>
            </a:xfrm>
            <a:custGeom>
              <a:avLst/>
              <a:gdLst/>
              <a:ahLst/>
              <a:cxnLst>
                <a:cxn ang="0">
                  <a:pos x="50" y="0"/>
                </a:cxn>
                <a:cxn ang="0">
                  <a:pos x="90" y="158"/>
                </a:cxn>
                <a:cxn ang="0">
                  <a:pos x="355" y="288"/>
                </a:cxn>
                <a:cxn ang="0">
                  <a:pos x="954" y="375"/>
                </a:cxn>
                <a:cxn ang="0">
                  <a:pos x="694" y="387"/>
                </a:cxn>
                <a:cxn ang="0">
                  <a:pos x="280" y="316"/>
                </a:cxn>
                <a:cxn ang="0">
                  <a:pos x="0" y="150"/>
                </a:cxn>
                <a:cxn ang="0">
                  <a:pos x="50" y="0"/>
                </a:cxn>
              </a:cxnLst>
              <a:rect l="0" t="0" r="r" b="b"/>
              <a:pathLst>
                <a:path w="954" h="387">
                  <a:moveTo>
                    <a:pt x="50" y="0"/>
                  </a:moveTo>
                  <a:lnTo>
                    <a:pt x="90" y="158"/>
                  </a:lnTo>
                  <a:lnTo>
                    <a:pt x="355" y="288"/>
                  </a:lnTo>
                  <a:lnTo>
                    <a:pt x="954" y="375"/>
                  </a:lnTo>
                  <a:lnTo>
                    <a:pt x="694" y="387"/>
                  </a:lnTo>
                  <a:lnTo>
                    <a:pt x="280" y="316"/>
                  </a:lnTo>
                  <a:lnTo>
                    <a:pt x="0" y="150"/>
                  </a:lnTo>
                  <a:lnTo>
                    <a:pt x="50" y="0"/>
                  </a:lnTo>
                  <a:close/>
                </a:path>
              </a:pathLst>
            </a:custGeom>
            <a:solidFill>
              <a:srgbClr val="A8C2D0"/>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08" name="Oval 107"/>
          <p:cNvSpPr/>
          <p:nvPr/>
        </p:nvSpPr>
        <p:spPr>
          <a:xfrm>
            <a:off x="2743200" y="2133600"/>
            <a:ext cx="457200" cy="457200"/>
          </a:xfrm>
          <a:prstGeom prst="ellipse">
            <a:avLst/>
          </a:prstGeom>
          <a:solidFill>
            <a:srgbClr val="FCF600"/>
          </a:solidFill>
          <a:ln>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p:cNvSpPr/>
          <p:nvPr/>
        </p:nvSpPr>
        <p:spPr>
          <a:xfrm>
            <a:off x="5181600" y="2057400"/>
            <a:ext cx="3276600" cy="3276600"/>
          </a:xfrm>
          <a:prstGeom prst="ellipse">
            <a:avLst/>
          </a:prstGeom>
          <a:solidFill>
            <a:srgbClr val="A6CE39"/>
          </a:solidFill>
          <a:ln>
            <a:solidFill>
              <a:srgbClr val="B0C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Verdana" pitchFamily="34" charset="0"/>
              </a:rPr>
              <a:t>Cosmic Radiation</a:t>
            </a:r>
          </a:p>
          <a:p>
            <a:pPr algn="ctr"/>
            <a:endParaRPr lang="en-US" sz="1600" b="1" dirty="0">
              <a:solidFill>
                <a:schemeClr val="tx1"/>
              </a:solidFill>
              <a:latin typeface="Verdana" pitchFamily="34" charset="0"/>
            </a:endParaRPr>
          </a:p>
          <a:p>
            <a:pPr algn="ctr"/>
            <a:r>
              <a:rPr lang="en-US" sz="1600" dirty="0">
                <a:solidFill>
                  <a:schemeClr val="tx1"/>
                </a:solidFill>
                <a:latin typeface="Verdana" pitchFamily="34" charset="0"/>
              </a:rPr>
              <a:t>Primarily from our sun.  The Earth’s atmosphere shields the planet from most of this radiation.</a:t>
            </a:r>
          </a:p>
        </p:txBody>
      </p:sp>
      <p:sp>
        <p:nvSpPr>
          <p:cNvPr id="70" name="Rectangle 69"/>
          <p:cNvSpPr/>
          <p:nvPr/>
        </p:nvSpPr>
        <p:spPr>
          <a:xfrm>
            <a:off x="0" y="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Natural Background Radiation</a:t>
            </a:r>
          </a:p>
          <a:p>
            <a:pPr algn="ctr"/>
            <a:endParaRPr lang="en-US" sz="800" b="1" dirty="0">
              <a:solidFill>
                <a:schemeClr val="bg1"/>
              </a:solidFill>
            </a:endParaRPr>
          </a:p>
          <a:p>
            <a:pPr algn="ctr"/>
            <a:r>
              <a:rPr lang="en-US" sz="1600" dirty="0">
                <a:solidFill>
                  <a:schemeClr val="bg1"/>
                </a:solidFill>
                <a:latin typeface="Verdana" pitchFamily="34" charset="0"/>
              </a:rPr>
              <a:t>We are all exposed to radiation everyday from our environment.</a:t>
            </a:r>
          </a:p>
        </p:txBody>
      </p:sp>
      <p:grpSp>
        <p:nvGrpSpPr>
          <p:cNvPr id="121" name="Group 120"/>
          <p:cNvGrpSpPr/>
          <p:nvPr>
            <p:custDataLst>
              <p:tags r:id="rId5"/>
            </p:custDataLst>
          </p:nvPr>
        </p:nvGrpSpPr>
        <p:grpSpPr>
          <a:xfrm>
            <a:off x="1752600" y="914400"/>
            <a:ext cx="1066799" cy="1295400"/>
            <a:chOff x="1660730" y="930250"/>
            <a:chExt cx="799279" cy="1392145"/>
          </a:xfrm>
        </p:grpSpPr>
        <p:sp>
          <p:nvSpPr>
            <p:cNvPr id="122" name="Freeform 121"/>
            <p:cNvSpPr/>
            <p:nvPr/>
          </p:nvSpPr>
          <p:spPr>
            <a:xfrm rot="3446748">
              <a:off x="1158037" y="14329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3" name="Freeform 122"/>
            <p:cNvSpPr/>
            <p:nvPr/>
          </p:nvSpPr>
          <p:spPr>
            <a:xfrm rot="3446748">
              <a:off x="1396368" y="15091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4" name="Freeform 123"/>
            <p:cNvSpPr/>
            <p:nvPr/>
          </p:nvSpPr>
          <p:spPr>
            <a:xfrm rot="3446748">
              <a:off x="17071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5" name="Freeform 124"/>
            <p:cNvSpPr/>
            <p:nvPr/>
          </p:nvSpPr>
          <p:spPr>
            <a:xfrm rot="3446748">
              <a:off x="18595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1" name="Group 190"/>
          <p:cNvGrpSpPr/>
          <p:nvPr>
            <p:custDataLst>
              <p:tags r:id="rId6"/>
            </p:custDataLst>
          </p:nvPr>
        </p:nvGrpSpPr>
        <p:grpSpPr>
          <a:xfrm>
            <a:off x="1752600" y="914400"/>
            <a:ext cx="1066799" cy="1295400"/>
            <a:chOff x="1660730" y="930250"/>
            <a:chExt cx="799279" cy="1392145"/>
          </a:xfrm>
        </p:grpSpPr>
        <p:sp>
          <p:nvSpPr>
            <p:cNvPr id="192" name="Freeform 191"/>
            <p:cNvSpPr/>
            <p:nvPr/>
          </p:nvSpPr>
          <p:spPr>
            <a:xfrm rot="3446748">
              <a:off x="1158037" y="14329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3" name="Freeform 192"/>
            <p:cNvSpPr/>
            <p:nvPr/>
          </p:nvSpPr>
          <p:spPr>
            <a:xfrm rot="3446748">
              <a:off x="1396368" y="15091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4" name="Freeform 193"/>
            <p:cNvSpPr/>
            <p:nvPr/>
          </p:nvSpPr>
          <p:spPr>
            <a:xfrm rot="3446748">
              <a:off x="17071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5" name="Freeform 194"/>
            <p:cNvSpPr/>
            <p:nvPr/>
          </p:nvSpPr>
          <p:spPr>
            <a:xfrm rot="3446748">
              <a:off x="18595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196" name="Group 195"/>
          <p:cNvGrpSpPr/>
          <p:nvPr>
            <p:custDataLst>
              <p:tags r:id="rId7"/>
            </p:custDataLst>
          </p:nvPr>
        </p:nvGrpSpPr>
        <p:grpSpPr>
          <a:xfrm>
            <a:off x="1752600" y="914400"/>
            <a:ext cx="1066799" cy="1295400"/>
            <a:chOff x="1660730" y="930250"/>
            <a:chExt cx="799279" cy="1392145"/>
          </a:xfrm>
        </p:grpSpPr>
        <p:sp>
          <p:nvSpPr>
            <p:cNvPr id="197" name="Freeform 196"/>
            <p:cNvSpPr/>
            <p:nvPr/>
          </p:nvSpPr>
          <p:spPr>
            <a:xfrm rot="3446748">
              <a:off x="1158037" y="14329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8" name="Freeform 197"/>
            <p:cNvSpPr/>
            <p:nvPr/>
          </p:nvSpPr>
          <p:spPr>
            <a:xfrm rot="3446748">
              <a:off x="1396368" y="15091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9" name="Freeform 198"/>
            <p:cNvSpPr/>
            <p:nvPr/>
          </p:nvSpPr>
          <p:spPr>
            <a:xfrm rot="3446748">
              <a:off x="17071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0" name="Freeform 199"/>
            <p:cNvSpPr/>
            <p:nvPr/>
          </p:nvSpPr>
          <p:spPr>
            <a:xfrm rot="3446748">
              <a:off x="18595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08" name="Group 207"/>
          <p:cNvGrpSpPr/>
          <p:nvPr>
            <p:custDataLst>
              <p:tags r:id="rId8"/>
            </p:custDataLst>
          </p:nvPr>
        </p:nvGrpSpPr>
        <p:grpSpPr>
          <a:xfrm>
            <a:off x="1752600" y="914400"/>
            <a:ext cx="1066799" cy="1295400"/>
            <a:chOff x="1660730" y="930250"/>
            <a:chExt cx="799279" cy="1392145"/>
          </a:xfrm>
        </p:grpSpPr>
        <p:sp>
          <p:nvSpPr>
            <p:cNvPr id="209" name="Freeform 208"/>
            <p:cNvSpPr/>
            <p:nvPr/>
          </p:nvSpPr>
          <p:spPr>
            <a:xfrm rot="3446748">
              <a:off x="1158037" y="14329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0" name="Freeform 209"/>
            <p:cNvSpPr/>
            <p:nvPr/>
          </p:nvSpPr>
          <p:spPr>
            <a:xfrm rot="3446748">
              <a:off x="1396368" y="150914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1" name="Freeform 210"/>
            <p:cNvSpPr/>
            <p:nvPr/>
          </p:nvSpPr>
          <p:spPr>
            <a:xfrm rot="3446748">
              <a:off x="17071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2" name="Freeform 211"/>
            <p:cNvSpPr/>
            <p:nvPr/>
          </p:nvSpPr>
          <p:spPr>
            <a:xfrm rot="3446748">
              <a:off x="1859507" y="1721893"/>
              <a:ext cx="1103195" cy="97809"/>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94" name="Oval 93"/>
          <p:cNvSpPr/>
          <p:nvPr/>
        </p:nvSpPr>
        <p:spPr>
          <a:xfrm>
            <a:off x="1066800" y="4267200"/>
            <a:ext cx="457200" cy="457200"/>
          </a:xfrm>
          <a:prstGeom prst="ellipse">
            <a:avLst/>
          </a:prstGeom>
          <a:solidFill>
            <a:srgbClr val="FCF600"/>
          </a:solidFill>
          <a:ln>
            <a:solidFill>
              <a:srgbClr val="FCF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Oval 94"/>
          <p:cNvSpPr/>
          <p:nvPr/>
        </p:nvSpPr>
        <p:spPr>
          <a:xfrm>
            <a:off x="5181600" y="2057400"/>
            <a:ext cx="3276600" cy="3276600"/>
          </a:xfrm>
          <a:prstGeom prst="ellipse">
            <a:avLst/>
          </a:prstGeom>
          <a:solidFill>
            <a:srgbClr val="A6CE39"/>
          </a:solidFill>
          <a:ln>
            <a:solidFill>
              <a:srgbClr val="B0C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Verdana" pitchFamily="34" charset="0"/>
              </a:rPr>
              <a:t>Radioactivity in the Body</a:t>
            </a:r>
          </a:p>
          <a:p>
            <a:pPr algn="ctr"/>
            <a:endParaRPr lang="en-US" sz="1600" b="1" dirty="0">
              <a:solidFill>
                <a:schemeClr val="tx1"/>
              </a:solidFill>
              <a:latin typeface="Verdana" pitchFamily="34" charset="0"/>
            </a:endParaRPr>
          </a:p>
          <a:p>
            <a:pPr algn="ctr"/>
            <a:r>
              <a:rPr lang="en-US" sz="1600" dirty="0">
                <a:solidFill>
                  <a:schemeClr val="tx1"/>
                </a:solidFill>
                <a:latin typeface="Verdana" pitchFamily="34" charset="0"/>
              </a:rPr>
              <a:t>The body naturally contains very small quantities of radioactive substances.</a:t>
            </a:r>
          </a:p>
        </p:txBody>
      </p:sp>
      <p:grpSp>
        <p:nvGrpSpPr>
          <p:cNvPr id="96" name="Group 95"/>
          <p:cNvGrpSpPr/>
          <p:nvPr>
            <p:custDataLst>
              <p:tags r:id="rId9"/>
            </p:custDataLst>
          </p:nvPr>
        </p:nvGrpSpPr>
        <p:grpSpPr>
          <a:xfrm>
            <a:off x="304800" y="3124200"/>
            <a:ext cx="536265" cy="696143"/>
            <a:chOff x="202468" y="3186502"/>
            <a:chExt cx="536265" cy="696143"/>
          </a:xfrm>
        </p:grpSpPr>
        <p:sp>
          <p:nvSpPr>
            <p:cNvPr id="97" name="Freeform 96"/>
            <p:cNvSpPr/>
            <p:nvPr/>
          </p:nvSpPr>
          <p:spPr>
            <a:xfrm rot="4852202">
              <a:off x="-76698" y="3524414"/>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8" name="Freeform 97"/>
            <p:cNvSpPr/>
            <p:nvPr/>
          </p:nvSpPr>
          <p:spPr>
            <a:xfrm rot="4852202">
              <a:off x="75702" y="3524414"/>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Freeform 98"/>
            <p:cNvSpPr/>
            <p:nvPr/>
          </p:nvSpPr>
          <p:spPr>
            <a:xfrm rot="4852202">
              <a:off x="228102" y="3465668"/>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1" name="Freeform 100"/>
            <p:cNvSpPr/>
            <p:nvPr/>
          </p:nvSpPr>
          <p:spPr>
            <a:xfrm rot="4852202">
              <a:off x="380502" y="3465668"/>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02" name="Oval 101"/>
          <p:cNvSpPr/>
          <p:nvPr/>
        </p:nvSpPr>
        <p:spPr>
          <a:xfrm>
            <a:off x="4291080" y="6248400"/>
            <a:ext cx="457200" cy="457200"/>
          </a:xfrm>
          <a:prstGeom prst="ellipse">
            <a:avLst/>
          </a:prstGeom>
          <a:solidFill>
            <a:srgbClr val="FCF600"/>
          </a:solidFill>
          <a:ln>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p:cNvSpPr/>
          <p:nvPr/>
        </p:nvSpPr>
        <p:spPr>
          <a:xfrm>
            <a:off x="5181600" y="2133600"/>
            <a:ext cx="3429000" cy="3429000"/>
          </a:xfrm>
          <a:prstGeom prst="ellipse">
            <a:avLst/>
          </a:prstGeom>
          <a:solidFill>
            <a:srgbClr val="A6CE39"/>
          </a:solidFill>
          <a:ln>
            <a:solidFill>
              <a:srgbClr val="B0C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Verdana" pitchFamily="34" charset="0"/>
              </a:rPr>
              <a:t>Terrestrial Sources</a:t>
            </a:r>
          </a:p>
          <a:p>
            <a:pPr algn="ctr"/>
            <a:endParaRPr lang="en-US" sz="300" b="1" dirty="0">
              <a:solidFill>
                <a:schemeClr val="tx1"/>
              </a:solidFill>
              <a:latin typeface="Verdana" pitchFamily="34" charset="0"/>
            </a:endParaRPr>
          </a:p>
          <a:p>
            <a:pPr algn="ctr"/>
            <a:r>
              <a:rPr lang="en-US" sz="1400" dirty="0">
                <a:solidFill>
                  <a:schemeClr val="tx1"/>
                </a:solidFill>
                <a:latin typeface="Verdana" pitchFamily="34" charset="0"/>
              </a:rPr>
              <a:t>Earth has naturally occurring </a:t>
            </a:r>
            <a:r>
              <a:rPr lang="en-US" sz="1400" b="1" dirty="0">
                <a:solidFill>
                  <a:schemeClr val="tx1"/>
                </a:solidFill>
                <a:latin typeface="Verdana" pitchFamily="34" charset="0"/>
              </a:rPr>
              <a:t>radioactive</a:t>
            </a:r>
            <a:r>
              <a:rPr lang="en-US" sz="1400" dirty="0">
                <a:solidFill>
                  <a:schemeClr val="tx1"/>
                </a:solidFill>
                <a:latin typeface="Verdana" pitchFamily="34" charset="0"/>
              </a:rPr>
              <a:t> material found in the soil that, as it breaks down, becomes </a:t>
            </a:r>
            <a:r>
              <a:rPr lang="en-US" sz="1400" b="1" dirty="0">
                <a:solidFill>
                  <a:schemeClr val="tx1"/>
                </a:solidFill>
                <a:latin typeface="Verdana" pitchFamily="34" charset="0"/>
              </a:rPr>
              <a:t>radon</a:t>
            </a:r>
            <a:r>
              <a:rPr lang="en-US" sz="1400" dirty="0">
                <a:solidFill>
                  <a:schemeClr val="tx1"/>
                </a:solidFill>
                <a:latin typeface="Verdana" pitchFamily="34" charset="0"/>
              </a:rPr>
              <a:t> gas that can seep into buildings – usually at low levels.   About </a:t>
            </a:r>
            <a:r>
              <a:rPr lang="en-US" sz="1400" b="1" dirty="0">
                <a:solidFill>
                  <a:schemeClr val="tx1"/>
                </a:solidFill>
                <a:latin typeface="Verdana" pitchFamily="34" charset="0"/>
              </a:rPr>
              <a:t>1/3</a:t>
            </a:r>
            <a:r>
              <a:rPr lang="en-US" sz="1400" dirty="0">
                <a:solidFill>
                  <a:schemeClr val="tx1"/>
                </a:solidFill>
                <a:latin typeface="Verdana" pitchFamily="34" charset="0"/>
              </a:rPr>
              <a:t> of our exposure to natural radiation comes from </a:t>
            </a:r>
            <a:r>
              <a:rPr lang="en-US" sz="1400" b="1" dirty="0">
                <a:solidFill>
                  <a:schemeClr val="tx1"/>
                </a:solidFill>
                <a:latin typeface="Verdana" pitchFamily="34" charset="0"/>
              </a:rPr>
              <a:t>radon</a:t>
            </a:r>
            <a:r>
              <a:rPr lang="en-US" sz="1400" dirty="0">
                <a:solidFill>
                  <a:schemeClr val="tx1"/>
                </a:solidFill>
                <a:latin typeface="Verdana" pitchFamily="34" charset="0"/>
              </a:rPr>
              <a:t>.</a:t>
            </a:r>
          </a:p>
        </p:txBody>
      </p:sp>
      <p:grpSp>
        <p:nvGrpSpPr>
          <p:cNvPr id="105" name="Group 104"/>
          <p:cNvGrpSpPr/>
          <p:nvPr>
            <p:custDataLst>
              <p:tags r:id="rId10"/>
            </p:custDataLst>
          </p:nvPr>
        </p:nvGrpSpPr>
        <p:grpSpPr>
          <a:xfrm>
            <a:off x="4191000" y="5257800"/>
            <a:ext cx="685800" cy="924743"/>
            <a:chOff x="4191000" y="5257800"/>
            <a:chExt cx="685800" cy="924743"/>
          </a:xfrm>
        </p:grpSpPr>
        <p:sp>
          <p:nvSpPr>
            <p:cNvPr id="107" name="Freeform 106"/>
            <p:cNvSpPr/>
            <p:nvPr/>
          </p:nvSpPr>
          <p:spPr>
            <a:xfrm rot="5400000">
              <a:off x="3911834" y="5824312"/>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9" name="Freeform 108"/>
            <p:cNvSpPr/>
            <p:nvPr/>
          </p:nvSpPr>
          <p:spPr>
            <a:xfrm rot="5400000">
              <a:off x="3919128" y="5682072"/>
              <a:ext cx="924743" cy="76200"/>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0" name="Freeform 109"/>
            <p:cNvSpPr/>
            <p:nvPr/>
          </p:nvSpPr>
          <p:spPr>
            <a:xfrm rot="5400000">
              <a:off x="4216634" y="5765566"/>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1" name="Freeform 110"/>
            <p:cNvSpPr/>
            <p:nvPr/>
          </p:nvSpPr>
          <p:spPr>
            <a:xfrm rot="5400000">
              <a:off x="4253301" y="5652699"/>
              <a:ext cx="865997" cy="76200"/>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2" name="Freeform 111"/>
            <p:cNvSpPr/>
            <p:nvPr/>
          </p:nvSpPr>
          <p:spPr>
            <a:xfrm rot="5400000">
              <a:off x="4518569" y="5765566"/>
              <a:ext cx="637397" cy="7906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00000"/>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90164988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par>
                                <p:cTn id="11" presetID="10" presetClass="entr" presetSubtype="0" fill="hold" nodeType="withEffect">
                                  <p:stCondLst>
                                    <p:cond delay="0"/>
                                  </p:stCondLst>
                                  <p:childTnLst>
                                    <p:set>
                                      <p:cBhvr>
                                        <p:cTn id="12" dur="1" fill="hold">
                                          <p:stCondLst>
                                            <p:cond delay="0"/>
                                          </p:stCondLst>
                                        </p:cTn>
                                        <p:tgtEl>
                                          <p:spTgt spid="121"/>
                                        </p:tgtEl>
                                        <p:attrNameLst>
                                          <p:attrName>style.visibility</p:attrName>
                                        </p:attrNameLst>
                                      </p:cBhvr>
                                      <p:to>
                                        <p:strVal val="visible"/>
                                      </p:to>
                                    </p:set>
                                    <p:animEffect transition="in" filter="fade">
                                      <p:cBhvr>
                                        <p:cTn id="13" dur="1000"/>
                                        <p:tgtEl>
                                          <p:spTgt spid="121"/>
                                        </p:tgtEl>
                                      </p:cBhvr>
                                    </p:animEffect>
                                  </p:childTnLst>
                                </p:cTn>
                              </p:par>
                            </p:childTnLst>
                          </p:cTn>
                        </p:par>
                        <p:par>
                          <p:cTn id="14" fill="hold">
                            <p:stCondLst>
                              <p:cond delay="1000"/>
                            </p:stCondLst>
                            <p:childTnLst>
                              <p:par>
                                <p:cTn id="15" presetID="10" presetClass="exit" presetSubtype="0" fill="hold" nodeType="afterEffect">
                                  <p:stCondLst>
                                    <p:cond delay="0"/>
                                  </p:stCondLst>
                                  <p:childTnLst>
                                    <p:animEffect transition="out" filter="fade">
                                      <p:cBhvr>
                                        <p:cTn id="16" dur="1000"/>
                                        <p:tgtEl>
                                          <p:spTgt spid="121"/>
                                        </p:tgtEl>
                                      </p:cBhvr>
                                    </p:animEffect>
                                    <p:set>
                                      <p:cBhvr>
                                        <p:cTn id="17" dur="1" fill="hold">
                                          <p:stCondLst>
                                            <p:cond delay="999"/>
                                          </p:stCondLst>
                                        </p:cTn>
                                        <p:tgtEl>
                                          <p:spTgt spid="121"/>
                                        </p:tgtEl>
                                        <p:attrNameLst>
                                          <p:attrName>style.visibility</p:attrName>
                                        </p:attrNameLst>
                                      </p:cBhvr>
                                      <p:to>
                                        <p:strVal val="hidden"/>
                                      </p:to>
                                    </p:se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1"/>
                                        </p:tgtEl>
                                        <p:attrNameLst>
                                          <p:attrName>style.visibility</p:attrName>
                                        </p:attrNameLst>
                                      </p:cBhvr>
                                      <p:to>
                                        <p:strVal val="visible"/>
                                      </p:to>
                                    </p:set>
                                    <p:animEffect transition="in" filter="fade">
                                      <p:cBhvr>
                                        <p:cTn id="21" dur="1000"/>
                                        <p:tgtEl>
                                          <p:spTgt spid="191"/>
                                        </p:tgtEl>
                                      </p:cBhvr>
                                    </p:animEffect>
                                  </p:childTnLst>
                                </p:cTn>
                              </p:par>
                            </p:childTnLst>
                          </p:cTn>
                        </p:par>
                        <p:par>
                          <p:cTn id="22" fill="hold">
                            <p:stCondLst>
                              <p:cond delay="3000"/>
                            </p:stCondLst>
                            <p:childTnLst>
                              <p:par>
                                <p:cTn id="23" presetID="10" presetClass="exit" presetSubtype="0" fill="hold" nodeType="afterEffect">
                                  <p:stCondLst>
                                    <p:cond delay="0"/>
                                  </p:stCondLst>
                                  <p:childTnLst>
                                    <p:animEffect transition="out" filter="fade">
                                      <p:cBhvr>
                                        <p:cTn id="24" dur="1000"/>
                                        <p:tgtEl>
                                          <p:spTgt spid="191"/>
                                        </p:tgtEl>
                                      </p:cBhvr>
                                    </p:animEffect>
                                    <p:set>
                                      <p:cBhvr>
                                        <p:cTn id="25" dur="1" fill="hold">
                                          <p:stCondLst>
                                            <p:cond delay="999"/>
                                          </p:stCondLst>
                                        </p:cTn>
                                        <p:tgtEl>
                                          <p:spTgt spid="191"/>
                                        </p:tgtEl>
                                        <p:attrNameLst>
                                          <p:attrName>style.visibility</p:attrName>
                                        </p:attrNameLst>
                                      </p:cBhvr>
                                      <p:to>
                                        <p:strVal val="hidden"/>
                                      </p:to>
                                    </p:set>
                                  </p:childTnLst>
                                </p:cTn>
                              </p:par>
                            </p:childTnLst>
                          </p:cTn>
                        </p:par>
                        <p:par>
                          <p:cTn id="26" fill="hold">
                            <p:stCondLst>
                              <p:cond delay="4000"/>
                            </p:stCondLst>
                            <p:childTnLst>
                              <p:par>
                                <p:cTn id="27" presetID="10" presetClass="entr" presetSubtype="0" fill="hold" nodeType="afterEffect">
                                  <p:stCondLst>
                                    <p:cond delay="0"/>
                                  </p:stCondLst>
                                  <p:childTnLst>
                                    <p:set>
                                      <p:cBhvr>
                                        <p:cTn id="28" dur="1" fill="hold">
                                          <p:stCondLst>
                                            <p:cond delay="0"/>
                                          </p:stCondLst>
                                        </p:cTn>
                                        <p:tgtEl>
                                          <p:spTgt spid="196"/>
                                        </p:tgtEl>
                                        <p:attrNameLst>
                                          <p:attrName>style.visibility</p:attrName>
                                        </p:attrNameLst>
                                      </p:cBhvr>
                                      <p:to>
                                        <p:strVal val="visible"/>
                                      </p:to>
                                    </p:set>
                                    <p:animEffect transition="in" filter="fade">
                                      <p:cBhvr>
                                        <p:cTn id="29" dur="1000"/>
                                        <p:tgtEl>
                                          <p:spTgt spid="196"/>
                                        </p:tgtEl>
                                      </p:cBhvr>
                                    </p:animEffect>
                                  </p:childTnLst>
                                </p:cTn>
                              </p:par>
                            </p:childTnLst>
                          </p:cTn>
                        </p:par>
                        <p:par>
                          <p:cTn id="30" fill="hold">
                            <p:stCondLst>
                              <p:cond delay="5000"/>
                            </p:stCondLst>
                            <p:childTnLst>
                              <p:par>
                                <p:cTn id="31" presetID="10" presetClass="exit" presetSubtype="0" fill="hold" nodeType="afterEffect">
                                  <p:stCondLst>
                                    <p:cond delay="0"/>
                                  </p:stCondLst>
                                  <p:childTnLst>
                                    <p:animEffect transition="out" filter="fade">
                                      <p:cBhvr>
                                        <p:cTn id="32" dur="1000"/>
                                        <p:tgtEl>
                                          <p:spTgt spid="196"/>
                                        </p:tgtEl>
                                      </p:cBhvr>
                                    </p:animEffect>
                                    <p:set>
                                      <p:cBhvr>
                                        <p:cTn id="33" dur="1" fill="hold">
                                          <p:stCondLst>
                                            <p:cond delay="999"/>
                                          </p:stCondLst>
                                        </p:cTn>
                                        <p:tgtEl>
                                          <p:spTgt spid="196"/>
                                        </p:tgtEl>
                                        <p:attrNameLst>
                                          <p:attrName>style.visibility</p:attrName>
                                        </p:attrNameLst>
                                      </p:cBhvr>
                                      <p:to>
                                        <p:strVal val="hidden"/>
                                      </p:to>
                                    </p:set>
                                  </p:childTnLst>
                                </p:cTn>
                              </p:par>
                            </p:childTnLst>
                          </p:cTn>
                        </p:par>
                        <p:par>
                          <p:cTn id="34" fill="hold">
                            <p:stCondLst>
                              <p:cond delay="6000"/>
                            </p:stCondLst>
                            <p:childTnLst>
                              <p:par>
                                <p:cTn id="35" presetID="10" presetClass="entr" presetSubtype="0" fill="hold" nodeType="afterEffect">
                                  <p:stCondLst>
                                    <p:cond delay="0"/>
                                  </p:stCondLst>
                                  <p:childTnLst>
                                    <p:set>
                                      <p:cBhvr>
                                        <p:cTn id="36" dur="1" fill="hold">
                                          <p:stCondLst>
                                            <p:cond delay="0"/>
                                          </p:stCondLst>
                                        </p:cTn>
                                        <p:tgtEl>
                                          <p:spTgt spid="208"/>
                                        </p:tgtEl>
                                        <p:attrNameLst>
                                          <p:attrName>style.visibility</p:attrName>
                                        </p:attrNameLst>
                                      </p:cBhvr>
                                      <p:to>
                                        <p:strVal val="visible"/>
                                      </p:to>
                                    </p:set>
                                    <p:animEffect transition="in" filter="fade">
                                      <p:cBhvr>
                                        <p:cTn id="37" dur="1000"/>
                                        <p:tgtEl>
                                          <p:spTgt spid="20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500"/>
                                        <p:tgtEl>
                                          <p:spTgt spid="94"/>
                                        </p:tgtEl>
                                      </p:cBhvr>
                                    </p:animEffect>
                                  </p:childTnLst>
                                </p:cTn>
                              </p:par>
                            </p:childTnLst>
                          </p:cTn>
                        </p:par>
                        <p:par>
                          <p:cTn id="46" fill="hold">
                            <p:stCondLst>
                              <p:cond delay="500"/>
                            </p:stCondLst>
                            <p:childTnLst>
                              <p:par>
                                <p:cTn id="47" presetID="10" presetClass="entr" presetSubtype="0" fill="hold" nodeType="after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1000"/>
                                        <p:tgtEl>
                                          <p:spTgt spid="9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fade">
                                      <p:cBhvr>
                                        <p:cTn id="54" dur="500"/>
                                        <p:tgtEl>
                                          <p:spTgt spid="10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500"/>
                                        <p:tgtEl>
                                          <p:spTgt spid="102"/>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Effect transition="in" filter="fade">
                                      <p:cBhvr>
                                        <p:cTn id="61" dur="10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6" grpId="0" animBg="1"/>
      <p:bldP spid="94" grpId="0" animBg="1"/>
      <p:bldP spid="95" grpId="0" animBg="1"/>
      <p:bldP spid="102" grpId="0" animBg="1"/>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91440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Man-made Sources of Radiation</a:t>
            </a:r>
            <a:endParaRPr lang="en-US" sz="2400" b="1" dirty="0">
              <a:solidFill>
                <a:schemeClr val="bg1"/>
              </a:solidFill>
            </a:endParaRPr>
          </a:p>
        </p:txBody>
      </p:sp>
      <p:sp>
        <p:nvSpPr>
          <p:cNvPr id="13" name="Rectangle 12"/>
          <p:cNvSpPr/>
          <p:nvPr/>
        </p:nvSpPr>
        <p:spPr>
          <a:xfrm>
            <a:off x="0" y="5943600"/>
            <a:ext cx="9144000" cy="914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bg1"/>
              </a:solidFill>
            </a:endParaRPr>
          </a:p>
        </p:txBody>
      </p:sp>
      <p:sp>
        <p:nvSpPr>
          <p:cNvPr id="10" name="Rounded Rectangle 9"/>
          <p:cNvSpPr/>
          <p:nvPr/>
        </p:nvSpPr>
        <p:spPr>
          <a:xfrm>
            <a:off x="3801468" y="3024120"/>
            <a:ext cx="2133600" cy="2667000"/>
          </a:xfrm>
          <a:prstGeom prst="roundRect">
            <a:avLst/>
          </a:prstGeom>
          <a:solidFill>
            <a:srgbClr val="FFF200"/>
          </a:solidFill>
          <a:ln>
            <a:solidFill>
              <a:srgbClr val="FFF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a:p>
            <a:pPr algn="ctr"/>
            <a:endParaRPr lang="en-US" sz="1600" dirty="0">
              <a:solidFill>
                <a:schemeClr val="tx1"/>
              </a:solidFill>
            </a:endParaRPr>
          </a:p>
          <a:p>
            <a:pPr algn="ctr"/>
            <a:endParaRPr lang="en-US" sz="2400" b="1" dirty="0">
              <a:solidFill>
                <a:schemeClr val="tx1"/>
              </a:solidFill>
            </a:endParaRPr>
          </a:p>
          <a:p>
            <a:pPr algn="ctr"/>
            <a:r>
              <a:rPr lang="en-US" sz="1400" b="1" dirty="0">
                <a:solidFill>
                  <a:schemeClr val="tx1"/>
                </a:solidFill>
                <a:latin typeface="Verdana" pitchFamily="34" charset="0"/>
              </a:rPr>
              <a:t>Diagnostic Radiology:</a:t>
            </a:r>
          </a:p>
          <a:p>
            <a:pPr algn="ctr"/>
            <a:r>
              <a:rPr lang="en-US" sz="1400" dirty="0">
                <a:solidFill>
                  <a:schemeClr val="tx1"/>
                </a:solidFill>
                <a:latin typeface="Verdana" pitchFamily="34" charset="0"/>
              </a:rPr>
              <a:t>Exposure from  procedures to determine a medical condition (e.g. X-rays)</a:t>
            </a:r>
          </a:p>
        </p:txBody>
      </p:sp>
      <p:sp>
        <p:nvSpPr>
          <p:cNvPr id="11" name="Rounded Rectangle 10"/>
          <p:cNvSpPr/>
          <p:nvPr/>
        </p:nvSpPr>
        <p:spPr>
          <a:xfrm>
            <a:off x="926767" y="3037764"/>
            <a:ext cx="2133600" cy="2667000"/>
          </a:xfrm>
          <a:prstGeom prst="roundRect">
            <a:avLst/>
          </a:prstGeom>
          <a:solidFill>
            <a:srgbClr val="A6CE39"/>
          </a:solidFill>
          <a:ln>
            <a:solidFill>
              <a:srgbClr val="B0C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sz="3000" dirty="0"/>
          </a:p>
          <a:p>
            <a:pPr algn="ctr"/>
            <a:r>
              <a:rPr lang="en-US" sz="1400" b="1" dirty="0">
                <a:solidFill>
                  <a:schemeClr val="tx1"/>
                </a:solidFill>
                <a:latin typeface="Verdana" pitchFamily="34" charset="0"/>
              </a:rPr>
              <a:t>Therapeutic Radiology:</a:t>
            </a:r>
          </a:p>
          <a:p>
            <a:pPr algn="ctr"/>
            <a:r>
              <a:rPr lang="en-US" sz="1400" dirty="0">
                <a:solidFill>
                  <a:schemeClr val="tx1"/>
                </a:solidFill>
                <a:latin typeface="Verdana" pitchFamily="34" charset="0"/>
              </a:rPr>
              <a:t>Radioactive material used to treat a patient’s condition (e.g. cancer therapy)</a:t>
            </a:r>
          </a:p>
        </p:txBody>
      </p:sp>
      <p:pic>
        <p:nvPicPr>
          <p:cNvPr id="9" name="Picture 8" descr="141947080.jpg"/>
          <p:cNvPicPr>
            <a:picLocks/>
          </p:cNvPicPr>
          <p:nvPr>
            <p:custDataLst>
              <p:tags r:id="rId2"/>
            </p:custDataLst>
          </p:nvPr>
        </p:nvPicPr>
        <p:blipFill>
          <a:blip r:embed="rId7" cstate="print"/>
          <a:stretch>
            <a:fillRect/>
          </a:stretch>
        </p:blipFill>
        <p:spPr>
          <a:xfrm>
            <a:off x="363244" y="1610434"/>
            <a:ext cx="2103120" cy="2103120"/>
          </a:xfrm>
          <a:prstGeom prst="ellipse">
            <a:avLst/>
          </a:prstGeom>
          <a:ln w="76200">
            <a:solidFill>
              <a:srgbClr val="A6CE39"/>
            </a:solidFill>
          </a:ln>
        </p:spPr>
      </p:pic>
      <p:pic>
        <p:nvPicPr>
          <p:cNvPr id="8" name="Picture 7" descr="xray.jpg"/>
          <p:cNvPicPr>
            <a:picLocks/>
          </p:cNvPicPr>
          <p:nvPr>
            <p:custDataLst>
              <p:tags r:id="rId3"/>
            </p:custDataLst>
          </p:nvPr>
        </p:nvPicPr>
        <p:blipFill>
          <a:blip r:embed="rId8" cstate="print"/>
          <a:srcRect l="8208" r="4696"/>
          <a:stretch>
            <a:fillRect/>
          </a:stretch>
        </p:blipFill>
        <p:spPr>
          <a:xfrm>
            <a:off x="3328919" y="1582098"/>
            <a:ext cx="2103120" cy="2103120"/>
          </a:xfrm>
          <a:prstGeom prst="ellipse">
            <a:avLst/>
          </a:prstGeom>
          <a:ln w="76200" cap="rnd">
            <a:solidFill>
              <a:srgbClr val="FFF200"/>
            </a:solidFill>
          </a:ln>
          <a:effectLst/>
          <a:scene3d>
            <a:camera prst="orthographicFront"/>
            <a:lightRig rig="contrasting" dir="t">
              <a:rot lat="0" lon="0" rev="3000000"/>
            </a:lightRig>
          </a:scene3d>
          <a:sp3d contourW="7620">
            <a:bevelT w="95250" h="31750"/>
            <a:contourClr>
              <a:srgbClr val="333333"/>
            </a:contourClr>
          </a:sp3d>
        </p:spPr>
      </p:pic>
      <p:sp>
        <p:nvSpPr>
          <p:cNvPr id="14" name="Rounded Rectangle 13"/>
          <p:cNvSpPr/>
          <p:nvPr/>
        </p:nvSpPr>
        <p:spPr>
          <a:xfrm>
            <a:off x="6841222" y="3024120"/>
            <a:ext cx="2133600" cy="2667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a:p>
            <a:pPr algn="ctr"/>
            <a:endParaRPr lang="en-US" sz="1600" dirty="0"/>
          </a:p>
          <a:p>
            <a:pPr algn="ctr"/>
            <a:endParaRPr lang="en-US" sz="2400" b="1" dirty="0"/>
          </a:p>
          <a:p>
            <a:pPr algn="ctr"/>
            <a:r>
              <a:rPr lang="en-US" sz="1400" b="1" dirty="0">
                <a:latin typeface="Verdana" pitchFamily="34" charset="0"/>
              </a:rPr>
              <a:t>Other Sources:</a:t>
            </a:r>
          </a:p>
          <a:p>
            <a:pPr algn="ctr"/>
            <a:r>
              <a:rPr lang="en-US" sz="1400" dirty="0">
                <a:latin typeface="Verdana" pitchFamily="34" charset="0"/>
              </a:rPr>
              <a:t>Includes fallout from </a:t>
            </a:r>
            <a:r>
              <a:rPr lang="en-US" sz="1400" spc="-10" dirty="0">
                <a:latin typeface="Verdana" pitchFamily="34" charset="0"/>
              </a:rPr>
              <a:t>military experiments</a:t>
            </a:r>
            <a:r>
              <a:rPr lang="en-US" sz="1400" dirty="0">
                <a:latin typeface="Verdana" pitchFamily="34" charset="0"/>
              </a:rPr>
              <a:t>, occupational exposure, &amp; other miscellaneous sources</a:t>
            </a:r>
          </a:p>
        </p:txBody>
      </p:sp>
      <p:pic>
        <p:nvPicPr>
          <p:cNvPr id="16" name="Picture 15" descr="radiation sign.jpg"/>
          <p:cNvPicPr>
            <a:picLocks/>
          </p:cNvPicPr>
          <p:nvPr>
            <p:custDataLst>
              <p:tags r:id="rId4"/>
            </p:custDataLst>
          </p:nvPr>
        </p:nvPicPr>
        <p:blipFill>
          <a:blip r:embed="rId9" cstate="print"/>
          <a:srcRect l="9050" t="23913" r="9050" b="23913"/>
          <a:stretch>
            <a:fillRect/>
          </a:stretch>
        </p:blipFill>
        <p:spPr>
          <a:xfrm>
            <a:off x="6382608" y="1583238"/>
            <a:ext cx="2103120" cy="2103120"/>
          </a:xfrm>
          <a:prstGeom prst="ellipse">
            <a:avLst/>
          </a:prstGeom>
          <a:ln w="6350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2211853731"/>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ext uri="{D42A27DB-BD31-4B8C-83A1-F6EECF244321}">
                <p14:modId xmlns:p14="http://schemas.microsoft.com/office/powerpoint/2010/main" val="653240556"/>
              </p:ext>
            </p:extLst>
          </p:nvPr>
        </p:nvGraphicFramePr>
        <p:xfrm>
          <a:off x="3200400" y="1182600"/>
          <a:ext cx="6359979" cy="443864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0" y="0"/>
            <a:ext cx="9144000" cy="5322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Natural and Man-made Radiation Sources</a:t>
            </a:r>
          </a:p>
        </p:txBody>
      </p:sp>
      <p:sp>
        <p:nvSpPr>
          <p:cNvPr id="6" name="TextBox 5"/>
          <p:cNvSpPr txBox="1"/>
          <p:nvPr/>
        </p:nvSpPr>
        <p:spPr>
          <a:xfrm>
            <a:off x="0" y="6400800"/>
            <a:ext cx="9144000" cy="446276"/>
          </a:xfrm>
          <a:prstGeom prst="rect">
            <a:avLst/>
          </a:prstGeom>
          <a:solidFill>
            <a:schemeClr val="tx1"/>
          </a:solidFill>
        </p:spPr>
        <p:txBody>
          <a:bodyPr wrap="square" rtlCol="0">
            <a:spAutoFit/>
          </a:bodyPr>
          <a:lstStyle/>
          <a:p>
            <a:r>
              <a:rPr lang="en-US" sz="1100" dirty="0">
                <a:solidFill>
                  <a:schemeClr val="bg1"/>
                </a:solidFill>
                <a:latin typeface="Verdana" pitchFamily="34" charset="0"/>
              </a:rPr>
              <a:t>Chart created based on data from “Ionizing Radiation Exposure of the Population of the United States: Recommendations of the National Council on Radiation Protection and Measures,” </a:t>
            </a:r>
            <a:r>
              <a:rPr lang="en-US" sz="1100" i="1" dirty="0">
                <a:solidFill>
                  <a:schemeClr val="bg1"/>
                </a:solidFill>
                <a:latin typeface="Verdana" pitchFamily="34" charset="0"/>
              </a:rPr>
              <a:t>NCRP Report,</a:t>
            </a:r>
            <a:r>
              <a:rPr lang="en-US" sz="1100" dirty="0">
                <a:solidFill>
                  <a:schemeClr val="bg1"/>
                </a:solidFill>
                <a:latin typeface="Verdana" pitchFamily="34" charset="0"/>
              </a:rPr>
              <a:t> Vol. </a:t>
            </a:r>
            <a:r>
              <a:rPr lang="en-US" sz="1050" dirty="0">
                <a:solidFill>
                  <a:schemeClr val="bg1"/>
                </a:solidFill>
                <a:latin typeface="Verdana" pitchFamily="34" charset="0"/>
              </a:rPr>
              <a:t>160</a:t>
            </a:r>
            <a:r>
              <a:rPr lang="en-US" sz="1100" dirty="0">
                <a:solidFill>
                  <a:schemeClr val="bg1"/>
                </a:solidFill>
                <a:latin typeface="Verdana" pitchFamily="34" charset="0"/>
              </a:rPr>
              <a:t> (March 3, 2009): pp. 11. </a:t>
            </a:r>
            <a:endParaRPr lang="en-US" sz="1600" dirty="0">
              <a:solidFill>
                <a:schemeClr val="bg1"/>
              </a:solidFill>
              <a:latin typeface="Verdana" pitchFamily="34" charset="0"/>
            </a:endParaRPr>
          </a:p>
        </p:txBody>
      </p:sp>
      <p:sp>
        <p:nvSpPr>
          <p:cNvPr id="7" name="Rounded Rectangle 6"/>
          <p:cNvSpPr/>
          <p:nvPr/>
        </p:nvSpPr>
        <p:spPr>
          <a:xfrm>
            <a:off x="228600" y="1182600"/>
            <a:ext cx="3385458" cy="4567863"/>
          </a:xfrm>
          <a:prstGeom prst="roundRect">
            <a:avLst/>
          </a:prstGeom>
          <a:solidFill>
            <a:schemeClr val="tx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Verdana" pitchFamily="34" charset="0"/>
              </a:rPr>
              <a:t>Radiation should not be feared but respected. Why?</a:t>
            </a:r>
          </a:p>
          <a:p>
            <a:r>
              <a:rPr lang="en-US" dirty="0">
                <a:solidFill>
                  <a:schemeClr val="bg1"/>
                </a:solidFill>
                <a:latin typeface="Verdana" pitchFamily="34" charset="0"/>
              </a:rPr>
              <a:t>  </a:t>
            </a:r>
          </a:p>
          <a:p>
            <a:pPr marL="119063" algn="ctr">
              <a:buFont typeface="Arial" pitchFamily="34" charset="0"/>
              <a:buChar char="•"/>
            </a:pPr>
            <a:r>
              <a:rPr lang="en-US" dirty="0">
                <a:solidFill>
                  <a:schemeClr val="bg1"/>
                </a:solidFill>
                <a:latin typeface="Verdana" pitchFamily="34" charset="0"/>
              </a:rPr>
              <a:t>  It is always in the environment </a:t>
            </a:r>
          </a:p>
          <a:p>
            <a:pPr marL="119063"/>
            <a:endParaRPr lang="en-US" dirty="0">
              <a:solidFill>
                <a:schemeClr val="bg1"/>
              </a:solidFill>
              <a:latin typeface="Verdana" pitchFamily="34" charset="0"/>
            </a:endParaRPr>
          </a:p>
          <a:p>
            <a:pPr marL="119063" algn="ctr"/>
            <a:r>
              <a:rPr lang="en-US" dirty="0">
                <a:solidFill>
                  <a:schemeClr val="bg1"/>
                </a:solidFill>
                <a:latin typeface="Verdana" pitchFamily="34" charset="0"/>
              </a:rPr>
              <a:t>OR </a:t>
            </a:r>
          </a:p>
          <a:p>
            <a:pPr marL="119063"/>
            <a:endParaRPr lang="en-US" dirty="0">
              <a:solidFill>
                <a:schemeClr val="bg1"/>
              </a:solidFill>
              <a:latin typeface="Verdana" pitchFamily="34" charset="0"/>
            </a:endParaRPr>
          </a:p>
          <a:p>
            <a:pPr marL="119063" algn="ctr">
              <a:buFont typeface="Arial" pitchFamily="34" charset="0"/>
              <a:buChar char="•"/>
            </a:pPr>
            <a:r>
              <a:rPr lang="en-US" dirty="0">
                <a:solidFill>
                  <a:schemeClr val="bg1"/>
                </a:solidFill>
                <a:latin typeface="Verdana" pitchFamily="34" charset="0"/>
              </a:rPr>
              <a:t>  It is used regularly in medical   </a:t>
            </a:r>
          </a:p>
          <a:p>
            <a:pPr marL="119063" algn="ctr"/>
            <a:r>
              <a:rPr lang="en-US" dirty="0">
                <a:solidFill>
                  <a:schemeClr val="bg1"/>
                </a:solidFill>
                <a:latin typeface="Verdana" pitchFamily="34" charset="0"/>
              </a:rPr>
              <a:t>treatment/diagnostics or manufacturing</a:t>
            </a:r>
          </a:p>
        </p:txBody>
      </p:sp>
    </p:spTree>
    <p:custDataLst>
      <p:tags r:id="rId1"/>
    </p:custDataLst>
    <p:extLst>
      <p:ext uri="{BB962C8B-B14F-4D97-AF65-F5344CB8AC3E}">
        <p14:creationId xmlns:p14="http://schemas.microsoft.com/office/powerpoint/2010/main" val="767820400"/>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noChangeArrowheads="1"/>
          </p:cNvPicPr>
          <p:nvPr>
            <p:custDataLst>
              <p:tags r:id="rId2"/>
            </p:custDataLst>
          </p:nvPr>
        </p:nvPicPr>
        <p:blipFill>
          <a:blip r:embed="rId5" cstate="print"/>
          <a:srcRect/>
          <a:stretch>
            <a:fillRect/>
          </a:stretch>
        </p:blipFill>
        <p:spPr bwMode="auto">
          <a:xfrm>
            <a:off x="64611" y="2177464"/>
            <a:ext cx="4429125" cy="4086225"/>
          </a:xfrm>
          <a:prstGeom prst="rect">
            <a:avLst/>
          </a:prstGeom>
          <a:noFill/>
          <a:ln w="9525">
            <a:noFill/>
            <a:miter lim="800000"/>
            <a:headEnd/>
            <a:tailEnd/>
          </a:ln>
        </p:spPr>
      </p:pic>
      <p:sp>
        <p:nvSpPr>
          <p:cNvPr id="4" name="Rectangle 3"/>
          <p:cNvSpPr/>
          <p:nvPr/>
        </p:nvSpPr>
        <p:spPr>
          <a:xfrm>
            <a:off x="0" y="0"/>
            <a:ext cx="9144000" cy="990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Radioactivity &amp; Ionizing Radiation</a:t>
            </a:r>
          </a:p>
          <a:p>
            <a:pPr algn="ctr"/>
            <a:r>
              <a:rPr lang="en-US" sz="1500" b="1" u="sng" dirty="0">
                <a:solidFill>
                  <a:schemeClr val="bg1"/>
                </a:solidFill>
                <a:latin typeface="Verdana" pitchFamily="34" charset="0"/>
              </a:rPr>
              <a:t>Unstable</a:t>
            </a:r>
            <a:r>
              <a:rPr lang="en-US" sz="1500" dirty="0">
                <a:solidFill>
                  <a:schemeClr val="bg1"/>
                </a:solidFill>
                <a:latin typeface="Verdana" pitchFamily="34" charset="0"/>
              </a:rPr>
              <a:t> atoms undergo nuclear processes that cause them to become more </a:t>
            </a:r>
            <a:r>
              <a:rPr lang="en-US" sz="1500" b="1" u="sng" dirty="0">
                <a:solidFill>
                  <a:schemeClr val="bg1"/>
                </a:solidFill>
                <a:latin typeface="Verdana" pitchFamily="34" charset="0"/>
              </a:rPr>
              <a:t>stable</a:t>
            </a:r>
            <a:r>
              <a:rPr lang="en-US" sz="1500" dirty="0">
                <a:solidFill>
                  <a:schemeClr val="bg1"/>
                </a:solidFill>
                <a:latin typeface="Verdana" pitchFamily="34" charset="0"/>
              </a:rPr>
              <a:t>.</a:t>
            </a:r>
          </a:p>
        </p:txBody>
      </p:sp>
      <p:sp>
        <p:nvSpPr>
          <p:cNvPr id="51" name="Rectangle 50"/>
          <p:cNvSpPr/>
          <p:nvPr/>
        </p:nvSpPr>
        <p:spPr>
          <a:xfrm>
            <a:off x="13648" y="990600"/>
            <a:ext cx="9130352" cy="762000"/>
          </a:xfrm>
          <a:prstGeom prst="rect">
            <a:avLst/>
          </a:prstGeom>
          <a:solidFill>
            <a:srgbClr val="A6CE39"/>
          </a:solidFill>
          <a:ln>
            <a:solidFill>
              <a:srgbClr val="B0CE4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Verdana" pitchFamily="34" charset="0"/>
              </a:rPr>
              <a:t>The process of emitting </a:t>
            </a:r>
            <a:r>
              <a:rPr lang="en-US" sz="1600" b="1" dirty="0">
                <a:solidFill>
                  <a:schemeClr val="tx1"/>
                </a:solidFill>
                <a:latin typeface="Verdana" pitchFamily="34" charset="0"/>
              </a:rPr>
              <a:t>excess</a:t>
            </a:r>
            <a:r>
              <a:rPr lang="en-US" sz="1600" dirty="0">
                <a:solidFill>
                  <a:schemeClr val="tx1"/>
                </a:solidFill>
                <a:latin typeface="Verdana" pitchFamily="34" charset="0"/>
              </a:rPr>
              <a:t> </a:t>
            </a:r>
            <a:r>
              <a:rPr lang="en-US" sz="1600" b="1" dirty="0">
                <a:solidFill>
                  <a:schemeClr val="tx1"/>
                </a:solidFill>
                <a:latin typeface="Verdana" pitchFamily="34" charset="0"/>
              </a:rPr>
              <a:t>energy</a:t>
            </a:r>
            <a:r>
              <a:rPr lang="en-US" sz="1600" dirty="0">
                <a:solidFill>
                  <a:schemeClr val="tx1"/>
                </a:solidFill>
                <a:latin typeface="Verdana" pitchFamily="34" charset="0"/>
              </a:rPr>
              <a:t> from the nucleus</a:t>
            </a:r>
            <a:r>
              <a:rPr lang="en-US" sz="1600" strike="sngStrike" dirty="0">
                <a:solidFill>
                  <a:schemeClr val="tx1"/>
                </a:solidFill>
                <a:latin typeface="Verdana" pitchFamily="34" charset="0"/>
              </a:rPr>
              <a:t>  </a:t>
            </a:r>
          </a:p>
          <a:p>
            <a:pPr algn="ctr"/>
            <a:r>
              <a:rPr lang="en-US" sz="1600" dirty="0">
                <a:solidFill>
                  <a:schemeClr val="tx1"/>
                </a:solidFill>
                <a:latin typeface="Verdana" pitchFamily="34" charset="0"/>
              </a:rPr>
              <a:t>is called </a:t>
            </a:r>
            <a:r>
              <a:rPr lang="en-US" sz="1600" b="1" dirty="0">
                <a:solidFill>
                  <a:schemeClr val="tx1"/>
                </a:solidFill>
                <a:latin typeface="Verdana" pitchFamily="34" charset="0"/>
              </a:rPr>
              <a:t>radioactive decay.</a:t>
            </a:r>
          </a:p>
        </p:txBody>
      </p:sp>
      <p:sp>
        <p:nvSpPr>
          <p:cNvPr id="53" name="Freeform 52"/>
          <p:cNvSpPr/>
          <p:nvPr/>
        </p:nvSpPr>
        <p:spPr>
          <a:xfrm rot="10172635">
            <a:off x="2582841" y="3356287"/>
            <a:ext cx="4199300" cy="206115"/>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28575">
            <a:solidFill>
              <a:srgbClr val="C00000"/>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Freeform 54"/>
          <p:cNvSpPr/>
          <p:nvPr/>
        </p:nvSpPr>
        <p:spPr>
          <a:xfrm rot="11509340">
            <a:off x="2585659" y="4643776"/>
            <a:ext cx="4168048" cy="233894"/>
          </a:xfrm>
          <a:custGeom>
            <a:avLst/>
            <a:gdLst>
              <a:gd name="connsiteX0" fmla="*/ 0 w 1103195"/>
              <a:gd name="connsiteY0" fmla="*/ 97809 h 97809"/>
              <a:gd name="connsiteX1" fmla="*/ 177421 w 1103195"/>
              <a:gd name="connsiteY1" fmla="*/ 15922 h 97809"/>
              <a:gd name="connsiteX2" fmla="*/ 313899 w 1103195"/>
              <a:gd name="connsiteY2" fmla="*/ 84161 h 97809"/>
              <a:gd name="connsiteX3" fmla="*/ 477672 w 1103195"/>
              <a:gd name="connsiteY3" fmla="*/ 15922 h 97809"/>
              <a:gd name="connsiteX4" fmla="*/ 627797 w 1103195"/>
              <a:gd name="connsiteY4" fmla="*/ 97809 h 97809"/>
              <a:gd name="connsiteX5" fmla="*/ 764275 w 1103195"/>
              <a:gd name="connsiteY5" fmla="*/ 15922 h 97809"/>
              <a:gd name="connsiteX6" fmla="*/ 928048 w 1103195"/>
              <a:gd name="connsiteY6" fmla="*/ 97809 h 97809"/>
              <a:gd name="connsiteX7" fmla="*/ 1078174 w 1103195"/>
              <a:gd name="connsiteY7" fmla="*/ 15922 h 97809"/>
              <a:gd name="connsiteX8" fmla="*/ 1078174 w 1103195"/>
              <a:gd name="connsiteY8" fmla="*/ 2275 h 9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3195" h="97809">
                <a:moveTo>
                  <a:pt x="0" y="97809"/>
                </a:moveTo>
                <a:cubicBezTo>
                  <a:pt x="62552" y="58003"/>
                  <a:pt x="125105" y="18197"/>
                  <a:pt x="177421" y="15922"/>
                </a:cubicBezTo>
                <a:cubicBezTo>
                  <a:pt x="229737" y="13647"/>
                  <a:pt x="263857" y="84161"/>
                  <a:pt x="313899" y="84161"/>
                </a:cubicBezTo>
                <a:cubicBezTo>
                  <a:pt x="363941" y="84161"/>
                  <a:pt x="425356" y="13647"/>
                  <a:pt x="477672" y="15922"/>
                </a:cubicBezTo>
                <a:cubicBezTo>
                  <a:pt x="529988" y="18197"/>
                  <a:pt x="580030" y="97809"/>
                  <a:pt x="627797" y="97809"/>
                </a:cubicBezTo>
                <a:cubicBezTo>
                  <a:pt x="675564" y="97809"/>
                  <a:pt x="714233" y="15922"/>
                  <a:pt x="764275" y="15922"/>
                </a:cubicBezTo>
                <a:cubicBezTo>
                  <a:pt x="814317" y="15922"/>
                  <a:pt x="875732" y="97809"/>
                  <a:pt x="928048" y="97809"/>
                </a:cubicBezTo>
                <a:cubicBezTo>
                  <a:pt x="980364" y="97809"/>
                  <a:pt x="1053153" y="31844"/>
                  <a:pt x="1078174" y="15922"/>
                </a:cubicBezTo>
                <a:cubicBezTo>
                  <a:pt x="1103195" y="0"/>
                  <a:pt x="1090684" y="1137"/>
                  <a:pt x="1078174" y="2275"/>
                </a:cubicBezTo>
              </a:path>
            </a:pathLst>
          </a:custGeom>
          <a:ln w="28575">
            <a:solidFill>
              <a:srgbClr val="C00000"/>
            </a:solidFill>
            <a:headEnd type="arrow"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6" name="TextBox 55"/>
          <p:cNvSpPr txBox="1"/>
          <p:nvPr/>
        </p:nvSpPr>
        <p:spPr>
          <a:xfrm>
            <a:off x="3810000" y="5539770"/>
            <a:ext cx="2133600" cy="784830"/>
          </a:xfrm>
          <a:prstGeom prst="rect">
            <a:avLst/>
          </a:prstGeom>
          <a:noFill/>
        </p:spPr>
        <p:txBody>
          <a:bodyPr wrap="square" rtlCol="0">
            <a:spAutoFit/>
          </a:bodyPr>
          <a:lstStyle/>
          <a:p>
            <a:pPr>
              <a:lnSpc>
                <a:spcPts val="1800"/>
              </a:lnSpc>
            </a:pPr>
            <a:r>
              <a:rPr lang="en-US" sz="1500" dirty="0">
                <a:latin typeface="Verdana" pitchFamily="34" charset="0"/>
              </a:rPr>
              <a:t>Excess energy released is called </a:t>
            </a:r>
          </a:p>
          <a:p>
            <a:pPr>
              <a:lnSpc>
                <a:spcPts val="1800"/>
              </a:lnSpc>
            </a:pPr>
            <a:r>
              <a:rPr lang="en-US" sz="1500" b="1" dirty="0">
                <a:latin typeface="Verdana" pitchFamily="34" charset="0"/>
              </a:rPr>
              <a:t>ionizing radiation</a:t>
            </a:r>
            <a:endParaRPr lang="en-US" sz="1500" strike="sngStrike" dirty="0">
              <a:latin typeface="Verdana" pitchFamily="34" charset="0"/>
            </a:endParaRPr>
          </a:p>
        </p:txBody>
      </p:sp>
      <p:sp>
        <p:nvSpPr>
          <p:cNvPr id="57" name="TextBox 56"/>
          <p:cNvSpPr txBox="1"/>
          <p:nvPr/>
        </p:nvSpPr>
        <p:spPr>
          <a:xfrm>
            <a:off x="-95536" y="2025262"/>
            <a:ext cx="1337482" cy="630942"/>
          </a:xfrm>
          <a:prstGeom prst="rect">
            <a:avLst/>
          </a:prstGeom>
          <a:noFill/>
        </p:spPr>
        <p:txBody>
          <a:bodyPr wrap="square" rtlCol="0">
            <a:spAutoFit/>
          </a:bodyPr>
          <a:lstStyle/>
          <a:p>
            <a:pPr algn="ctr">
              <a:lnSpc>
                <a:spcPts val="1400"/>
              </a:lnSpc>
            </a:pPr>
            <a:r>
              <a:rPr lang="en-US" sz="1200" b="1" dirty="0">
                <a:latin typeface="Verdana" pitchFamily="34" charset="0"/>
              </a:rPr>
              <a:t>Unstable</a:t>
            </a:r>
          </a:p>
          <a:p>
            <a:pPr algn="ctr">
              <a:lnSpc>
                <a:spcPts val="1400"/>
              </a:lnSpc>
            </a:pPr>
            <a:r>
              <a:rPr lang="en-US" sz="1200" b="1" dirty="0">
                <a:latin typeface="Verdana" pitchFamily="34" charset="0"/>
              </a:rPr>
              <a:t>(radioactive)</a:t>
            </a:r>
          </a:p>
          <a:p>
            <a:pPr algn="ctr">
              <a:lnSpc>
                <a:spcPts val="1400"/>
              </a:lnSpc>
            </a:pPr>
            <a:r>
              <a:rPr lang="en-US" sz="1200" b="1" dirty="0">
                <a:latin typeface="Verdana" pitchFamily="34" charset="0"/>
              </a:rPr>
              <a:t> atom</a:t>
            </a:r>
          </a:p>
        </p:txBody>
      </p:sp>
      <p:sp>
        <p:nvSpPr>
          <p:cNvPr id="59" name="Oval 58"/>
          <p:cNvSpPr/>
          <p:nvPr/>
        </p:nvSpPr>
        <p:spPr>
          <a:xfrm>
            <a:off x="7620000" y="1946624"/>
            <a:ext cx="1325880" cy="1325880"/>
          </a:xfrm>
          <a:prstGeom prst="ellipse">
            <a:avLst/>
          </a:prstGeom>
          <a:solidFill>
            <a:srgbClr val="A6CE39"/>
          </a:solidFill>
          <a:ln>
            <a:solidFill>
              <a:srgbClr val="90AE3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Verdana" pitchFamily="34" charset="0"/>
              </a:rPr>
              <a:t>Alpha</a:t>
            </a:r>
          </a:p>
        </p:txBody>
      </p:sp>
      <p:sp>
        <p:nvSpPr>
          <p:cNvPr id="60" name="Oval 59"/>
          <p:cNvSpPr/>
          <p:nvPr/>
        </p:nvSpPr>
        <p:spPr>
          <a:xfrm>
            <a:off x="7620000" y="3420360"/>
            <a:ext cx="1325880" cy="1325880"/>
          </a:xfrm>
          <a:prstGeom prst="ellipse">
            <a:avLst/>
          </a:prstGeom>
          <a:solidFill>
            <a:srgbClr val="FFF200"/>
          </a:solidFill>
          <a:ln>
            <a:solidFill>
              <a:srgbClr val="EAE4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latin typeface="Verdana" pitchFamily="34" charset="0"/>
              </a:rPr>
              <a:t>Beta</a:t>
            </a:r>
          </a:p>
        </p:txBody>
      </p:sp>
      <p:sp>
        <p:nvSpPr>
          <p:cNvPr id="61" name="Oval 60"/>
          <p:cNvSpPr/>
          <p:nvPr/>
        </p:nvSpPr>
        <p:spPr>
          <a:xfrm>
            <a:off x="7620000" y="4887728"/>
            <a:ext cx="1325880" cy="1325880"/>
          </a:xfrm>
          <a:prstGeom prst="ellipse">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40" dirty="0">
                <a:solidFill>
                  <a:schemeClr val="bg1"/>
                </a:solidFill>
                <a:latin typeface="Verdana" pitchFamily="34" charset="0"/>
              </a:rPr>
              <a:t>Gamma</a:t>
            </a:r>
          </a:p>
        </p:txBody>
      </p:sp>
      <p:sp>
        <p:nvSpPr>
          <p:cNvPr id="64" name="TextBox 63"/>
          <p:cNvSpPr txBox="1"/>
          <p:nvPr/>
        </p:nvSpPr>
        <p:spPr>
          <a:xfrm>
            <a:off x="3963462" y="2818256"/>
            <a:ext cx="949731" cy="307777"/>
          </a:xfrm>
          <a:prstGeom prst="rect">
            <a:avLst/>
          </a:prstGeom>
          <a:noFill/>
        </p:spPr>
        <p:txBody>
          <a:bodyPr wrap="square" rtlCol="0">
            <a:spAutoFit/>
          </a:bodyPr>
          <a:lstStyle/>
          <a:p>
            <a:r>
              <a:rPr lang="en-US" sz="1400" b="1" dirty="0">
                <a:latin typeface="Verdana" pitchFamily="34" charset="0"/>
              </a:rPr>
              <a:t>Decay</a:t>
            </a:r>
          </a:p>
        </p:txBody>
      </p:sp>
      <p:sp>
        <p:nvSpPr>
          <p:cNvPr id="66560" name="Freeform 66559"/>
          <p:cNvSpPr/>
          <p:nvPr/>
        </p:nvSpPr>
        <p:spPr>
          <a:xfrm>
            <a:off x="2898183" y="3932538"/>
            <a:ext cx="3970733" cy="345179"/>
          </a:xfrm>
          <a:custGeom>
            <a:avLst/>
            <a:gdLst>
              <a:gd name="connsiteX0" fmla="*/ 0 w 3970733"/>
              <a:gd name="connsiteY0" fmla="*/ 143516 h 345179"/>
              <a:gd name="connsiteX1" fmla="*/ 387458 w 3970733"/>
              <a:gd name="connsiteY1" fmla="*/ 4031 h 345179"/>
              <a:gd name="connsiteX2" fmla="*/ 836909 w 3970733"/>
              <a:gd name="connsiteY2" fmla="*/ 283001 h 345179"/>
              <a:gd name="connsiteX3" fmla="*/ 1565329 w 3970733"/>
              <a:gd name="connsiteY3" fmla="*/ 35028 h 345179"/>
              <a:gd name="connsiteX4" fmla="*/ 1999281 w 3970733"/>
              <a:gd name="connsiteY4" fmla="*/ 329496 h 345179"/>
              <a:gd name="connsiteX5" fmla="*/ 2665709 w 3970733"/>
              <a:gd name="connsiteY5" fmla="*/ 112520 h 345179"/>
              <a:gd name="connsiteX6" fmla="*/ 3285641 w 3970733"/>
              <a:gd name="connsiteY6" fmla="*/ 344994 h 345179"/>
              <a:gd name="connsiteX7" fmla="*/ 3905573 w 3970733"/>
              <a:gd name="connsiteY7" fmla="*/ 66025 h 345179"/>
              <a:gd name="connsiteX8" fmla="*/ 3952068 w 3970733"/>
              <a:gd name="connsiteY8" fmla="*/ 66025 h 345179"/>
              <a:gd name="connsiteX9" fmla="*/ 3952068 w 3970733"/>
              <a:gd name="connsiteY9" fmla="*/ 66025 h 34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0733" h="345179">
                <a:moveTo>
                  <a:pt x="0" y="143516"/>
                </a:moveTo>
                <a:cubicBezTo>
                  <a:pt x="123986" y="62150"/>
                  <a:pt x="247973" y="-19216"/>
                  <a:pt x="387458" y="4031"/>
                </a:cubicBezTo>
                <a:cubicBezTo>
                  <a:pt x="526943" y="27278"/>
                  <a:pt x="640597" y="277835"/>
                  <a:pt x="836909" y="283001"/>
                </a:cubicBezTo>
                <a:cubicBezTo>
                  <a:pt x="1033221" y="288167"/>
                  <a:pt x="1371600" y="27279"/>
                  <a:pt x="1565329" y="35028"/>
                </a:cubicBezTo>
                <a:cubicBezTo>
                  <a:pt x="1759058" y="42777"/>
                  <a:pt x="1815884" y="316581"/>
                  <a:pt x="1999281" y="329496"/>
                </a:cubicBezTo>
                <a:cubicBezTo>
                  <a:pt x="2182678" y="342411"/>
                  <a:pt x="2451316" y="109937"/>
                  <a:pt x="2665709" y="112520"/>
                </a:cubicBezTo>
                <a:cubicBezTo>
                  <a:pt x="2880102" y="115103"/>
                  <a:pt x="3078997" y="352743"/>
                  <a:pt x="3285641" y="344994"/>
                </a:cubicBezTo>
                <a:cubicBezTo>
                  <a:pt x="3492285" y="337245"/>
                  <a:pt x="3794502" y="112520"/>
                  <a:pt x="3905573" y="66025"/>
                </a:cubicBezTo>
                <a:cubicBezTo>
                  <a:pt x="4016644" y="19530"/>
                  <a:pt x="3952068" y="66025"/>
                  <a:pt x="3952068" y="66025"/>
                </a:cubicBezTo>
                <a:lnTo>
                  <a:pt x="3952068" y="66025"/>
                </a:lnTo>
              </a:path>
            </a:pathLst>
          </a:custGeom>
          <a:noFill/>
          <a:ln w="28575">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77253551"/>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1000"/>
                                        <p:tgtEl>
                                          <p:spTgt spid="5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10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2000"/>
                                        <p:tgtEl>
                                          <p:spTgt spid="5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20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20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2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p:bldP spid="59" grpId="0" animBg="1"/>
      <p:bldP spid="60" grpId="0" animBg="1"/>
      <p:bldP spid="61" grpId="0" animBg="1"/>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ctangle 113"/>
          <p:cNvSpPr/>
          <p:nvPr/>
        </p:nvSpPr>
        <p:spPr>
          <a:xfrm>
            <a:off x="0" y="0"/>
            <a:ext cx="9144000" cy="1219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Verdana" pitchFamily="34" charset="0"/>
              </a:rPr>
              <a:t>Alpha, Beta, Gamma</a:t>
            </a:r>
          </a:p>
          <a:p>
            <a:pPr algn="ctr"/>
            <a:r>
              <a:rPr lang="en-US" sz="1600" dirty="0">
                <a:solidFill>
                  <a:schemeClr val="bg1"/>
                </a:solidFill>
                <a:latin typeface="Verdana" pitchFamily="34" charset="0"/>
              </a:rPr>
              <a:t>Ionizing radiation can be a hazard if ingested inside the body through eating food, breathing air or drinking water with radioactive material in it.</a:t>
            </a:r>
          </a:p>
        </p:txBody>
      </p:sp>
      <p:grpSp>
        <p:nvGrpSpPr>
          <p:cNvPr id="34" name="Group 33"/>
          <p:cNvGrpSpPr/>
          <p:nvPr>
            <p:custDataLst>
              <p:tags r:id="rId2"/>
            </p:custDataLst>
          </p:nvPr>
        </p:nvGrpSpPr>
        <p:grpSpPr>
          <a:xfrm>
            <a:off x="578804" y="1643742"/>
            <a:ext cx="7982240" cy="4495800"/>
            <a:chOff x="578804" y="1828800"/>
            <a:chExt cx="7982240" cy="4495800"/>
          </a:xfrm>
        </p:grpSpPr>
        <p:sp>
          <p:nvSpPr>
            <p:cNvPr id="140" name="Rectangle 139"/>
            <p:cNvSpPr/>
            <p:nvPr>
              <p:custDataLst>
                <p:tags r:id="rId3"/>
              </p:custDataLst>
            </p:nvPr>
          </p:nvSpPr>
          <p:spPr>
            <a:xfrm>
              <a:off x="5750265" y="2645866"/>
              <a:ext cx="76200" cy="3037115"/>
            </a:xfrm>
            <a:prstGeom prst="rect">
              <a:avLst/>
            </a:prstGeom>
            <a:gradFill flip="none" rotWithShape="1">
              <a:gsLst>
                <a:gs pos="80000">
                  <a:schemeClr val="bg1">
                    <a:lumMod val="75000"/>
                    <a:shade val="30000"/>
                    <a:satMod val="115000"/>
                    <a:alpha val="27000"/>
                  </a:schemeClr>
                </a:gs>
                <a:gs pos="79000">
                  <a:schemeClr val="bg1">
                    <a:lumMod val="75000"/>
                    <a:shade val="30000"/>
                    <a:satMod val="115000"/>
                    <a:alpha val="14000"/>
                  </a:schemeClr>
                </a:gs>
                <a:gs pos="50000">
                  <a:schemeClr val="bg1">
                    <a:lumMod val="75000"/>
                    <a:shade val="67500"/>
                    <a:satMod val="115000"/>
                  </a:schemeClr>
                </a:gs>
                <a:gs pos="100000">
                  <a:schemeClr val="bg1">
                    <a:lumMod val="75000"/>
                    <a:shade val="100000"/>
                    <a:satMod val="11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925" name="Picture 5"/>
            <p:cNvPicPr>
              <a:picLocks noChangeAspect="1" noChangeArrowheads="1"/>
            </p:cNvPicPr>
            <p:nvPr>
              <p:custDataLst>
                <p:tags r:id="rId4"/>
              </p:custDataLst>
            </p:nvPr>
          </p:nvPicPr>
          <p:blipFill>
            <a:blip r:embed="rId27" cstate="print"/>
            <a:srcRect/>
            <a:stretch>
              <a:fillRect/>
            </a:stretch>
          </p:blipFill>
          <p:spPr bwMode="auto">
            <a:xfrm>
              <a:off x="5927740" y="5418636"/>
              <a:ext cx="267538" cy="206386"/>
            </a:xfrm>
            <a:prstGeom prst="rect">
              <a:avLst/>
            </a:prstGeom>
            <a:noFill/>
            <a:ln w="9525">
              <a:noFill/>
              <a:miter lim="800000"/>
              <a:headEnd/>
              <a:tailEnd/>
            </a:ln>
          </p:spPr>
        </p:pic>
        <p:pic>
          <p:nvPicPr>
            <p:cNvPr id="81923" name="Picture 3"/>
            <p:cNvPicPr>
              <a:picLocks noChangeAspect="1" noChangeArrowheads="1"/>
            </p:cNvPicPr>
            <p:nvPr>
              <p:custDataLst>
                <p:tags r:id="rId5"/>
              </p:custDataLst>
            </p:nvPr>
          </p:nvPicPr>
          <p:blipFill>
            <a:blip r:embed="rId28" cstate="print"/>
            <a:srcRect/>
            <a:stretch>
              <a:fillRect/>
            </a:stretch>
          </p:blipFill>
          <p:spPr bwMode="auto">
            <a:xfrm>
              <a:off x="6327674" y="3925650"/>
              <a:ext cx="153085" cy="149961"/>
            </a:xfrm>
            <a:prstGeom prst="ellipse">
              <a:avLst/>
            </a:prstGeom>
            <a:noFill/>
            <a:ln w="9525">
              <a:noFill/>
              <a:miter lim="800000"/>
              <a:headEnd/>
              <a:tailEnd/>
            </a:ln>
          </p:spPr>
        </p:pic>
        <p:grpSp>
          <p:nvGrpSpPr>
            <p:cNvPr id="77" name="Group 76"/>
            <p:cNvGrpSpPr/>
            <p:nvPr>
              <p:custDataLst>
                <p:tags r:id="rId6"/>
              </p:custDataLst>
            </p:nvPr>
          </p:nvGrpSpPr>
          <p:grpSpPr>
            <a:xfrm>
              <a:off x="578804" y="1828800"/>
              <a:ext cx="7982240" cy="4495800"/>
              <a:chOff x="578804" y="1828800"/>
              <a:chExt cx="7982240" cy="4495800"/>
            </a:xfrm>
          </p:grpSpPr>
          <p:pic>
            <p:nvPicPr>
              <p:cNvPr id="27736" name="Picture 88" descr="http://www.pixelperfectdigital.com/free_stock_photos/data/571/medium/3D_Hand_04.jpg"/>
              <p:cNvPicPr>
                <a:picLocks noChangeAspect="1" noChangeArrowheads="1"/>
              </p:cNvPicPr>
              <p:nvPr>
                <p:custDataLst>
                  <p:tags r:id="rId20"/>
                </p:custDataLst>
              </p:nvPr>
            </p:nvPicPr>
            <p:blipFill>
              <a:blip r:embed="rId29" cstate="print"/>
              <a:srcRect/>
              <a:stretch>
                <a:fillRect/>
              </a:stretch>
            </p:blipFill>
            <p:spPr bwMode="auto">
              <a:xfrm rot="6174230">
                <a:off x="3129980" y="3452337"/>
                <a:ext cx="2879312" cy="1656206"/>
              </a:xfrm>
              <a:prstGeom prst="rect">
                <a:avLst/>
              </a:prstGeom>
              <a:noFill/>
            </p:spPr>
          </p:pic>
          <p:sp>
            <p:nvSpPr>
              <p:cNvPr id="100" name="Rectangle 99"/>
              <p:cNvSpPr/>
              <p:nvPr>
                <p:custDataLst>
                  <p:tags r:id="rId21"/>
                </p:custDataLst>
              </p:nvPr>
            </p:nvSpPr>
            <p:spPr>
              <a:xfrm>
                <a:off x="6200546" y="2775474"/>
                <a:ext cx="533777" cy="3037115"/>
              </a:xfrm>
              <a:prstGeom prst="rect">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578804" y="1828800"/>
                <a:ext cx="7982240" cy="44958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a:t>
                </a:r>
              </a:p>
            </p:txBody>
          </p:sp>
          <p:sp>
            <p:nvSpPr>
              <p:cNvPr id="89" name="Rectangle 88"/>
              <p:cNvSpPr/>
              <p:nvPr>
                <p:custDataLst>
                  <p:tags r:id="rId22"/>
                </p:custDataLst>
              </p:nvPr>
            </p:nvSpPr>
            <p:spPr>
              <a:xfrm>
                <a:off x="7097112" y="2775857"/>
                <a:ext cx="793516" cy="3037115"/>
              </a:xfrm>
              <a:prstGeom prst="rect">
                <a:avLst/>
              </a:prstGeom>
              <a:blipFill>
                <a:blip r:embed="rId30"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4281879" y="2405505"/>
                <a:ext cx="4252513" cy="261610"/>
              </a:xfrm>
              <a:prstGeom prst="rect">
                <a:avLst/>
              </a:prstGeom>
              <a:noFill/>
            </p:spPr>
            <p:txBody>
              <a:bodyPr wrap="square" rtlCol="0">
                <a:spAutoFit/>
              </a:bodyPr>
              <a:lstStyle/>
              <a:p>
                <a:r>
                  <a:rPr lang="en-US" sz="1050" b="1" dirty="0">
                    <a:latin typeface="Verdana" pitchFamily="34" charset="0"/>
                  </a:rPr>
                  <a:t>Skin               Aluminum      Lead             Concrete</a:t>
                </a:r>
                <a:endParaRPr lang="en-US" sz="1200" b="1" dirty="0">
                  <a:latin typeface="Verdana" pitchFamily="34" charset="0"/>
                </a:endParaRPr>
              </a:p>
            </p:txBody>
          </p:sp>
          <p:cxnSp>
            <p:nvCxnSpPr>
              <p:cNvPr id="109" name="Straight Arrow Connector 108"/>
              <p:cNvCxnSpPr/>
              <p:nvPr/>
            </p:nvCxnSpPr>
            <p:spPr>
              <a:xfrm>
                <a:off x="3223857" y="3069772"/>
                <a:ext cx="1217843" cy="3212"/>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5" name="PPTShape_5"/>
              <p:cNvSpPr>
                <a:spLocks/>
              </p:cNvSpPr>
              <p:nvPr>
                <p:custDataLst>
                  <p:tags r:id="rId23"/>
                </p:custDataLst>
              </p:nvPr>
            </p:nvSpPr>
            <p:spPr bwMode="auto">
              <a:xfrm>
                <a:off x="2606678" y="4049486"/>
                <a:ext cx="340425" cy="351064"/>
              </a:xfrm>
              <a:custGeom>
                <a:avLst/>
                <a:gdLst/>
                <a:ahLst/>
                <a:cxnLst>
                  <a:cxn ang="0">
                    <a:pos x="425" y="763"/>
                  </a:cxn>
                  <a:cxn ang="0">
                    <a:pos x="512" y="755"/>
                  </a:cxn>
                  <a:cxn ang="0">
                    <a:pos x="590" y="734"/>
                  </a:cxn>
                  <a:cxn ang="0">
                    <a:pos x="663" y="697"/>
                  </a:cxn>
                  <a:cxn ang="0">
                    <a:pos x="723" y="652"/>
                  </a:cxn>
                  <a:cxn ang="0">
                    <a:pos x="773" y="595"/>
                  </a:cxn>
                  <a:cxn ang="0">
                    <a:pos x="814" y="529"/>
                  </a:cxn>
                  <a:cxn ang="0">
                    <a:pos x="837" y="459"/>
                  </a:cxn>
                  <a:cxn ang="0">
                    <a:pos x="846" y="381"/>
                  </a:cxn>
                  <a:cxn ang="0">
                    <a:pos x="837" y="303"/>
                  </a:cxn>
                  <a:cxn ang="0">
                    <a:pos x="814" y="234"/>
                  </a:cxn>
                  <a:cxn ang="0">
                    <a:pos x="773" y="168"/>
                  </a:cxn>
                  <a:cxn ang="0">
                    <a:pos x="723" y="111"/>
                  </a:cxn>
                  <a:cxn ang="0">
                    <a:pos x="663" y="66"/>
                  </a:cxn>
                  <a:cxn ang="0">
                    <a:pos x="590" y="29"/>
                  </a:cxn>
                  <a:cxn ang="0">
                    <a:pos x="512" y="8"/>
                  </a:cxn>
                  <a:cxn ang="0">
                    <a:pos x="425" y="0"/>
                  </a:cxn>
                  <a:cxn ang="0">
                    <a:pos x="338" y="8"/>
                  </a:cxn>
                  <a:cxn ang="0">
                    <a:pos x="261" y="29"/>
                  </a:cxn>
                  <a:cxn ang="0">
                    <a:pos x="187" y="66"/>
                  </a:cxn>
                  <a:cxn ang="0">
                    <a:pos x="123" y="111"/>
                  </a:cxn>
                  <a:cxn ang="0">
                    <a:pos x="73" y="168"/>
                  </a:cxn>
                  <a:cxn ang="0">
                    <a:pos x="32" y="234"/>
                  </a:cxn>
                  <a:cxn ang="0">
                    <a:pos x="9" y="303"/>
                  </a:cxn>
                  <a:cxn ang="0">
                    <a:pos x="0" y="381"/>
                  </a:cxn>
                  <a:cxn ang="0">
                    <a:pos x="9" y="459"/>
                  </a:cxn>
                  <a:cxn ang="0">
                    <a:pos x="32" y="529"/>
                  </a:cxn>
                  <a:cxn ang="0">
                    <a:pos x="73" y="595"/>
                  </a:cxn>
                  <a:cxn ang="0">
                    <a:pos x="123" y="652"/>
                  </a:cxn>
                  <a:cxn ang="0">
                    <a:pos x="187" y="697"/>
                  </a:cxn>
                  <a:cxn ang="0">
                    <a:pos x="261" y="734"/>
                  </a:cxn>
                  <a:cxn ang="0">
                    <a:pos x="338" y="755"/>
                  </a:cxn>
                  <a:cxn ang="0">
                    <a:pos x="425" y="763"/>
                  </a:cxn>
                </a:cxnLst>
                <a:rect l="0" t="0" r="r" b="b"/>
                <a:pathLst>
                  <a:path w="846" h="763">
                    <a:moveTo>
                      <a:pt x="425" y="763"/>
                    </a:moveTo>
                    <a:lnTo>
                      <a:pt x="512" y="755"/>
                    </a:lnTo>
                    <a:lnTo>
                      <a:pt x="590" y="734"/>
                    </a:lnTo>
                    <a:lnTo>
                      <a:pt x="663" y="697"/>
                    </a:lnTo>
                    <a:lnTo>
                      <a:pt x="723" y="652"/>
                    </a:lnTo>
                    <a:lnTo>
                      <a:pt x="773" y="595"/>
                    </a:lnTo>
                    <a:lnTo>
                      <a:pt x="814" y="529"/>
                    </a:lnTo>
                    <a:lnTo>
                      <a:pt x="837" y="459"/>
                    </a:lnTo>
                    <a:lnTo>
                      <a:pt x="846" y="381"/>
                    </a:lnTo>
                    <a:lnTo>
                      <a:pt x="837" y="303"/>
                    </a:lnTo>
                    <a:lnTo>
                      <a:pt x="814" y="234"/>
                    </a:lnTo>
                    <a:lnTo>
                      <a:pt x="773" y="168"/>
                    </a:lnTo>
                    <a:lnTo>
                      <a:pt x="723" y="111"/>
                    </a:lnTo>
                    <a:lnTo>
                      <a:pt x="663" y="66"/>
                    </a:lnTo>
                    <a:lnTo>
                      <a:pt x="590" y="29"/>
                    </a:lnTo>
                    <a:lnTo>
                      <a:pt x="512" y="8"/>
                    </a:lnTo>
                    <a:lnTo>
                      <a:pt x="425" y="0"/>
                    </a:lnTo>
                    <a:lnTo>
                      <a:pt x="338" y="8"/>
                    </a:lnTo>
                    <a:lnTo>
                      <a:pt x="261" y="29"/>
                    </a:lnTo>
                    <a:lnTo>
                      <a:pt x="187" y="66"/>
                    </a:lnTo>
                    <a:lnTo>
                      <a:pt x="123" y="111"/>
                    </a:lnTo>
                    <a:lnTo>
                      <a:pt x="73" y="168"/>
                    </a:lnTo>
                    <a:lnTo>
                      <a:pt x="32" y="234"/>
                    </a:lnTo>
                    <a:lnTo>
                      <a:pt x="9" y="303"/>
                    </a:lnTo>
                    <a:lnTo>
                      <a:pt x="0" y="381"/>
                    </a:lnTo>
                    <a:lnTo>
                      <a:pt x="9" y="459"/>
                    </a:lnTo>
                    <a:lnTo>
                      <a:pt x="32" y="529"/>
                    </a:lnTo>
                    <a:lnTo>
                      <a:pt x="73" y="595"/>
                    </a:lnTo>
                    <a:lnTo>
                      <a:pt x="123" y="652"/>
                    </a:lnTo>
                    <a:lnTo>
                      <a:pt x="187" y="697"/>
                    </a:lnTo>
                    <a:lnTo>
                      <a:pt x="261" y="734"/>
                    </a:lnTo>
                    <a:lnTo>
                      <a:pt x="338" y="755"/>
                    </a:lnTo>
                    <a:lnTo>
                      <a:pt x="425" y="763"/>
                    </a:lnTo>
                    <a:close/>
                  </a:path>
                </a:pathLst>
              </a:custGeom>
              <a:solidFill>
                <a:schemeClr val="tx1"/>
              </a:solidFill>
              <a:ln w="9525">
                <a:noFill/>
                <a:round/>
                <a:headEnd/>
                <a:tailEnd/>
              </a:ln>
            </p:spPr>
            <p:txBody>
              <a:bodyPr vert="horz" wrap="square" lIns="91440" tIns="45720" rIns="91440" bIns="45720" numCol="1" anchor="b" anchorCtr="0" compatLnSpc="1">
                <a:prstTxWarp prst="textNoShape">
                  <a:avLst/>
                </a:prstTxWarp>
              </a:bodyPr>
              <a:lstStyle/>
              <a:p>
                <a:endParaRPr lang="en-US" sz="2000" b="1" dirty="0">
                  <a:solidFill>
                    <a:srgbClr val="FFF200"/>
                  </a:solidFill>
                </a:endParaRPr>
              </a:p>
            </p:txBody>
          </p:sp>
          <p:cxnSp>
            <p:nvCxnSpPr>
              <p:cNvPr id="117" name="Straight Connector 116"/>
              <p:cNvCxnSpPr/>
              <p:nvPr/>
            </p:nvCxnSpPr>
            <p:spPr>
              <a:xfrm>
                <a:off x="2694847" y="4245429"/>
                <a:ext cx="176337" cy="0"/>
              </a:xfrm>
              <a:prstGeom prst="line">
                <a:avLst/>
              </a:prstGeom>
              <a:ln w="28575">
                <a:solidFill>
                  <a:srgbClr val="FFF200"/>
                </a:solidFill>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196561" y="5515661"/>
                <a:ext cx="4872105" cy="16609"/>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0" name="Freeform 129"/>
              <p:cNvSpPr/>
              <p:nvPr>
                <p:custDataLst>
                  <p:tags r:id="rId24"/>
                </p:custDataLst>
              </p:nvPr>
            </p:nvSpPr>
            <p:spPr>
              <a:xfrm rot="10867635">
                <a:off x="2584530" y="5372216"/>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3" name="Straight Arrow Connector 122"/>
              <p:cNvCxnSpPr/>
              <p:nvPr/>
            </p:nvCxnSpPr>
            <p:spPr>
              <a:xfrm>
                <a:off x="3228712" y="4235672"/>
                <a:ext cx="2938002" cy="7144"/>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pic>
          <p:nvPicPr>
            <p:cNvPr id="81924" name="Picture 4"/>
            <p:cNvPicPr>
              <a:picLocks noChangeAspect="1" noChangeArrowheads="1"/>
            </p:cNvPicPr>
            <p:nvPr>
              <p:custDataLst>
                <p:tags r:id="rId7"/>
              </p:custDataLst>
            </p:nvPr>
          </p:nvPicPr>
          <p:blipFill>
            <a:blip r:embed="rId28" cstate="print"/>
            <a:srcRect/>
            <a:stretch>
              <a:fillRect/>
            </a:stretch>
          </p:blipFill>
          <p:spPr bwMode="auto">
            <a:xfrm>
              <a:off x="6334992" y="3881758"/>
              <a:ext cx="182958" cy="179224"/>
            </a:xfrm>
            <a:prstGeom prst="ellipse">
              <a:avLst/>
            </a:prstGeom>
            <a:noFill/>
            <a:ln w="9525">
              <a:noFill/>
              <a:miter lim="800000"/>
              <a:headEnd/>
              <a:tailEnd/>
            </a:ln>
          </p:spPr>
        </p:pic>
        <p:pic>
          <p:nvPicPr>
            <p:cNvPr id="40" name="PPTShape_0"/>
            <p:cNvPicPr>
              <a:picLocks noChangeAspect="1" noChangeArrowheads="1"/>
            </p:cNvPicPr>
            <p:nvPr>
              <p:custDataLst>
                <p:tags r:id="rId8"/>
              </p:custDataLst>
            </p:nvPr>
          </p:nvPicPr>
          <p:blipFill>
            <a:blip r:embed="rId28" cstate="print"/>
            <a:srcRect/>
            <a:stretch>
              <a:fillRect/>
            </a:stretch>
          </p:blipFill>
          <p:spPr bwMode="auto">
            <a:xfrm>
              <a:off x="6538597" y="4056103"/>
              <a:ext cx="182958" cy="179224"/>
            </a:xfrm>
            <a:prstGeom prst="ellipse">
              <a:avLst/>
            </a:prstGeom>
            <a:noFill/>
            <a:ln w="9525">
              <a:noFill/>
              <a:miter lim="800000"/>
              <a:headEnd/>
              <a:tailEnd/>
            </a:ln>
          </p:spPr>
        </p:pic>
        <p:pic>
          <p:nvPicPr>
            <p:cNvPr id="41" name="PPTShape_1"/>
            <p:cNvPicPr>
              <a:picLocks noChangeAspect="1" noChangeArrowheads="1"/>
            </p:cNvPicPr>
            <p:nvPr>
              <p:custDataLst>
                <p:tags r:id="rId9"/>
              </p:custDataLst>
            </p:nvPr>
          </p:nvPicPr>
          <p:blipFill>
            <a:blip r:embed="rId28" cstate="print"/>
            <a:srcRect/>
            <a:stretch>
              <a:fillRect/>
            </a:stretch>
          </p:blipFill>
          <p:spPr bwMode="auto">
            <a:xfrm>
              <a:off x="6376452" y="4193873"/>
              <a:ext cx="182958" cy="179224"/>
            </a:xfrm>
            <a:prstGeom prst="ellipse">
              <a:avLst/>
            </a:prstGeom>
            <a:noFill/>
            <a:ln w="9525">
              <a:noFill/>
              <a:miter lim="800000"/>
              <a:headEnd/>
              <a:tailEnd/>
            </a:ln>
          </p:spPr>
        </p:pic>
        <p:sp>
          <p:nvSpPr>
            <p:cNvPr id="42" name="Freeform 41"/>
            <p:cNvSpPr/>
            <p:nvPr>
              <p:custDataLst>
                <p:tags r:id="rId10"/>
              </p:custDataLst>
            </p:nvPr>
          </p:nvSpPr>
          <p:spPr>
            <a:xfrm rot="10867635">
              <a:off x="2663085" y="5342782"/>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custDataLst>
                <p:tags r:id="rId11"/>
              </p:custDataLst>
            </p:nvPr>
          </p:nvSpPr>
          <p:spPr>
            <a:xfrm rot="10867635">
              <a:off x="2648455" y="5452507"/>
              <a:ext cx="453893" cy="101655"/>
            </a:xfrm>
            <a:custGeom>
              <a:avLst/>
              <a:gdLst>
                <a:gd name="connsiteX0" fmla="*/ 0 w 1064526"/>
                <a:gd name="connsiteY0" fmla="*/ 70514 h 100085"/>
                <a:gd name="connsiteX1" fmla="*/ 163773 w 1064526"/>
                <a:gd name="connsiteY1" fmla="*/ 2275 h 100085"/>
                <a:gd name="connsiteX2" fmla="*/ 300251 w 1064526"/>
                <a:gd name="connsiteY2" fmla="*/ 84162 h 100085"/>
                <a:gd name="connsiteX3" fmla="*/ 464024 w 1064526"/>
                <a:gd name="connsiteY3" fmla="*/ 15923 h 100085"/>
                <a:gd name="connsiteX4" fmla="*/ 614149 w 1064526"/>
                <a:gd name="connsiteY4" fmla="*/ 84162 h 100085"/>
                <a:gd name="connsiteX5" fmla="*/ 750627 w 1064526"/>
                <a:gd name="connsiteY5" fmla="*/ 2275 h 100085"/>
                <a:gd name="connsiteX6" fmla="*/ 914400 w 1064526"/>
                <a:gd name="connsiteY6" fmla="*/ 97810 h 100085"/>
                <a:gd name="connsiteX7" fmla="*/ 1064526 w 1064526"/>
                <a:gd name="connsiteY7" fmla="*/ 15923 h 100085"/>
                <a:gd name="connsiteX8" fmla="*/ 1064526 w 1064526"/>
                <a:gd name="connsiteY8" fmla="*/ 15923 h 10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4526" h="100085">
                  <a:moveTo>
                    <a:pt x="0" y="70514"/>
                  </a:moveTo>
                  <a:cubicBezTo>
                    <a:pt x="56865" y="35257"/>
                    <a:pt x="113731" y="0"/>
                    <a:pt x="163773" y="2275"/>
                  </a:cubicBezTo>
                  <a:cubicBezTo>
                    <a:pt x="213815" y="4550"/>
                    <a:pt x="250209" y="81887"/>
                    <a:pt x="300251" y="84162"/>
                  </a:cubicBezTo>
                  <a:cubicBezTo>
                    <a:pt x="350293" y="86437"/>
                    <a:pt x="411708" y="15923"/>
                    <a:pt x="464024" y="15923"/>
                  </a:cubicBezTo>
                  <a:cubicBezTo>
                    <a:pt x="516340" y="15923"/>
                    <a:pt x="566382" y="86437"/>
                    <a:pt x="614149" y="84162"/>
                  </a:cubicBezTo>
                  <a:cubicBezTo>
                    <a:pt x="661916" y="81887"/>
                    <a:pt x="700585" y="0"/>
                    <a:pt x="750627" y="2275"/>
                  </a:cubicBezTo>
                  <a:cubicBezTo>
                    <a:pt x="800669" y="4550"/>
                    <a:pt x="862084" y="95535"/>
                    <a:pt x="914400" y="97810"/>
                  </a:cubicBezTo>
                  <a:cubicBezTo>
                    <a:pt x="966716" y="100085"/>
                    <a:pt x="1064526" y="15923"/>
                    <a:pt x="1064526" y="15923"/>
                  </a:cubicBezTo>
                  <a:lnTo>
                    <a:pt x="1064526" y="15923"/>
                  </a:lnTo>
                </a:path>
              </a:pathLst>
            </a:custGeom>
            <a:ln w="19050">
              <a:solidFill>
                <a:srgbClr val="CC3300"/>
              </a:solidFill>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7" name="PPTShape_2"/>
            <p:cNvPicPr>
              <a:picLocks noChangeAspect="1" noChangeArrowheads="1"/>
            </p:cNvPicPr>
            <p:nvPr>
              <p:custDataLst>
                <p:tags r:id="rId12"/>
              </p:custDataLst>
            </p:nvPr>
          </p:nvPicPr>
          <p:blipFill>
            <a:blip r:embed="rId27" cstate="print"/>
            <a:srcRect/>
            <a:stretch>
              <a:fillRect/>
            </a:stretch>
          </p:blipFill>
          <p:spPr bwMode="auto">
            <a:xfrm>
              <a:off x="6892127" y="5439363"/>
              <a:ext cx="267538" cy="206386"/>
            </a:xfrm>
            <a:prstGeom prst="rect">
              <a:avLst/>
            </a:prstGeom>
            <a:noFill/>
            <a:ln w="9525">
              <a:noFill/>
              <a:miter lim="800000"/>
              <a:headEnd/>
              <a:tailEnd/>
            </a:ln>
          </p:spPr>
        </p:pic>
        <p:pic>
          <p:nvPicPr>
            <p:cNvPr id="48" name="PPTShape_3"/>
            <p:cNvPicPr>
              <a:picLocks noChangeAspect="1" noChangeArrowheads="1"/>
            </p:cNvPicPr>
            <p:nvPr>
              <p:custDataLst>
                <p:tags r:id="rId13"/>
              </p:custDataLst>
            </p:nvPr>
          </p:nvPicPr>
          <p:blipFill>
            <a:blip r:embed="rId27" cstate="print"/>
            <a:srcRect/>
            <a:stretch>
              <a:fillRect/>
            </a:stretch>
          </p:blipFill>
          <p:spPr bwMode="auto">
            <a:xfrm>
              <a:off x="8047929" y="5439363"/>
              <a:ext cx="267538" cy="206386"/>
            </a:xfrm>
            <a:prstGeom prst="rect">
              <a:avLst/>
            </a:prstGeom>
            <a:noFill/>
            <a:ln w="9525">
              <a:noFill/>
              <a:miter lim="800000"/>
              <a:headEnd/>
              <a:tailEnd/>
            </a:ln>
          </p:spPr>
        </p:pic>
        <p:pic>
          <p:nvPicPr>
            <p:cNvPr id="81921" name="Picture 1"/>
            <p:cNvPicPr>
              <a:picLocks noChangeAspect="1" noChangeArrowheads="1"/>
            </p:cNvPicPr>
            <p:nvPr>
              <p:custDataLst>
                <p:tags r:id="rId14"/>
              </p:custDataLst>
            </p:nvPr>
          </p:nvPicPr>
          <p:blipFill>
            <a:blip r:embed="rId31" cstate="print"/>
            <a:srcRect/>
            <a:stretch>
              <a:fillRect/>
            </a:stretch>
          </p:blipFill>
          <p:spPr bwMode="auto">
            <a:xfrm>
              <a:off x="5496575" y="2716494"/>
              <a:ext cx="291864" cy="291864"/>
            </a:xfrm>
            <a:prstGeom prst="rect">
              <a:avLst/>
            </a:prstGeom>
            <a:noFill/>
            <a:ln w="9525">
              <a:noFill/>
              <a:miter lim="800000"/>
              <a:headEnd/>
              <a:tailEnd/>
            </a:ln>
          </p:spPr>
        </p:pic>
        <p:pic>
          <p:nvPicPr>
            <p:cNvPr id="30" name="PPTShape_4"/>
            <p:cNvPicPr>
              <a:picLocks noChangeAspect="1" noChangeArrowheads="1"/>
            </p:cNvPicPr>
            <p:nvPr>
              <p:custDataLst>
                <p:tags r:id="rId15"/>
              </p:custDataLst>
            </p:nvPr>
          </p:nvPicPr>
          <p:blipFill>
            <a:blip r:embed="rId31" cstate="print"/>
            <a:srcRect/>
            <a:stretch>
              <a:fillRect/>
            </a:stretch>
          </p:blipFill>
          <p:spPr bwMode="auto">
            <a:xfrm>
              <a:off x="5438146" y="3073895"/>
              <a:ext cx="291864" cy="291864"/>
            </a:xfrm>
            <a:prstGeom prst="rect">
              <a:avLst/>
            </a:prstGeom>
            <a:noFill/>
            <a:ln w="9525">
              <a:noFill/>
              <a:miter lim="800000"/>
              <a:headEnd/>
              <a:tailEnd/>
            </a:ln>
          </p:spPr>
        </p:pic>
        <p:pic>
          <p:nvPicPr>
            <p:cNvPr id="60" name="PPTShape_5"/>
            <p:cNvPicPr>
              <a:picLocks noChangeAspect="1" noChangeArrowheads="1"/>
            </p:cNvPicPr>
            <p:nvPr>
              <p:custDataLst>
                <p:tags r:id="rId16"/>
              </p:custDataLst>
            </p:nvPr>
          </p:nvPicPr>
          <p:blipFill>
            <a:blip r:embed="rId31" cstate="print"/>
            <a:srcRect/>
            <a:stretch>
              <a:fillRect/>
            </a:stretch>
          </p:blipFill>
          <p:spPr bwMode="auto">
            <a:xfrm>
              <a:off x="2514599" y="2423290"/>
              <a:ext cx="868097" cy="868097"/>
            </a:xfrm>
            <a:prstGeom prst="rect">
              <a:avLst/>
            </a:prstGeom>
            <a:noFill/>
            <a:ln w="9525">
              <a:noFill/>
              <a:miter lim="800000"/>
              <a:headEnd/>
              <a:tailEnd/>
            </a:ln>
          </p:spPr>
        </p:pic>
        <p:sp>
          <p:nvSpPr>
            <p:cNvPr id="111" name="Rectangle 110"/>
            <p:cNvSpPr/>
            <p:nvPr>
              <p:custDataLst>
                <p:tags r:id="rId17"/>
              </p:custDataLst>
            </p:nvPr>
          </p:nvSpPr>
          <p:spPr>
            <a:xfrm>
              <a:off x="754057" y="2743200"/>
              <a:ext cx="1675200" cy="391886"/>
            </a:xfrm>
            <a:prstGeom prst="rect">
              <a:avLst/>
            </a:prstGeom>
            <a:solidFill>
              <a:srgbClr val="A6CE39"/>
            </a:solidFill>
            <a:ln>
              <a:solidFill>
                <a:srgbClr val="A6CE39"/>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rPr>
                <a:t>Alpha Particles</a:t>
              </a:r>
            </a:p>
          </p:txBody>
        </p:sp>
        <p:sp>
          <p:nvSpPr>
            <p:cNvPr id="112" name="Rectangle 111"/>
            <p:cNvSpPr/>
            <p:nvPr>
              <p:custDataLst>
                <p:tags r:id="rId18"/>
              </p:custDataLst>
            </p:nvPr>
          </p:nvSpPr>
          <p:spPr>
            <a:xfrm>
              <a:off x="754057" y="3918857"/>
              <a:ext cx="1675200" cy="391886"/>
            </a:xfrm>
            <a:prstGeom prst="rect">
              <a:avLst/>
            </a:prstGeom>
            <a:solidFill>
              <a:srgbClr val="FFF200"/>
            </a:solidFill>
            <a:ln>
              <a:solidFill>
                <a:srgbClr val="FFF2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rPr>
                <a:t>Beta Particles</a:t>
              </a:r>
            </a:p>
          </p:txBody>
        </p:sp>
        <p:sp>
          <p:nvSpPr>
            <p:cNvPr id="113" name="Rectangle 112"/>
            <p:cNvSpPr/>
            <p:nvPr>
              <p:custDataLst>
                <p:tags r:id="rId19"/>
              </p:custDataLst>
            </p:nvPr>
          </p:nvSpPr>
          <p:spPr>
            <a:xfrm>
              <a:off x="754057" y="5192486"/>
              <a:ext cx="1675200" cy="391886"/>
            </a:xfrm>
            <a:prstGeom prst="rect">
              <a:avLst/>
            </a:prstGeom>
            <a:solidFill>
              <a:schemeClr val="tx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Verdana" pitchFamily="34" charset="0"/>
                </a:rPr>
                <a:t>Gamma Rays</a:t>
              </a:r>
            </a:p>
          </p:txBody>
        </p:sp>
      </p:grpSp>
    </p:spTree>
    <p:custDataLst>
      <p:tags r:id="rId1"/>
    </p:custDataLst>
    <p:extLst>
      <p:ext uri="{BB962C8B-B14F-4D97-AF65-F5344CB8AC3E}">
        <p14:creationId xmlns:p14="http://schemas.microsoft.com/office/powerpoint/2010/main" val="2202073084"/>
      </p:ext>
    </p:extLst>
  </p:cSld>
  <p:clrMapOvr>
    <a:masterClrMapping/>
  </p:clrMapOvr>
  <p:transition advClick="0"/>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9010"/>
  <p:tag name="ARTICULATE_PROJECT_CHECK" val="0"/>
  <p:tag name="PRESENTER_PREVIEW_MODE_REFRESH" val="0"/>
  <p:tag name="LMS_COMPLETION_INTERACTION" val="391"/>
  <p:tag name="LMS_COMPLETION_TARGET" val="7bc526ca-601c-4096-88b6-4ca5a612b555"/>
  <p:tag name="LMS_COMPLETION_TARGET_INDEX" val="49"/>
  <p:tag name="LMS_QUIZ_INSERT" val="1"/>
  <p:tag name="PLAYERLOGOHEIGHT" val="60"/>
  <p:tag name="PLAYERLOGOWIDTH" val="60"/>
  <p:tag name="ARTICULATE_AUDIO_TEMP" val="C:\DOCUME~1\rbingham\LOCALS~1\Temp\articulate\presenter\ae\audio\20130607162116\"/>
  <p:tag name="PRESENTER_PREVIEW_END" val="29"/>
  <p:tag name="PRESENTATION_PLAYLIST_COUNT" val="0"/>
  <p:tag name="PRESENTATION_PRESENTER_SLIDE_LEVEL" val="0"/>
  <p:tag name="ARTICULATE_LOGO" val="(None selected)"/>
  <p:tag name="ARTICULATE_PRESENTER" val="(None selected)"/>
  <p:tag name="ARTICULATE_PRESENTER_GUID" val="9869030842"/>
  <p:tag name="ARTICULATE_LMS" val="0"/>
  <p:tag name="ARTICULATE_TEMPLATE" val="NonMedRadiationAwareness"/>
  <p:tag name="ARTICULATE_TEMPLATE_GUID" val="e7890363-59fe-42ae-92a7-e4d19bcbdc32"/>
  <p:tag name="PRESENTER_PREVIEW_MODE" val="0"/>
  <p:tag name="PRESENTER_PREVIEW_START" val="1"/>
  <p:tag name="LAUNCHINNEWWINDOW" val="0"/>
  <p:tag name="LASTPUBLISHED" val="C:\Documents and Settings\rbingham\Desktop\BRT_Redesign\NonMedical BRT\Non-Medical Radiation Awareness\player.html"/>
  <p:tag name="ARTICULATE_META_COURSE_VERSION" val="1.0"/>
  <p:tag name="ARTICULATE_META_COURSE_VERSION_SET" val="True"/>
  <p:tag name="ARTICULATE_META_COURSE_ID" val="Basic_Radiation_Course"/>
  <p:tag name="ARTICULATE_META_NAME_SET" val="True"/>
  <p:tag name="ARTICULATE_PRESENTER_VERSION" val="7"/>
  <p:tag name="ARTICULATE_REFERENCE_TYPE_1" val="1"/>
  <p:tag name="ARTICULATE_REFERENCE_1" val="C:\Users\Robb\Documents\Business2\Project Archives\DasheT_NMDP\07_Finals\06_Non-Med RadiationAwareness\SourceFiles_Non-MedRadAwareness\Non-Medical Radiation Awareness.pdf"/>
  <p:tag name="ARTICULATE_REFERENCE_TITLE_1" val="Non-Medical Radiation Awareness (PDF document)"/>
  <p:tag name="ARTICULATE_REFERENCE_ID" val="f40bd040-1038-4c9b-acc3-f7427382c778"/>
  <p:tag name="ENGAGE_INTERACTION_TITLE_1" val="Non-Medical Radiation Awareness Training"/>
  <p:tag name="ENGAGE_INTERACTION_FILENAME_1" val="C:\Users\dpatrick\AppData\Roaming\Articulate\Presenter\Project\72B6C879-03FA-487D-BF95-A1519B3117E7\embedded content\391\BRT Quiz.quiz"/>
  <p:tag name="ENGAGE_INTERACTION_PAUSE_1" val="1"/>
  <p:tag name="ENGAGE_INTERACTION_ID_1" val="a5477"/>
  <p:tag name="ENGAGE_INTERACTION_TABNAME_1" val="Non-Medical Radiation Awareness Training"/>
  <p:tag name="ENGAGE_LAST_MODIFY_DATE_1" val="42664.6162268519"/>
  <p:tag name="EMBEDDEDCONTENT_LASTWRITETIMEUTC_&amp; CSTR(INDEX)" val="2016-10-21 19:47:22Z"/>
  <p:tag name="AQP_PASS_ACTION_1" val="0"/>
  <p:tag name="AQP_FAIL_ACTION_1" val="0"/>
  <p:tag name="AQP_PASS_SCORE_1" val="80"/>
  <p:tag name="ARTICULATE_META_DESCRIPTION" val="This lesson provides radiation awareness training for non-medical support staff members. Medical staff should complete the Basic Radiation Training lesson."/>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444268-i:\deptshare\et\training courses\on demand courses\ritn course files\06_non-medical radiationawareness\05_development\non-medical brt for presenter.pptx"/>
  <p:tag name="ARTICULATE_USED_PAGE_ORIENTATION" val="1"/>
  <p:tag name="ARTICULATE_USED_PAGE_SIZE" val="1"/>
  <p:tag name="ARTICULATE_PROJECT_OPEN" val="0"/>
  <p:tag name="ARTICULATE_SLIDE_COUNT" val="57"/>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wnvwMZl7_files\slide0001_image001.jpg"/>
</p:tagLst>
</file>

<file path=ppt/tags/tag10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3A6y5QYA_files\slide0001_image001.jpg"/>
</p:tagLst>
</file>

<file path=ppt/tags/tag101.xml><?xml version="1.0" encoding="utf-8"?>
<p:tagLst xmlns:a="http://schemas.openxmlformats.org/drawingml/2006/main" xmlns:r="http://schemas.openxmlformats.org/officeDocument/2006/relationships" xmlns:p="http://schemas.openxmlformats.org/presentationml/2006/main">
  <p:tag name="DUPLICATEID" val="f1d7c26d388a418f9c0fbf78f20a0255"/>
</p:tagLst>
</file>

<file path=ppt/tags/tag102.xml><?xml version="1.0" encoding="utf-8"?>
<p:tagLst xmlns:a="http://schemas.openxmlformats.org/drawingml/2006/main" xmlns:r="http://schemas.openxmlformats.org/officeDocument/2006/relationships" xmlns:p="http://schemas.openxmlformats.org/presentationml/2006/main">
  <p:tag name="DUPLICATEID" val="4e3477d73d4a4798a2eba9e724a21bbb"/>
</p:tagLst>
</file>

<file path=ppt/tags/tag103.xml><?xml version="1.0" encoding="utf-8"?>
<p:tagLst xmlns:a="http://schemas.openxmlformats.org/drawingml/2006/main" xmlns:r="http://schemas.openxmlformats.org/officeDocument/2006/relationships" xmlns:p="http://schemas.openxmlformats.org/presentationml/2006/main">
  <p:tag name="DUPLICATEID" val="6b537765702d4b96b11289802d3ad477"/>
</p:tagLst>
</file>

<file path=ppt/tags/tag104.xml><?xml version="1.0" encoding="utf-8"?>
<p:tagLst xmlns:a="http://schemas.openxmlformats.org/drawingml/2006/main" xmlns:r="http://schemas.openxmlformats.org/officeDocument/2006/relationships" xmlns:p="http://schemas.openxmlformats.org/presentationml/2006/main">
  <p:tag name="DUPLICATEID" val="bdeacfa7620c4fd7846c940db7d6235c"/>
</p:tagLst>
</file>

<file path=ppt/tags/tag105.xml><?xml version="1.0" encoding="utf-8"?>
<p:tagLst xmlns:a="http://schemas.openxmlformats.org/drawingml/2006/main" xmlns:r="http://schemas.openxmlformats.org/officeDocument/2006/relationships" xmlns:p="http://schemas.openxmlformats.org/presentationml/2006/main">
  <p:tag name="DUPLICATEID" val="049733d5e6e7497d873f6d3bd3e4e4bc"/>
</p:tagLst>
</file>

<file path=ppt/tags/tag106.xml><?xml version="1.0" encoding="utf-8"?>
<p:tagLst xmlns:a="http://schemas.openxmlformats.org/drawingml/2006/main" xmlns:r="http://schemas.openxmlformats.org/officeDocument/2006/relationships" xmlns:p="http://schemas.openxmlformats.org/presentationml/2006/main">
  <p:tag name="DUPLICATEID" val="733eb6a287144011a36ab4c2040232cf"/>
</p:tagLst>
</file>

<file path=ppt/tags/tag107.xml><?xml version="1.0" encoding="utf-8"?>
<p:tagLst xmlns:a="http://schemas.openxmlformats.org/drawingml/2006/main" xmlns:r="http://schemas.openxmlformats.org/officeDocument/2006/relationships" xmlns:p="http://schemas.openxmlformats.org/presentationml/2006/main">
  <p:tag name="DUPLICATEID" val="13de2d98324543709fe78ec633f55460"/>
</p:tagLst>
</file>

<file path=ppt/tags/tag108.xml><?xml version="1.0" encoding="utf-8"?>
<p:tagLst xmlns:a="http://schemas.openxmlformats.org/drawingml/2006/main" xmlns:r="http://schemas.openxmlformats.org/officeDocument/2006/relationships" xmlns:p="http://schemas.openxmlformats.org/presentationml/2006/main">
  <p:tag name="DUPLICATEID" val="579ad6925af54d138452d00e33947604"/>
</p:tagLst>
</file>

<file path=ppt/tags/tag10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0.xml><?xml version="1.0" encoding="utf-8"?>
<p:tagLst xmlns:a="http://schemas.openxmlformats.org/drawingml/2006/main" xmlns:r="http://schemas.openxmlformats.org/officeDocument/2006/relationships" xmlns:p="http://schemas.openxmlformats.org/presentationml/2006/main">
  <p:tag name="ARTICULATE_SLIDE_GUID" val="d170f5a1-b0ac-4a4d-941c-5b059e057a3e"/>
  <p:tag name="ARTICULATE_TITLE_TAG" val="Exposure Control Techniques - Shielding"/>
  <p:tag name="ARTICULATE_PLAYLIST_ID" val="-1"/>
  <p:tag name="ARTICULATE_SLIDE_NAV" val="40"/>
  <p:tag name="AUDIO_ID" val="362"/>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TIMELINE" val="0.20/0.40/0.60/0.80"/>
  <p:tag name="ARTICULATE_SLIDE_THUMBNAIL_REFRESH" val="1"/>
</p:tagLst>
</file>

<file path=ppt/tags/tag11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KmgsYw0m_files\slide0001_image001.png"/>
</p:tagLst>
</file>

<file path=ppt/tags/tag115.xml><?xml version="1.0" encoding="utf-8"?>
<p:tagLst xmlns:a="http://schemas.openxmlformats.org/drawingml/2006/main" xmlns:r="http://schemas.openxmlformats.org/officeDocument/2006/relationships" xmlns:p="http://schemas.openxmlformats.org/presentationml/2006/main">
  <p:tag name="DUPLICATEID" val="117515755c7543bc8ac3634a0d18a4d4"/>
</p:tagLst>
</file>

<file path=ppt/tags/tag116.xml><?xml version="1.0" encoding="utf-8"?>
<p:tagLst xmlns:a="http://schemas.openxmlformats.org/drawingml/2006/main" xmlns:r="http://schemas.openxmlformats.org/officeDocument/2006/relationships" xmlns:p="http://schemas.openxmlformats.org/presentationml/2006/main">
  <p:tag name="DUPLICATEID" val="555870a87f844d0785e1f0ce09d62594"/>
</p:tagLst>
</file>

<file path=ppt/tags/tag117.xml><?xml version="1.0" encoding="utf-8"?>
<p:tagLst xmlns:a="http://schemas.openxmlformats.org/drawingml/2006/main" xmlns:r="http://schemas.openxmlformats.org/officeDocument/2006/relationships" xmlns:p="http://schemas.openxmlformats.org/presentationml/2006/main">
  <p:tag name="DUPLICATEID" val="f6eebd0c3fac4d9fa58c2cf8b6da9c11"/>
</p:tagLst>
</file>

<file path=ppt/tags/tag118.xml><?xml version="1.0" encoding="utf-8"?>
<p:tagLst xmlns:a="http://schemas.openxmlformats.org/drawingml/2006/main" xmlns:r="http://schemas.openxmlformats.org/officeDocument/2006/relationships" xmlns:p="http://schemas.openxmlformats.org/presentationml/2006/main">
  <p:tag name="DUPLICATEID" val="5857bd6cc06e4a6e831cbd40f1d235a0"/>
</p:tagLst>
</file>

<file path=ppt/tags/tag119.xml><?xml version="1.0" encoding="utf-8"?>
<p:tagLst xmlns:a="http://schemas.openxmlformats.org/drawingml/2006/main" xmlns:r="http://schemas.openxmlformats.org/officeDocument/2006/relationships" xmlns:p="http://schemas.openxmlformats.org/presentationml/2006/main">
  <p:tag name="DUPLICATEID" val="d537efda21cd4fc7bb5762e4ed982585"/>
</p:tagLst>
</file>

<file path=ppt/tags/tag1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0.xml><?xml version="1.0" encoding="utf-8"?>
<p:tagLst xmlns:a="http://schemas.openxmlformats.org/drawingml/2006/main" xmlns:r="http://schemas.openxmlformats.org/officeDocument/2006/relationships" xmlns:p="http://schemas.openxmlformats.org/presentationml/2006/main">
  <p:tag name="DUPLICATEID" val="ac0dcbca122047dba166d3e3d128b2b1"/>
</p:tagLst>
</file>

<file path=ppt/tags/tag121.xml><?xml version="1.0" encoding="utf-8"?>
<p:tagLst xmlns:a="http://schemas.openxmlformats.org/drawingml/2006/main" xmlns:r="http://schemas.openxmlformats.org/officeDocument/2006/relationships" xmlns:p="http://schemas.openxmlformats.org/presentationml/2006/main">
  <p:tag name="DUPLICATEID" val="91bb79b92ad340fca0b9e78fb3c0fb9c"/>
</p:tagLst>
</file>

<file path=ppt/tags/tag122.xml><?xml version="1.0" encoding="utf-8"?>
<p:tagLst xmlns:a="http://schemas.openxmlformats.org/drawingml/2006/main" xmlns:r="http://schemas.openxmlformats.org/officeDocument/2006/relationships" xmlns:p="http://schemas.openxmlformats.org/presentationml/2006/main">
  <p:tag name="DUPLICATEID" val="c8646c80cde946c0a4453f10fd06d04c"/>
</p:tagLst>
</file>

<file path=ppt/tags/tag1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24.xml><?xml version="1.0" encoding="utf-8"?>
<p:tagLst xmlns:a="http://schemas.openxmlformats.org/drawingml/2006/main" xmlns:r="http://schemas.openxmlformats.org/officeDocument/2006/relationships" xmlns:p="http://schemas.openxmlformats.org/presentationml/2006/main">
  <p:tag name="ARTICULATE_TITLE_TAG" val="Exposure Control Techniques - Shielding"/>
  <p:tag name="ARTICULATE_SLIDE_GUID" val="d170f5a1-b0ac-4a4d-941c-5b059e050402"/>
  <p:tag name="ARTICULATE_PLAYLIST_ID" val="-1"/>
  <p:tag name="ARTICULATE_SLIDE_NAV" val="41"/>
  <p:tag name="AUDIO_ID" val="402"/>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26.xml><?xml version="1.0" encoding="utf-8"?>
<p:tagLst xmlns:a="http://schemas.openxmlformats.org/drawingml/2006/main" xmlns:r="http://schemas.openxmlformats.org/officeDocument/2006/relationships" xmlns:p="http://schemas.openxmlformats.org/presentationml/2006/main">
  <p:tag name="AUDIO_ID" val="413"/>
  <p:tag name="ARTICULATE_USED_LAYOUT" val="6"/>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UDIO_ID" val="413"/>
  <p:tag name="ARTICULATE_USED_LAYOUT" val="6"/>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GUID" val="35a946f1-e3dc-4ee8-bf10-81d484b00361"/>
  <p:tag name="ARTICULATE_TITLE_TAG" val="Section 4"/>
  <p:tag name="ARTICULATE_PLAYLIST_ID" val="-1"/>
  <p:tag name="ARTICULATE_SLIDE_NAV" val="43"/>
  <p:tag name="AUDIO_ID" val="363"/>
  <p:tag name="ARTICULATE_NAV_LEVEL" val="1"/>
  <p:tag name="ARTICULATE_SLIDE_PRESENTER_GUID" val="a0c4d0e3-d298-4be8-90a6-d478f42a3c59"/>
  <p:tag name="ARTICULATE_SLIDE_PAUSE" val="1"/>
  <p:tag name="ARTICULATE_LOCK_SLIDE" val="0"/>
  <p:tag name="ARTICULATE_HIDE_SLIDE" val="0"/>
  <p:tag name="ARTICULATE_PLAYER_CONTROL_PREVIOUS" val="True"/>
  <p:tag name="ARTICULATE_PLAYER_CONTROL_NEXT" val="True"/>
  <p:tag name="ARTICULATE_PREV_BUTTON_ID" val="262"/>
  <p:tag name="ARTICULATE_USED_LAYOUT" val="2"/>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0.xml><?xml version="1.0" encoding="utf-8"?>
<p:tagLst xmlns:a="http://schemas.openxmlformats.org/drawingml/2006/main" xmlns:r="http://schemas.openxmlformats.org/officeDocument/2006/relationships" xmlns:p="http://schemas.openxmlformats.org/presentationml/2006/main">
  <p:tag name="ARTICULATE_SLIDE_GUID" val="a5c42bd9-5108-4aa7-ba7a-8ad3b4a30010"/>
  <p:tag name="ARTICULATE_PLAYLIST_ID" val="-1"/>
  <p:tag name="ARTICULATE_SLIDE_NAV" val="45"/>
  <p:tag name="AUDIO_ID" val="394"/>
  <p:tag name="ARTICULATE_TITLE_TAG" val="RDDs"/>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TIMELINE" val="0.00"/>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DmLqyCIf_files\slide0001_image001.png"/>
</p:tagLst>
</file>

<file path=ppt/tags/tag13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5.xml><?xml version="1.0" encoding="utf-8"?>
<p:tagLst xmlns:a="http://schemas.openxmlformats.org/drawingml/2006/main" xmlns:r="http://schemas.openxmlformats.org/officeDocument/2006/relationships" xmlns:p="http://schemas.openxmlformats.org/presentationml/2006/main">
  <p:tag name="ARTICULATE_SLIDE_GUID" val="35a946f1-e3dc-4ee8-bf10-81d484b00361"/>
  <p:tag name="ARTICULATE_TITLE_TAG" val="Section 4"/>
  <p:tag name="ARTICULATE_PLAYLIST_ID" val="-1"/>
  <p:tag name="ARTICULATE_SLIDE_NAV" val="43"/>
  <p:tag name="AUDIO_ID" val="363"/>
  <p:tag name="ARTICULATE_NAV_LEVEL" val="1"/>
  <p:tag name="ARTICULATE_SLIDE_PRESENTER_GUID" val="a0c4d0e3-d298-4be8-90a6-d478f42a3c59"/>
  <p:tag name="ARTICULATE_SLIDE_PAUSE" val="1"/>
  <p:tag name="ARTICULATE_LOCK_SLIDE" val="0"/>
  <p:tag name="ARTICULATE_HIDE_SLIDE" val="0"/>
  <p:tag name="ARTICULATE_PLAYER_CONTROL_PREVIOUS" val="True"/>
  <p:tag name="ARTICULATE_PLAYER_CONTROL_NEXT" val="True"/>
  <p:tag name="ARTICULATE_PREV_BUTTON_ID" val="262"/>
  <p:tag name="ARTICULATE_USED_LAYOUT" val="2"/>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137.xml><?xml version="1.0" encoding="utf-8"?>
<p:tagLst xmlns:a="http://schemas.openxmlformats.org/drawingml/2006/main" xmlns:r="http://schemas.openxmlformats.org/officeDocument/2006/relationships" xmlns:p="http://schemas.openxmlformats.org/presentationml/2006/main">
  <p:tag name="ARTICULATE_SLIDE_GUID" val="10d5d84e-4141-44ac-a4d5-853f4fb2098b"/>
  <p:tag name="ARTICULATE_TITLE_TAG" val="Alpha, Beta, Gamma Rays"/>
  <p:tag name="AUDIO_ID" val="280"/>
  <p:tag name="ARTICULATE_PLAYLIST_ID" val="-1"/>
  <p:tag name="ARTICULATE_SLIDE_NAV" val="20"/>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ARTICULATE_SLIDE_THUMBNAIL_REFRESH" val="1"/>
</p:tagLst>
</file>

<file path=ppt/tags/tag1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9.xml><?xml version="1.0" encoding="utf-8"?>
<p:tagLst xmlns:a="http://schemas.openxmlformats.org/drawingml/2006/main" xmlns:r="http://schemas.openxmlformats.org/officeDocument/2006/relationships" xmlns:p="http://schemas.openxmlformats.org/presentationml/2006/main">
  <p:tag name="DUPLICATEID" val="42e1e5c58c3346829e0d3dfc7a981c89"/>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LbImlyZ4_files\slide0001_image001.png"/>
  <p:tag name="DUPLICATEID" val="dd3f1dabdd3e4531af12cb01708413df"/>
</p:tagLst>
</file>

<file path=ppt/tags/tag1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qckuydoi_files\slide0001_image001.png"/>
  <p:tag name="DUPLICATEID" val="e735e49867754ae8827c2293f489676b"/>
</p:tagLst>
</file>

<file path=ppt/tags/tag14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DHWCuiuB_files\slide0001_image001.png"/>
  <p:tag name="DUPLICATEID" val="c31c2be38afb4d7c9bea8653872e231b"/>
</p:tagLst>
</file>

<file path=ppt/tags/tag1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vY32Xrpr_files\slide0001_image001.png"/>
  <p:tag name="DUPLICATEID" val="d49755f113e94340bc17044933cfa351"/>
</p:tagLst>
</file>

<file path=ppt/tags/tag14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9dwVKTdz_files\slide0001_image001.png"/>
  <p:tag name="DUPLICATEID" val="c0d5a8534eed4968a2ff1fba82e662f6"/>
</p:tagLst>
</file>

<file path=ppt/tags/tag146.xml><?xml version="1.0" encoding="utf-8"?>
<p:tagLst xmlns:a="http://schemas.openxmlformats.org/drawingml/2006/main" xmlns:r="http://schemas.openxmlformats.org/officeDocument/2006/relationships" xmlns:p="http://schemas.openxmlformats.org/presentationml/2006/main">
  <p:tag name="DUPLICATEID" val="b595a4a94f504b7ab771d3b1bd90f81a"/>
</p:tagLst>
</file>

<file path=ppt/tags/tag147.xml><?xml version="1.0" encoding="utf-8"?>
<p:tagLst xmlns:a="http://schemas.openxmlformats.org/drawingml/2006/main" xmlns:r="http://schemas.openxmlformats.org/officeDocument/2006/relationships" xmlns:p="http://schemas.openxmlformats.org/presentationml/2006/main">
  <p:tag name="DUPLICATEID" val="10814857b2c04c8ab399b0460d18a39a"/>
</p:tagLst>
</file>

<file path=ppt/tags/tag14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PdDLFqYe_files\slide0001_image001.png"/>
  <p:tag name="DUPLICATEID" val="d2b295f9413a42b5906d8117b3d11685"/>
</p:tagLst>
</file>

<file path=ppt/tags/tag14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6tkBtzTK_files\slide0001_image001.png"/>
  <p:tag name="DUPLICATEID" val="2e1f7630084b4b3baa169547f2a4ff98"/>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xNo3XhoN_files\slide0001_image001.png"/>
  <p:tag name="DUPLICATEID" val="e8bceff212b34915a6f1b24f5f1fe5ba"/>
</p:tagLst>
</file>

<file path=ppt/tags/tag15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OEBab7HK_files\slide0001_image001.png"/>
  <p:tag name="DUPLICATEID" val="6f26c26b9329413a89d1e90fc2fccfce"/>
</p:tagLst>
</file>

<file path=ppt/tags/tag15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mOGEVN2u_files\slide0001_image001.png"/>
  <p:tag name="DUPLICATEID" val="092daf64662e41958a4c27c61bfcda7d"/>
</p:tagLst>
</file>

<file path=ppt/tags/tag153.xml><?xml version="1.0" encoding="utf-8"?>
<p:tagLst xmlns:a="http://schemas.openxmlformats.org/drawingml/2006/main" xmlns:r="http://schemas.openxmlformats.org/officeDocument/2006/relationships" xmlns:p="http://schemas.openxmlformats.org/presentationml/2006/main">
  <p:tag name="DUPLICATEID" val="bb30f81631c04c588b5320821f358b40"/>
</p:tagLst>
</file>

<file path=ppt/tags/tag154.xml><?xml version="1.0" encoding="utf-8"?>
<p:tagLst xmlns:a="http://schemas.openxmlformats.org/drawingml/2006/main" xmlns:r="http://schemas.openxmlformats.org/officeDocument/2006/relationships" xmlns:p="http://schemas.openxmlformats.org/presentationml/2006/main">
  <p:tag name="DUPLICATEID" val="48e63a7fe8ca4e35af448f6597cd2765"/>
</p:tagLst>
</file>

<file path=ppt/tags/tag155.xml><?xml version="1.0" encoding="utf-8"?>
<p:tagLst xmlns:a="http://schemas.openxmlformats.org/drawingml/2006/main" xmlns:r="http://schemas.openxmlformats.org/officeDocument/2006/relationships" xmlns:p="http://schemas.openxmlformats.org/presentationml/2006/main">
  <p:tag name="DUPLICATEID" val="54faa15d86fe4e5c91e0440b8bd57634"/>
</p:tagLst>
</file>

<file path=ppt/tags/tag156.xml><?xml version="1.0" encoding="utf-8"?>
<p:tagLst xmlns:a="http://schemas.openxmlformats.org/drawingml/2006/main" xmlns:r="http://schemas.openxmlformats.org/officeDocument/2006/relationships" xmlns:p="http://schemas.openxmlformats.org/presentationml/2006/main">
  <p:tag name="DUPLICATEID" val="b2ca3fbca7d44947b2d3201d7b7b19b7"/>
</p:tagLst>
</file>

<file path=ppt/tags/tag157.xml><?xml version="1.0" encoding="utf-8"?>
<p:tagLst xmlns:a="http://schemas.openxmlformats.org/drawingml/2006/main" xmlns:r="http://schemas.openxmlformats.org/officeDocument/2006/relationships" xmlns:p="http://schemas.openxmlformats.org/presentationml/2006/main">
  <p:tag name="DUPLICATEID" val="bbc9890c1a144e8eb3d6b3a94540d368"/>
</p:tagLst>
</file>

<file path=ppt/tags/tag158.xml><?xml version="1.0" encoding="utf-8"?>
<p:tagLst xmlns:a="http://schemas.openxmlformats.org/drawingml/2006/main" xmlns:r="http://schemas.openxmlformats.org/officeDocument/2006/relationships" xmlns:p="http://schemas.openxmlformats.org/presentationml/2006/main">
  <p:tag name="DUPLICATEID" val="3d7e36ddf5ae46958efd1217cc38b23f"/>
</p:tagLst>
</file>

<file path=ppt/tags/tag159.xml><?xml version="1.0" encoding="utf-8"?>
<p:tagLst xmlns:a="http://schemas.openxmlformats.org/drawingml/2006/main" xmlns:r="http://schemas.openxmlformats.org/officeDocument/2006/relationships" xmlns:p="http://schemas.openxmlformats.org/presentationml/2006/main">
  <p:tag name="DUPLICATEID" val="4b3f82f340be44e19182c0eab22b6981"/>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0.xml><?xml version="1.0" encoding="utf-8"?>
<p:tagLst xmlns:a="http://schemas.openxmlformats.org/drawingml/2006/main" xmlns:r="http://schemas.openxmlformats.org/officeDocument/2006/relationships" xmlns:p="http://schemas.openxmlformats.org/presentationml/2006/main">
  <p:tag name="DUPLICATEID" val="23f67218a1e34a20991dc9542ff4f6ab"/>
</p:tagLst>
</file>

<file path=ppt/tags/tag16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162.xml><?xml version="1.0" encoding="utf-8"?>
<p:tagLst xmlns:a="http://schemas.openxmlformats.org/drawingml/2006/main" xmlns:r="http://schemas.openxmlformats.org/officeDocument/2006/relationships" xmlns:p="http://schemas.openxmlformats.org/presentationml/2006/main">
  <p:tag name="ARTICULATE_SLIDE_GUID" val="4531b2cd-9694-4c95-857b-cdf24274d271"/>
  <p:tag name="ARTICULATE_TITLE_TAG" val="Cosmic Radiation"/>
  <p:tag name="AUDIO_ID" val="265"/>
  <p:tag name="ARTICULATE_PLAYLIST_ID" val="-1"/>
  <p:tag name="ARTICULATE_SLIDE_NAV" val="8"/>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NEXT_BUTTON_ID" val="266"/>
  <p:tag name="ARTICULATE_PREV_BUTTON_ID" val="264"/>
  <p:tag name="ARTICULATE_USED_LAYOUT" val="2"/>
  <p:tag name="TIMELINE" val="0.50"/>
  <p:tag name="ARTICULATE_SLIDE_THUMBNAIL_REFRESH" val="1"/>
</p:tagLst>
</file>

<file path=ppt/tags/tag163.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wnvwMZl7_files\slide0001_image001.jpg"/>
</p:tagLst>
</file>

<file path=ppt/tags/tag16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5.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76.xml><?xml version="1.0" encoding="utf-8"?>
<p:tagLst xmlns:a="http://schemas.openxmlformats.org/drawingml/2006/main" xmlns:r="http://schemas.openxmlformats.org/officeDocument/2006/relationships" xmlns:p="http://schemas.openxmlformats.org/presentationml/2006/main">
  <p:tag name="ARTICULATE_SLIDE_GUID" val="1389da32-924e-4a9b-a3b7-01539574b2c9"/>
  <p:tag name="ARTICULATE_TITLE_TAG" val="Biological Factors"/>
  <p:tag name="ARTICULATE_PLAYLIST_ID" val="-1"/>
  <p:tag name="ARTICULATE_SLIDE_NAV" val="26"/>
  <p:tag name="AUDIO_ID" val="344"/>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ARTICULATE_SLIDE_THUMBNAIL_REFRESH" val="1"/>
</p:tagLst>
</file>

<file path=ppt/tags/tag17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YOBmIJDg_files\slide0001_image001.png"/>
</p:tagLst>
</file>

<file path=ppt/tags/tag17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Err5otdS_files\slide0001_image001.png"/>
</p:tagLst>
</file>

<file path=ppt/tags/tag17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180.xml><?xml version="1.0" encoding="utf-8"?>
<p:tagLst xmlns:a="http://schemas.openxmlformats.org/drawingml/2006/main" xmlns:r="http://schemas.openxmlformats.org/officeDocument/2006/relationships" xmlns:p="http://schemas.openxmlformats.org/presentationml/2006/main">
  <p:tag name="ARTICULATE_SLIDE_GUID" val="135b0558-df44-4028-ad23-eef525e3f7dc"/>
  <p:tag name="ARTICULATE_TITLE_TAG" val="Contamination vs. Exposure"/>
  <p:tag name="ARTICULATE_PLAYLIST_ID" val="-1"/>
  <p:tag name="ARTICULATE_SLIDE_NAV" val="30"/>
  <p:tag name="AUDIO_ID" val="353"/>
  <p:tag name="ARTICULATE_NAV_LEVEL" val="2"/>
  <p:tag name="ARTICULATE_SLIDE_PRESENTER_GUID" val="a0c4d0e3-d298-4be8-90a6-d478f42a3c59"/>
  <p:tag name="ARTICULATE_SLIDE_PAUSE" val="1"/>
  <p:tag name="ARTICULATE_LOCK_SLIDE" val="0"/>
  <p:tag name="ARTICULATE_HIDE_SLIDE" val="1"/>
  <p:tag name="ARTICULATE_PLAYER_CONTROL_PREVIOUS" val="True"/>
  <p:tag name="ARTICULATE_PLAYER_CONTROL_NEXT" val="True"/>
  <p:tag name="ARTICULATE_NEXT_BUTTON_ID" val="360"/>
  <p:tag name="ARTICULATE_USED_LAYOUT" val="7"/>
  <p:tag name="ARTICULATE_SLIDE_THUMBNAIL_REFRESH" val="1"/>
</p:tagLst>
</file>

<file path=ppt/tags/tag18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3A6y5QYA_files\slide0001_image001.jpg"/>
</p:tagLst>
</file>

<file path=ppt/tags/tag187.xml><?xml version="1.0" encoding="utf-8"?>
<p:tagLst xmlns:a="http://schemas.openxmlformats.org/drawingml/2006/main" xmlns:r="http://schemas.openxmlformats.org/officeDocument/2006/relationships" xmlns:p="http://schemas.openxmlformats.org/presentationml/2006/main">
  <p:tag name="DUPLICATEID" val="f1d7c26d388a418f9c0fbf78f20a0255"/>
</p:tagLst>
</file>

<file path=ppt/tags/tag188.xml><?xml version="1.0" encoding="utf-8"?>
<p:tagLst xmlns:a="http://schemas.openxmlformats.org/drawingml/2006/main" xmlns:r="http://schemas.openxmlformats.org/officeDocument/2006/relationships" xmlns:p="http://schemas.openxmlformats.org/presentationml/2006/main">
  <p:tag name="DUPLICATEID" val="4e3477d73d4a4798a2eba9e724a21bbb"/>
</p:tagLst>
</file>

<file path=ppt/tags/tag189.xml><?xml version="1.0" encoding="utf-8"?>
<p:tagLst xmlns:a="http://schemas.openxmlformats.org/drawingml/2006/main" xmlns:r="http://schemas.openxmlformats.org/officeDocument/2006/relationships" xmlns:p="http://schemas.openxmlformats.org/presentationml/2006/main">
  <p:tag name="DUPLICATEID" val="6b537765702d4b96b11289802d3ad477"/>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3ecae5fa-c338-4c1c-af0e-9b2ce7510346"/>
  <p:tag name="ARTICULATE_TITLE_TAG" val="Other Sources"/>
  <p:tag name="AUDIO_ID" val="271"/>
  <p:tag name="ARTICULATE_PLAYLIST_ID" val="-1"/>
  <p:tag name="ARTICULATE_SLIDE_NAV" val="14"/>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5.xml><?xml version="1.0" encoding="utf-8"?>
<p:tagLst xmlns:a="http://schemas.openxmlformats.org/drawingml/2006/main" xmlns:r="http://schemas.openxmlformats.org/officeDocument/2006/relationships" xmlns:p="http://schemas.openxmlformats.org/presentationml/2006/main">
  <p:tag name="DUPLICATEID" val="bdeacfa7620c4fd7846c940db7d6235c"/>
</p:tagLst>
</file>

<file path=ppt/tags/tag196.xml><?xml version="1.0" encoding="utf-8"?>
<p:tagLst xmlns:a="http://schemas.openxmlformats.org/drawingml/2006/main" xmlns:r="http://schemas.openxmlformats.org/officeDocument/2006/relationships" xmlns:p="http://schemas.openxmlformats.org/presentationml/2006/main">
  <p:tag name="DUPLICATEID" val="049733d5e6e7497d873f6d3bd3e4e4bc"/>
</p:tagLst>
</file>

<file path=ppt/tags/tag197.xml><?xml version="1.0" encoding="utf-8"?>
<p:tagLst xmlns:a="http://schemas.openxmlformats.org/drawingml/2006/main" xmlns:r="http://schemas.openxmlformats.org/officeDocument/2006/relationships" xmlns:p="http://schemas.openxmlformats.org/presentationml/2006/main">
  <p:tag name="DUPLICATEID" val="733eb6a287144011a36ab4c2040232cf"/>
</p:tagLst>
</file>

<file path=ppt/tags/tag198.xml><?xml version="1.0" encoding="utf-8"?>
<p:tagLst xmlns:a="http://schemas.openxmlformats.org/drawingml/2006/main" xmlns:r="http://schemas.openxmlformats.org/officeDocument/2006/relationships" xmlns:p="http://schemas.openxmlformats.org/presentationml/2006/main">
  <p:tag name="DUPLICATEID" val="13de2d98324543709fe78ec633f55460"/>
</p:tagLst>
</file>

<file path=ppt/tags/tag199.xml><?xml version="1.0" encoding="utf-8"?>
<p:tagLst xmlns:a="http://schemas.openxmlformats.org/drawingml/2006/main" xmlns:r="http://schemas.openxmlformats.org/officeDocument/2006/relationships" xmlns:p="http://schemas.openxmlformats.org/presentationml/2006/main">
  <p:tag name="DUPLICATEID" val="579ad6925af54d138452d00e3394760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eae3d1b-7af3-4c12-bcf0-5dbf2ebbe1e4"/>
  <p:tag name="ARTICULATE_PLAYLIST_ID" val="-1"/>
  <p:tag name="ARTICULATE_SLIDE_NAV" val="1"/>
  <p:tag name="AUDIO_ID" val="257"/>
  <p:tag name="ARTICULATE_NAV_LEVEL" val="1"/>
  <p:tag name="ARTICULATE_SLIDE_PRESENTER_GUID" val="a0c4d0e3-d298-4be8-90a6-d478f42a3c59"/>
  <p:tag name="ARTICULATE_SLIDE_PAUSE" val="1"/>
  <p:tag name="ARTICULATE_LOCK_SLIDE" val="0"/>
  <p:tag name="ARTICULATE_HIDE_SLIDE" val="0"/>
  <p:tag name="ARTICULATE_PLAYER_CONTROL_PREVIOUS" val="False"/>
  <p:tag name="ARTICULATE_PLAYER_CONTROL_NEXT" val="True"/>
  <p:tag name="ARTICULATE_NEXT_BUTTON_ID" val="260"/>
  <p:tag name="ARTICULATE_USED_LAYOUT" val="1"/>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05.xml><?xml version="1.0" encoding="utf-8"?>
<p:tagLst xmlns:a="http://schemas.openxmlformats.org/drawingml/2006/main" xmlns:r="http://schemas.openxmlformats.org/officeDocument/2006/relationships" xmlns:p="http://schemas.openxmlformats.org/presentationml/2006/main">
  <p:tag name="ARTICULATE_SLIDE_GUID" val="d170f5a1-b0ac-4a4d-941c-5b059e057a3e"/>
  <p:tag name="ARTICULATE_TITLE_TAG" val="Exposure Control Techniques - Shielding"/>
  <p:tag name="ARTICULATE_PLAYLIST_ID" val="-1"/>
  <p:tag name="ARTICULATE_SLIDE_NAV" val="40"/>
  <p:tag name="AUDIO_ID" val="362"/>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TIMELINE" val="0.20/0.40/0.60/0.80"/>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KmgsYw0m_files\slide0001_image001.png"/>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0.xml><?xml version="1.0" encoding="utf-8"?>
<p:tagLst xmlns:a="http://schemas.openxmlformats.org/drawingml/2006/main" xmlns:r="http://schemas.openxmlformats.org/officeDocument/2006/relationships" xmlns:p="http://schemas.openxmlformats.org/presentationml/2006/main">
  <p:tag name="DUPLICATEID" val="117515755c7543bc8ac3634a0d18a4d4"/>
</p:tagLst>
</file>

<file path=ppt/tags/tag211.xml><?xml version="1.0" encoding="utf-8"?>
<p:tagLst xmlns:a="http://schemas.openxmlformats.org/drawingml/2006/main" xmlns:r="http://schemas.openxmlformats.org/officeDocument/2006/relationships" xmlns:p="http://schemas.openxmlformats.org/presentationml/2006/main">
  <p:tag name="DUPLICATEID" val="555870a87f844d0785e1f0ce09d62594"/>
</p:tagLst>
</file>

<file path=ppt/tags/tag212.xml><?xml version="1.0" encoding="utf-8"?>
<p:tagLst xmlns:a="http://schemas.openxmlformats.org/drawingml/2006/main" xmlns:r="http://schemas.openxmlformats.org/officeDocument/2006/relationships" xmlns:p="http://schemas.openxmlformats.org/presentationml/2006/main">
  <p:tag name="DUPLICATEID" val="f6eebd0c3fac4d9fa58c2cf8b6da9c11"/>
</p:tagLst>
</file>

<file path=ppt/tags/tag213.xml><?xml version="1.0" encoding="utf-8"?>
<p:tagLst xmlns:a="http://schemas.openxmlformats.org/drawingml/2006/main" xmlns:r="http://schemas.openxmlformats.org/officeDocument/2006/relationships" xmlns:p="http://schemas.openxmlformats.org/presentationml/2006/main">
  <p:tag name="DUPLICATEID" val="5857bd6cc06e4a6e831cbd40f1d235a0"/>
</p:tagLst>
</file>

<file path=ppt/tags/tag214.xml><?xml version="1.0" encoding="utf-8"?>
<p:tagLst xmlns:a="http://schemas.openxmlformats.org/drawingml/2006/main" xmlns:r="http://schemas.openxmlformats.org/officeDocument/2006/relationships" xmlns:p="http://schemas.openxmlformats.org/presentationml/2006/main">
  <p:tag name="DUPLICATEID" val="d537efda21cd4fc7bb5762e4ed982585"/>
</p:tagLst>
</file>

<file path=ppt/tags/tag215.xml><?xml version="1.0" encoding="utf-8"?>
<p:tagLst xmlns:a="http://schemas.openxmlformats.org/drawingml/2006/main" xmlns:r="http://schemas.openxmlformats.org/officeDocument/2006/relationships" xmlns:p="http://schemas.openxmlformats.org/presentationml/2006/main">
  <p:tag name="DUPLICATEID" val="ac0dcbca122047dba166d3e3d128b2b1"/>
</p:tagLst>
</file>

<file path=ppt/tags/tag216.xml><?xml version="1.0" encoding="utf-8"?>
<p:tagLst xmlns:a="http://schemas.openxmlformats.org/drawingml/2006/main" xmlns:r="http://schemas.openxmlformats.org/officeDocument/2006/relationships" xmlns:p="http://schemas.openxmlformats.org/presentationml/2006/main">
  <p:tag name="DUPLICATEID" val="91bb79b92ad340fca0b9e78fb3c0fb9c"/>
</p:tagLst>
</file>

<file path=ppt/tags/tag217.xml><?xml version="1.0" encoding="utf-8"?>
<p:tagLst xmlns:a="http://schemas.openxmlformats.org/drawingml/2006/main" xmlns:r="http://schemas.openxmlformats.org/officeDocument/2006/relationships" xmlns:p="http://schemas.openxmlformats.org/presentationml/2006/main">
  <p:tag name="DUPLICATEID" val="c8646c80cde946c0a4453f10fd06d04c"/>
</p:tagLst>
</file>

<file path=ppt/tags/tag21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9.xml><?xml version="1.0" encoding="utf-8"?>
<p:tagLst xmlns:a="http://schemas.openxmlformats.org/drawingml/2006/main" xmlns:r="http://schemas.openxmlformats.org/officeDocument/2006/relationships" xmlns:p="http://schemas.openxmlformats.org/presentationml/2006/main">
  <p:tag name="AUDIO_ID" val="414"/>
  <p:tag name="ARTICULATE_USED_LAYOUT" val="6"/>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0.xml><?xml version="1.0" encoding="utf-8"?>
<p:tagLst xmlns:a="http://schemas.openxmlformats.org/drawingml/2006/main" xmlns:r="http://schemas.openxmlformats.org/officeDocument/2006/relationships" xmlns:p="http://schemas.openxmlformats.org/presentationml/2006/main">
  <p:tag name="AUDIO_ID" val="414"/>
  <p:tag name="ARTICULATE_USED_LAYOUT" val="6"/>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UDIO_ID" val="414"/>
  <p:tag name="ARTICULATE_USED_LAYOUT" val="6"/>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UDIO_ID" val="415"/>
  <p:tag name="ARTICULATE_USED_LAYOUT" val="6"/>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UDIO_ID" val="415"/>
  <p:tag name="ARTICULATE_USED_LAYOUT" val="6"/>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UDIO_ID" val="415"/>
  <p:tag name="ARTICULATE_USED_LAYOUT" val="6"/>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UDIO_ID" val="416"/>
  <p:tag name="ARTICULATE_USED_LAYOUT" val="6"/>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ARTICULATE_SLIDE_GUID" val="7f62a527-0934-480f-ade5-d354f042c14b"/>
  <p:tag name="ARTICULATE_TITLE_TAG" val="Natural and Man-made Radiation Sources"/>
  <p:tag name="AUDIO_ID" val="273"/>
  <p:tag name="ARTICULATE_PLAYLIST_ID" val="-1"/>
  <p:tag name="ARTICULATE_SLIDE_NAV" val="16"/>
  <p:tag name="ARTICULATE_NAV_LEVEL" val="2"/>
  <p:tag name="ARTICULATE_SLIDE_PRESENTER_GUID" val="a0c4d0e3-d298-4be8-90a6-d478f42a3c59"/>
  <p:tag name="ARTICULATE_SLIDE_PAUSE" val="1"/>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6.xml><?xml version="1.0" encoding="utf-8"?>
<p:tagLst xmlns:a="http://schemas.openxmlformats.org/drawingml/2006/main" xmlns:r="http://schemas.openxmlformats.org/officeDocument/2006/relationships" xmlns:p="http://schemas.openxmlformats.org/presentationml/2006/main">
  <p:tag name="ARTICULATE_SLIDE_GUID" val="27a1392f-dbab-42fc-84d8-24082060a4b2"/>
  <p:tag name="ARTICULATE_TITLE_TAG" val="Radioactive Atoms"/>
  <p:tag name="AUDIO_ID" val="405"/>
  <p:tag name="ARTICULATE_PLAYLIST_ID" val="-1"/>
  <p:tag name="ARTICULATE_SLIDE_NAV" val="18"/>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2"/>
  <p:tag name="TIMELINE" val="0.20/0.40/0.60/0.80"/>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amCQt2AU_files\slide0001_image001.png"/>
</p:tagLst>
</file>

<file path=ppt/tags/tag2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29.xml><?xml version="1.0" encoding="utf-8"?>
<p:tagLst xmlns:a="http://schemas.openxmlformats.org/drawingml/2006/main" xmlns:r="http://schemas.openxmlformats.org/officeDocument/2006/relationships" xmlns:p="http://schemas.openxmlformats.org/presentationml/2006/main">
  <p:tag name="ARTICULATE_SLIDE_GUID" val="10d5d84e-4141-44ac-a4d5-853f4fb2098b"/>
  <p:tag name="ARTICULATE_TITLE_TAG" val="Alpha, Beta, Gamma Rays"/>
  <p:tag name="AUDIO_ID" val="280"/>
  <p:tag name="ARTICULATE_PLAYLIST_ID" val="-1"/>
  <p:tag name="ARTICULATE_SLIDE_NAV" val="20"/>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3eKKuNYf_files\slide0001_image001.jpg"/>
</p:tagLst>
</file>

<file path=ppt/tags/tag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1.xml><?xml version="1.0" encoding="utf-8"?>
<p:tagLst xmlns:a="http://schemas.openxmlformats.org/drawingml/2006/main" xmlns:r="http://schemas.openxmlformats.org/officeDocument/2006/relationships" xmlns:p="http://schemas.openxmlformats.org/presentationml/2006/main">
  <p:tag name="DUPLICATEID" val="42e1e5c58c3346829e0d3dfc7a981c89"/>
</p:tagLst>
</file>

<file path=ppt/tags/tag3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LbImlyZ4_files\slide0001_image001.png"/>
  <p:tag name="DUPLICATEID" val="dd3f1dabdd3e4531af12cb01708413df"/>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qckuydoi_files\slide0001_image001.png"/>
  <p:tag name="DUPLICATEID" val="e735e49867754ae8827c2293f489676b"/>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DHWCuiuB_files\slide0001_image001.png"/>
  <p:tag name="DUPLICATEID" val="c31c2be38afb4d7c9bea8653872e231b"/>
</p:tagLst>
</file>

<file path=ppt/tags/tag3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vY32Xrpr_files\slide0001_image001.png"/>
  <p:tag name="DUPLICATEID" val="d49755f113e94340bc17044933cfa351"/>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9dwVKTdz_files\slide0001_image001.png"/>
  <p:tag name="DUPLICATEID" val="c0d5a8534eed4968a2ff1fba82e662f6"/>
</p:tagLst>
</file>

<file path=ppt/tags/tag38.xml><?xml version="1.0" encoding="utf-8"?>
<p:tagLst xmlns:a="http://schemas.openxmlformats.org/drawingml/2006/main" xmlns:r="http://schemas.openxmlformats.org/officeDocument/2006/relationships" xmlns:p="http://schemas.openxmlformats.org/presentationml/2006/main">
  <p:tag name="DUPLICATEID" val="b595a4a94f504b7ab771d3b1bd90f81a"/>
</p:tagLst>
</file>

<file path=ppt/tags/tag39.xml><?xml version="1.0" encoding="utf-8"?>
<p:tagLst xmlns:a="http://schemas.openxmlformats.org/drawingml/2006/main" xmlns:r="http://schemas.openxmlformats.org/officeDocument/2006/relationships" xmlns:p="http://schemas.openxmlformats.org/presentationml/2006/main">
  <p:tag name="DUPLICATEID" val="10814857b2c04c8ab399b0460d18a39a"/>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1c5cf894-f87e-4007-a827-4e8a3198132b"/>
  <p:tag name="ARTICULATE_TITLE_TAG" val="Audience, Goals, and Objectives"/>
  <p:tag name="AUDIO_ID" val="261"/>
  <p:tag name="ARTICULATE_PLAYLIST_ID" val="-1"/>
  <p:tag name="ARTICULATE_SLIDE_NAV" val="4"/>
  <p:tag name="ARTICULATE_NAV_LEVEL" val="1"/>
  <p:tag name="ARTICULATE_SLIDE_PRESENTER_GUID" val="a0c4d0e3-d298-4be8-90a6-d478f42a3c59"/>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PdDLFqYe_files\slide0001_image001.png"/>
  <p:tag name="DUPLICATEID" val="d2b295f9413a42b5906d8117b3d11685"/>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6tkBtzTK_files\slide0001_image001.png"/>
  <p:tag name="DUPLICATEID" val="2e1f7630084b4b3baa169547f2a4ff98"/>
</p:tagLst>
</file>

<file path=ppt/tags/tag4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xNo3XhoN_files\slide0001_image001.png"/>
  <p:tag name="DUPLICATEID" val="e8bceff212b34915a6f1b24f5f1fe5ba"/>
</p:tagLst>
</file>

<file path=ppt/tags/tag4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OEBab7HK_files\slide0001_image001.png"/>
  <p:tag name="DUPLICATEID" val="6f26c26b9329413a89d1e90fc2fccfce"/>
</p:tagLst>
</file>

<file path=ppt/tags/tag4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jostroot\LOCALS~1\Temp\articulate\presenter\imgtemp\mOGEVN2u_files\slide0001_image001.png"/>
  <p:tag name="DUPLICATEID" val="092daf64662e41958a4c27c61bfcda7d"/>
</p:tagLst>
</file>

<file path=ppt/tags/tag45.xml><?xml version="1.0" encoding="utf-8"?>
<p:tagLst xmlns:a="http://schemas.openxmlformats.org/drawingml/2006/main" xmlns:r="http://schemas.openxmlformats.org/officeDocument/2006/relationships" xmlns:p="http://schemas.openxmlformats.org/presentationml/2006/main">
  <p:tag name="DUPLICATEID" val="bb30f81631c04c588b5320821f358b40"/>
</p:tagLst>
</file>

<file path=ppt/tags/tag46.xml><?xml version="1.0" encoding="utf-8"?>
<p:tagLst xmlns:a="http://schemas.openxmlformats.org/drawingml/2006/main" xmlns:r="http://schemas.openxmlformats.org/officeDocument/2006/relationships" xmlns:p="http://schemas.openxmlformats.org/presentationml/2006/main">
  <p:tag name="DUPLICATEID" val="48e63a7fe8ca4e35af448f6597cd2765"/>
</p:tagLst>
</file>

<file path=ppt/tags/tag47.xml><?xml version="1.0" encoding="utf-8"?>
<p:tagLst xmlns:a="http://schemas.openxmlformats.org/drawingml/2006/main" xmlns:r="http://schemas.openxmlformats.org/officeDocument/2006/relationships" xmlns:p="http://schemas.openxmlformats.org/presentationml/2006/main">
  <p:tag name="DUPLICATEID" val="54faa15d86fe4e5c91e0440b8bd57634"/>
</p:tagLst>
</file>

<file path=ppt/tags/tag48.xml><?xml version="1.0" encoding="utf-8"?>
<p:tagLst xmlns:a="http://schemas.openxmlformats.org/drawingml/2006/main" xmlns:r="http://schemas.openxmlformats.org/officeDocument/2006/relationships" xmlns:p="http://schemas.openxmlformats.org/presentationml/2006/main">
  <p:tag name="DUPLICATEID" val="b2ca3fbca7d44947b2d3201d7b7b19b7"/>
</p:tagLst>
</file>

<file path=ppt/tags/tag49.xml><?xml version="1.0" encoding="utf-8"?>
<p:tagLst xmlns:a="http://schemas.openxmlformats.org/drawingml/2006/main" xmlns:r="http://schemas.openxmlformats.org/officeDocument/2006/relationships" xmlns:p="http://schemas.openxmlformats.org/presentationml/2006/main">
  <p:tag name="DUPLICATEID" val="bbc9890c1a144e8eb3d6b3a94540d368"/>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35a946f1-e3dc-4ee8-bf10-81d484b0407a"/>
  <p:tag name="AUDIO_ID" val="262"/>
  <p:tag name="ARTICULATE_TITLE_TAG" val="Table of Contents"/>
  <p:tag name="ARTICULATE_PLAYLIST_ID" val="-1"/>
  <p:tag name="ARTICULATE_SLIDE_NAV" val="5"/>
  <p:tag name="ARTICULATE_NAV_LEVEL" val="1"/>
  <p:tag name="ARTICULATE_SLIDE_PRESENTER_GUID" val="a0c4d0e3-d298-4be8-90a6-d478f42a3c59"/>
  <p:tag name="ARTICULATE_SLIDE_PAUSE" val="1"/>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DUPLICATEID" val="3d7e36ddf5ae46958efd1217cc38b23f"/>
</p:tagLst>
</file>

<file path=ppt/tags/tag51.xml><?xml version="1.0" encoding="utf-8"?>
<p:tagLst xmlns:a="http://schemas.openxmlformats.org/drawingml/2006/main" xmlns:r="http://schemas.openxmlformats.org/officeDocument/2006/relationships" xmlns:p="http://schemas.openxmlformats.org/presentationml/2006/main">
  <p:tag name="DUPLICATEID" val="4b3f82f340be44e19182c0eab22b6981"/>
</p:tagLst>
</file>

<file path=ppt/tags/tag52.xml><?xml version="1.0" encoding="utf-8"?>
<p:tagLst xmlns:a="http://schemas.openxmlformats.org/drawingml/2006/main" xmlns:r="http://schemas.openxmlformats.org/officeDocument/2006/relationships" xmlns:p="http://schemas.openxmlformats.org/presentationml/2006/main">
  <p:tag name="DUPLICATEID" val="23f67218a1e34a20991dc9542ff4f6ab"/>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54.xml><?xml version="1.0" encoding="utf-8"?>
<p:tagLst xmlns:a="http://schemas.openxmlformats.org/drawingml/2006/main" xmlns:r="http://schemas.openxmlformats.org/officeDocument/2006/relationships" xmlns:p="http://schemas.openxmlformats.org/presentationml/2006/main">
  <p:tag name="AUDIO_ID" val="409"/>
  <p:tag name="ARTICULATE_TITLE_TAG" val="Alpha, Beta, Gamma Rays"/>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UDIO_ID" val="411"/>
  <p:tag name="ARTICULATE_USED_LAYOUT" val="6"/>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GUID" val="35a946f1-e3dc-4ee8-bf10-81d484b00360"/>
  <p:tag name="ARTICULATE_TITLE_TAG" val="Section 2"/>
  <p:tag name="ARTICULATE_PLAYLIST_ID" val="-1"/>
  <p:tag name="ARTICULATE_SLIDE_NAV" val="23"/>
  <p:tag name="AUDIO_ID" val="341"/>
  <p:tag name="ARTICULATE_NAV_LEVEL" val="1"/>
  <p:tag name="ARTICULATE_SLIDE_PRESENTER_GUID" val="a0c4d0e3-d298-4be8-90a6-d478f42a3c59"/>
  <p:tag name="ARTICULATE_SLIDE_PAUSE" val="1"/>
  <p:tag name="ARTICULATE_LOCK_SLIDE" val="0"/>
  <p:tag name="ARTICULATE_HIDE_SLIDE" val="0"/>
  <p:tag name="ARTICULATE_PLAYER_CONTROL_PREVIOUS" val="True"/>
  <p:tag name="ARTICULATE_PLAYER_CONTROL_NEXT" val="True"/>
  <p:tag name="ARTICULATE_PREV_BUTTON_ID" val="262"/>
  <p:tag name="ARTICULATE_USED_LAYOUT" val="2"/>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2"/>
</p:tagLst>
</file>

<file path=ppt/tags/tag58.xml><?xml version="1.0" encoding="utf-8"?>
<p:tagLst xmlns:a="http://schemas.openxmlformats.org/drawingml/2006/main" xmlns:r="http://schemas.openxmlformats.org/officeDocument/2006/relationships" xmlns:p="http://schemas.openxmlformats.org/presentationml/2006/main">
  <p:tag name="ARTICULATE_SLIDE_GUID" val="1bb023c2-7e11-4f6f-89da-4cf41bf04cc7"/>
  <p:tag name="ARTICULATE_TITLE_TAG" val="Acute vs. Chronic Exposure"/>
  <p:tag name="ARTICULATE_PLAYLIST_ID" val="-1"/>
  <p:tag name="ARTICULATE_SLIDE_NAV" val="24"/>
  <p:tag name="AUDIO_ID" val="342"/>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TIMELINE" val="0.33/0.67"/>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q6DedmEc_files\slide0001_image001.gif"/>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35a946f1-e3dc-4ee8-bf10-81d484b00355"/>
  <p:tag name="ARTICULATE_TITLE_TAG" val="Section 1"/>
  <p:tag name="AUDIO_ID" val="263"/>
  <p:tag name="ARTICULATE_PLAYLIST_ID" val="-1"/>
  <p:tag name="ARTICULATE_SLIDE_NAV" val="6"/>
  <p:tag name="ARTICULATE_NAV_LEVEL" val="1"/>
  <p:tag name="ARTICULATE_SLIDE_PRESENTER_GUID" val="a0c4d0e3-d298-4be8-90a6-d478f42a3c59"/>
  <p:tag name="ARTICULATE_SLIDE_PAUSE" val="1"/>
  <p:tag name="ARTICULATE_LOCK_SLIDE" val="0"/>
  <p:tag name="ARTICULATE_HIDE_SLIDE" val="0"/>
  <p:tag name="ARTICULATE_PLAYER_CONTROL_PREVIOUS" val="True"/>
  <p:tag name="ARTICULATE_PLAYER_CONTROL_NEXT" val="True"/>
  <p:tag name="ARTICULATE_PREV_BUTTON_ID" val="262"/>
  <p:tag name="ARTICULATE_USED_LAYOUT" val="2"/>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G52OIbq7_files\slide0001_image001.gif"/>
</p:tagLst>
</file>

<file path=ppt/tags/tag61.xml><?xml version="1.0" encoding="utf-8"?>
<p:tagLst xmlns:a="http://schemas.openxmlformats.org/drawingml/2006/main" xmlns:r="http://schemas.openxmlformats.org/officeDocument/2006/relationships" xmlns:p="http://schemas.openxmlformats.org/presentationml/2006/main">
  <p:tag name="BULLET_6" val="8226"/>
  <p:tag name="BULLET_7"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62.xml><?xml version="1.0" encoding="utf-8"?>
<p:tagLst xmlns:a="http://schemas.openxmlformats.org/drawingml/2006/main" xmlns:r="http://schemas.openxmlformats.org/officeDocument/2006/relationships" xmlns:p="http://schemas.openxmlformats.org/presentationml/2006/main">
  <p:tag name="ARTICULATE_SLIDE_GUID" val="9e809ef2-b36f-4224-bb49-6a72f3b60c10"/>
  <p:tag name="ARTICULATE_TITLE_TAG" val="Biological Effects"/>
  <p:tag name="ARTICULATE_PLAYLIST_ID" val="-1"/>
  <p:tag name="ARTICULATE_SLIDE_NAV" val="25"/>
  <p:tag name="AUDIO_ID" val="406"/>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TIMELINE" val="0.00/0.00/0.00/0.00/0.00/0.00/0.00/0.00/0.00/0.00"/>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vPm8o52j_files\slide0001_image001.png"/>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O5yO2qog_files\slide0001_image001.png"/>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5VlOVamp_files\slide0001_image001.png"/>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ZZS5d6xV_files\slide0001_image001.png"/>
</p:tagLst>
</file>

<file path=ppt/tags/tag6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QuBA2Rnz_files\slide0001_image001.png"/>
</p:tagLst>
</file>

<file path=ppt/tags/tag6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SDYixUn3_files\slide0001_image001.png"/>
</p:tagLst>
</file>

<file path=ppt/tags/tag6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qWuRvckh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2"/>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wRxF8aYe_files\slide0001_image001.png"/>
</p:tagLst>
</file>

<file path=ppt/tags/tag7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ImCHAYxw_files\slide0001_image001.png"/>
</p:tagLst>
</file>

<file path=ppt/tags/tag7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VzXqGVyu_files\slide0001_image001.png"/>
</p:tagLst>
</file>

<file path=ppt/tags/tag7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2"/>
</p:tagLst>
</file>

<file path=ppt/tags/tag74.xml><?xml version="1.0" encoding="utf-8"?>
<p:tagLst xmlns:a="http://schemas.openxmlformats.org/drawingml/2006/main" xmlns:r="http://schemas.openxmlformats.org/officeDocument/2006/relationships" xmlns:p="http://schemas.openxmlformats.org/presentationml/2006/main">
  <p:tag name="ARTICULATE_SLIDE_GUID" val="1389da32-924e-4a9b-a3b7-01539574b2c9"/>
  <p:tag name="ARTICULATE_TITLE_TAG" val="Biological Factors"/>
  <p:tag name="ARTICULATE_PLAYLIST_ID" val="-1"/>
  <p:tag name="ARTICULATE_SLIDE_NAV" val="26"/>
  <p:tag name="AUDIO_ID" val="344"/>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USED_LAYOUT" val="7"/>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YOBmIJDg_files\slide0001_image001.png"/>
</p:tagLst>
</file>

<file path=ppt/tags/tag7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rbingham\LOCALS~1\Temp\articulate\presenter\imgtemp\Err5otdS_files\slide0001_image001.png"/>
</p:tagLst>
</file>

<file path=ppt/tags/tag7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8.xml><?xml version="1.0" encoding="utf-8"?>
<p:tagLst xmlns:a="http://schemas.openxmlformats.org/drawingml/2006/main" xmlns:r="http://schemas.openxmlformats.org/officeDocument/2006/relationships" xmlns:p="http://schemas.openxmlformats.org/presentationml/2006/main">
  <p:tag name="AUDIO_ID" val="423"/>
  <p:tag name="ARTICULATE_USED_LAYOUT" val="6"/>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UDIO_ID" val="424"/>
  <p:tag name="ARTICULATE_USED_LAYOUT" val="6"/>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GUID" val="4531b2cd-9694-4c95-857b-cdf24274d271"/>
  <p:tag name="ARTICULATE_TITLE_TAG" val="Cosmic Radiation"/>
  <p:tag name="AUDIO_ID" val="265"/>
  <p:tag name="ARTICULATE_PLAYLIST_ID" val="-1"/>
  <p:tag name="ARTICULATE_SLIDE_NAV" val="8"/>
  <p:tag name="ARTICULATE_NAV_LEVEL" val="2"/>
  <p:tag name="ARTICULATE_SLIDE_PRESENTER_GUID" val="a0c4d0e3-d298-4be8-90a6-d478f42a3c59"/>
  <p:tag name="ARTICULATE_SLIDE_PAUSE" val="0"/>
  <p:tag name="ARTICULATE_LOCK_SLIDE" val="0"/>
  <p:tag name="ARTICULATE_HIDE_SLIDE" val="1"/>
  <p:tag name="ARTICULATE_PLAYER_CONTROL_PREVIOUS" val="True"/>
  <p:tag name="ARTICULATE_PLAYER_CONTROL_NEXT" val="True"/>
  <p:tag name="ARTICULATE_NEXT_BUTTON_ID" val="266"/>
  <p:tag name="ARTICULATE_PREV_BUTTON_ID" val="264"/>
  <p:tag name="ARTICULATE_USED_LAYOUT" val="2"/>
  <p:tag name="TIMELINE" val="0.50"/>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UDIO_ID" val="425"/>
  <p:tag name="ARTICULATE_USED_LAYOUT" val="6"/>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UDIO_ID" val="412"/>
  <p:tag name="ARTICULATE_USED_LAYOUT" val="6"/>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UDIO_ID" val="412"/>
  <p:tag name="ARTICULATE_USED_LAYOUT" val="6"/>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TITLE_TAG" val="Section 3"/>
  <p:tag name="ARTICULATE_SLIDE_GUID" val="35a946f1-e3dc-4ee8-bf10-81d484b00352"/>
  <p:tag name="ARTICULATE_PLAYLIST_ID" val="-1"/>
  <p:tag name="ARTICULATE_SLIDE_NAV" val="29"/>
  <p:tag name="AUDIO_ID" val="352"/>
  <p:tag name="ARTICULATE_NAV_LEVEL" val="1"/>
  <p:tag name="ARTICULATE_SLIDE_PRESENTER_GUID" val="a0c4d0e3-d298-4be8-90a6-d478f42a3c59"/>
  <p:tag name="ARTICULATE_SLIDE_PAUSE" val="1"/>
  <p:tag name="ARTICULATE_LOCK_SLIDE" val="0"/>
  <p:tag name="ARTICULATE_HIDE_SLIDE" val="0"/>
  <p:tag name="ARTICULATE_PLAYER_CONTROL_PREVIOUS" val="True"/>
  <p:tag name="ARTICULATE_PLAYER_CONTROL_NEXT" val="True"/>
  <p:tag name="ARTICULATE_PREV_BUTTON_ID" val="262"/>
  <p:tag name="ARTICULATE_USED_LAYOUT" val="2"/>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5.xml><?xml version="1.0" encoding="utf-8"?>
<p:tagLst xmlns:a="http://schemas.openxmlformats.org/drawingml/2006/main" xmlns:r="http://schemas.openxmlformats.org/officeDocument/2006/relationships" xmlns:p="http://schemas.openxmlformats.org/presentationml/2006/main">
  <p:tag name="ARTICULATE_SLIDE_GUID" val="135b0558-df44-4028-ad23-eef525e3f7dc"/>
  <p:tag name="ARTICULATE_TITLE_TAG" val="Contamination vs. Exposure"/>
  <p:tag name="ARTICULATE_PLAYLIST_ID" val="-1"/>
  <p:tag name="ARTICULATE_SLIDE_NAV" val="30"/>
  <p:tag name="AUDIO_ID" val="353"/>
  <p:tag name="ARTICULATE_NAV_LEVEL" val="2"/>
  <p:tag name="ARTICULATE_SLIDE_PRESENTER_GUID" val="a0c4d0e3-d298-4be8-90a6-d478f42a3c59"/>
  <p:tag name="ARTICULATE_SLIDE_PAUSE" val="1"/>
  <p:tag name="ARTICULATE_LOCK_SLIDE" val="0"/>
  <p:tag name="ARTICULATE_HIDE_SLIDE" val="1"/>
  <p:tag name="ARTICULATE_PLAYER_CONTROL_PREVIOUS" val="True"/>
  <p:tag name="ARTICULATE_PLAYER_CONTROL_NEXT" val="True"/>
  <p:tag name="ARTICULATE_NEXT_BUTTON_ID" val="360"/>
  <p:tag name="ARTICULATE_USED_LAYOUT" val="7"/>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34283</TotalTime>
  <Words>5356</Words>
  <Application>Microsoft Macintosh PowerPoint</Application>
  <PresentationFormat>On-screen Show (4:3)</PresentationFormat>
  <Paragraphs>601</Paragraphs>
  <Slides>41</Slides>
  <Notes>38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8" baseType="lpstr">
      <vt:lpstr>Arial</vt:lpstr>
      <vt:lpstr>Articulate</vt:lpstr>
      <vt:lpstr>Calibri</vt:lpstr>
      <vt:lpstr>Verdana</vt:lpstr>
      <vt:lpstr>Wingdings</vt:lpstr>
      <vt:lpstr>Office Theme</vt:lpstr>
      <vt:lpstr>Visio</vt:lpstr>
      <vt:lpstr>Non-Medical Personnel Radiation Awareness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Radiation Injury Treatment Network (RITN) / National Marrow Donor Program (NMDP)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Non-Medical Personnel Radiation Awareness Training</dc:title>
  <dc:subject>Understanding both the capabilities of radiation as well as its limitations can minimize the anxiety associated with a radiation incident, and help you better prepare to help casualties of a mass radiological catastrophe.  </dc:subject>
  <dc:creator/>
  <cp:keywords/>
  <dc:description/>
  <cp:lastModifiedBy>Gretchen Enger</cp:lastModifiedBy>
  <cp:revision>1345</cp:revision>
  <cp:lastPrinted>2014-03-03T23:38:07Z</cp:lastPrinted>
  <dcterms:created xsi:type="dcterms:W3CDTF">2012-08-30T00:03:58Z</dcterms:created>
  <dcterms:modified xsi:type="dcterms:W3CDTF">2022-12-21T21:27:38Z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Basic Radiation</vt:lpwstr>
  </property>
  <property fmtid="{D5CDD505-2E9C-101B-9397-08002B2CF9AE}" pid="4" name="ArticulateGUID">
    <vt:lpwstr>C7382EE9-000E-404A-8143-21F482FA552D</vt:lpwstr>
  </property>
  <property fmtid="{D5CDD505-2E9C-101B-9397-08002B2CF9AE}" pid="5" name="ArticulateProjectFull">
    <vt:lpwstr>C:\Users\bknez\Desktop\Non-medical BRT for Presenter round 3.ppta</vt:lpwstr>
  </property>
</Properties>
</file>