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 id="2147483697" r:id="rId2"/>
  </p:sldMasterIdLst>
  <p:notesMasterIdLst>
    <p:notesMasterId r:id="rId74"/>
  </p:notesMasterIdLst>
  <p:handoutMasterIdLst>
    <p:handoutMasterId r:id="rId75"/>
  </p:handoutMasterIdLst>
  <p:sldIdLst>
    <p:sldId id="282" r:id="rId3"/>
    <p:sldId id="256" r:id="rId4"/>
    <p:sldId id="280" r:id="rId5"/>
    <p:sldId id="281" r:id="rId6"/>
    <p:sldId id="356" r:id="rId7"/>
    <p:sldId id="284" r:id="rId8"/>
    <p:sldId id="286" r:id="rId9"/>
    <p:sldId id="287" r:id="rId10"/>
    <p:sldId id="288" r:id="rId11"/>
    <p:sldId id="289" r:id="rId12"/>
    <p:sldId id="357" r:id="rId13"/>
    <p:sldId id="291" r:id="rId14"/>
    <p:sldId id="292" r:id="rId15"/>
    <p:sldId id="293" r:id="rId16"/>
    <p:sldId id="294" r:id="rId17"/>
    <p:sldId id="295" r:id="rId18"/>
    <p:sldId id="296" r:id="rId19"/>
    <p:sldId id="297" r:id="rId20"/>
    <p:sldId id="347" r:id="rId21"/>
    <p:sldId id="348" r:id="rId22"/>
    <p:sldId id="352" r:id="rId23"/>
    <p:sldId id="301" r:id="rId24"/>
    <p:sldId id="350" r:id="rId25"/>
    <p:sldId id="351" r:id="rId26"/>
    <p:sldId id="298" r:id="rId27"/>
    <p:sldId id="345" r:id="rId28"/>
    <p:sldId id="346" r:id="rId29"/>
    <p:sldId id="359" r:id="rId30"/>
    <p:sldId id="360" r:id="rId31"/>
    <p:sldId id="361" r:id="rId32"/>
    <p:sldId id="303" r:id="rId33"/>
    <p:sldId id="304" r:id="rId34"/>
    <p:sldId id="305" r:id="rId35"/>
    <p:sldId id="306" r:id="rId36"/>
    <p:sldId id="307" r:id="rId37"/>
    <p:sldId id="349" r:id="rId38"/>
    <p:sldId id="309" r:id="rId39"/>
    <p:sldId id="310" r:id="rId40"/>
    <p:sldId id="311" r:id="rId41"/>
    <p:sldId id="312" r:id="rId42"/>
    <p:sldId id="313" r:id="rId43"/>
    <p:sldId id="314" r:id="rId44"/>
    <p:sldId id="315" r:id="rId45"/>
    <p:sldId id="316" r:id="rId46"/>
    <p:sldId id="317" r:id="rId47"/>
    <p:sldId id="318" r:id="rId48"/>
    <p:sldId id="319" r:id="rId49"/>
    <p:sldId id="355" r:id="rId50"/>
    <p:sldId id="321" r:id="rId51"/>
    <p:sldId id="322" r:id="rId52"/>
    <p:sldId id="323" r:id="rId53"/>
    <p:sldId id="324" r:id="rId54"/>
    <p:sldId id="325" r:id="rId55"/>
    <p:sldId id="326" r:id="rId56"/>
    <p:sldId id="328" r:id="rId57"/>
    <p:sldId id="341" r:id="rId58"/>
    <p:sldId id="330" r:id="rId59"/>
    <p:sldId id="331" r:id="rId60"/>
    <p:sldId id="332" r:id="rId61"/>
    <p:sldId id="333" r:id="rId62"/>
    <p:sldId id="358" r:id="rId63"/>
    <p:sldId id="334" r:id="rId64"/>
    <p:sldId id="335" r:id="rId65"/>
    <p:sldId id="336" r:id="rId66"/>
    <p:sldId id="337" r:id="rId67"/>
    <p:sldId id="338" r:id="rId68"/>
    <p:sldId id="339" r:id="rId69"/>
    <p:sldId id="340" r:id="rId70"/>
    <p:sldId id="342" r:id="rId71"/>
    <p:sldId id="343" r:id="rId72"/>
    <p:sldId id="353" r:id="rId7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E39"/>
    <a:srgbClr val="A66739"/>
    <a:srgbClr val="CC0000"/>
    <a:srgbClr val="EAEAEA"/>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3" autoAdjust="0"/>
    <p:restoredTop sz="79592" autoAdjust="0"/>
  </p:normalViewPr>
  <p:slideViewPr>
    <p:cSldViewPr snapToGrid="0" showGuides="1">
      <p:cViewPr varScale="1">
        <p:scale>
          <a:sx n="96" d="100"/>
          <a:sy n="96" d="100"/>
        </p:scale>
        <p:origin x="2568"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0" d="100"/>
          <a:sy n="70" d="100"/>
        </p:scale>
        <p:origin x="-1332"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defTabSz="923186">
              <a:defRPr sz="1200">
                <a:latin typeface="Arial" charset="0"/>
              </a:defRPr>
            </a:lvl1pPr>
          </a:lstStyle>
          <a:p>
            <a:pPr>
              <a:defRPr/>
            </a:pPr>
            <a:endParaRPr lang="en-US"/>
          </a:p>
        </p:txBody>
      </p:sp>
      <p:sp>
        <p:nvSpPr>
          <p:cNvPr id="41987" name="Rectangle 3"/>
          <p:cNvSpPr>
            <a:spLocks noGrp="1" noChangeArrowheads="1"/>
          </p:cNvSpPr>
          <p:nvPr>
            <p:ph type="dt" sz="quarter" idx="1"/>
          </p:nvPr>
        </p:nvSpPr>
        <p:spPr bwMode="auto">
          <a:xfrm>
            <a:off x="3884613"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186">
              <a:defRPr sz="1200">
                <a:latin typeface="Arial" charset="0"/>
              </a:defRPr>
            </a:lvl1pPr>
          </a:lstStyle>
          <a:p>
            <a:pPr>
              <a:defRPr/>
            </a:pPr>
            <a:endParaRPr lang="en-US"/>
          </a:p>
        </p:txBody>
      </p:sp>
      <p:sp>
        <p:nvSpPr>
          <p:cNvPr id="41988" name="Rectangle 4"/>
          <p:cNvSpPr>
            <a:spLocks noGrp="1" noChangeArrowheads="1"/>
          </p:cNvSpPr>
          <p:nvPr>
            <p:ph type="ftr" sz="quarter" idx="2"/>
          </p:nvPr>
        </p:nvSpPr>
        <p:spPr bwMode="auto">
          <a:xfrm>
            <a:off x="0"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defTabSz="923186">
              <a:defRPr sz="1200">
                <a:latin typeface="Arial" charset="0"/>
              </a:defRPr>
            </a:lvl1pPr>
          </a:lstStyle>
          <a:p>
            <a:pPr>
              <a:defRPr/>
            </a:pPr>
            <a:endParaRPr lang="en-US"/>
          </a:p>
        </p:txBody>
      </p:sp>
      <p:sp>
        <p:nvSpPr>
          <p:cNvPr id="41989" name="Rectangle 5"/>
          <p:cNvSpPr>
            <a:spLocks noGrp="1" noChangeArrowheads="1"/>
          </p:cNvSpPr>
          <p:nvPr>
            <p:ph type="sldNum" sz="quarter" idx="3"/>
          </p:nvPr>
        </p:nvSpPr>
        <p:spPr bwMode="auto">
          <a:xfrm>
            <a:off x="3884613"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186">
              <a:defRPr sz="1200">
                <a:latin typeface="Arial" charset="0"/>
              </a:defRPr>
            </a:lvl1pPr>
          </a:lstStyle>
          <a:p>
            <a:pPr>
              <a:defRPr/>
            </a:pPr>
            <a:fld id="{B802E5A2-BA25-4816-BD90-A67324ED4D38}" type="slidenum">
              <a:rPr lang="en-US"/>
              <a:pPr>
                <a:defRPr/>
              </a:pPr>
              <a:t>‹#›</a:t>
            </a:fld>
            <a:endParaRPr lang="en-US"/>
          </a:p>
        </p:txBody>
      </p:sp>
    </p:spTree>
    <p:extLst>
      <p:ext uri="{BB962C8B-B14F-4D97-AF65-F5344CB8AC3E}">
        <p14:creationId xmlns:p14="http://schemas.microsoft.com/office/powerpoint/2010/main" val="3213025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defTabSz="923186">
              <a:defRPr sz="1200">
                <a:latin typeface="Arial" charset="0"/>
              </a:defRPr>
            </a:lvl1pPr>
          </a:lstStyle>
          <a:p>
            <a:pPr>
              <a:defRPr/>
            </a:pPr>
            <a:endParaRPr lang="en-US"/>
          </a:p>
        </p:txBody>
      </p:sp>
      <p:sp>
        <p:nvSpPr>
          <p:cNvPr id="54275"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186">
              <a:defRPr sz="1200">
                <a:latin typeface="Arial" charset="0"/>
              </a:defRPr>
            </a:lvl1pPr>
          </a:lstStyle>
          <a:p>
            <a:pPr>
              <a:defRPr/>
            </a:pPr>
            <a:endParaRPr lang="en-US"/>
          </a:p>
        </p:txBody>
      </p:sp>
      <p:sp>
        <p:nvSpPr>
          <p:cNvPr id="76804"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defTabSz="923186">
              <a:defRPr sz="1200">
                <a:latin typeface="Arial" charset="0"/>
              </a:defRPr>
            </a:lvl1pPr>
          </a:lstStyle>
          <a:p>
            <a:pPr>
              <a:defRPr/>
            </a:pPr>
            <a:endParaRPr lang="en-US"/>
          </a:p>
        </p:txBody>
      </p:sp>
      <p:sp>
        <p:nvSpPr>
          <p:cNvPr id="54279"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186">
              <a:defRPr sz="1200">
                <a:latin typeface="Arial" charset="0"/>
              </a:defRPr>
            </a:lvl1pPr>
          </a:lstStyle>
          <a:p>
            <a:pPr>
              <a:defRPr/>
            </a:pPr>
            <a:fld id="{8D63C513-B1C1-4905-A96E-D4D0D2A33509}" type="slidenum">
              <a:rPr lang="en-US"/>
              <a:pPr>
                <a:defRPr/>
              </a:pPr>
              <a:t>‹#›</a:t>
            </a:fld>
            <a:endParaRPr lang="en-US"/>
          </a:p>
        </p:txBody>
      </p:sp>
    </p:spTree>
    <p:extLst>
      <p:ext uri="{BB962C8B-B14F-4D97-AF65-F5344CB8AC3E}">
        <p14:creationId xmlns:p14="http://schemas.microsoft.com/office/powerpoint/2010/main" val="1692518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ub.iaea.org/MTCD/publications/PDF/Pub815_web.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media.washingtonpost.com/wp-srv/nation/nationalsecurity/earlywarning/NationalPlanningScenariosApril2005.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eb.emmes.com/study/bmt2/protocol/0301_protocol/0301_Aplastic_Anemia_Synopsis_and_Schema_v7.pdf"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217488" indent="-217488" eaLnBrk="1" hangingPunct="1">
              <a:lnSpc>
                <a:spcPct val="90000"/>
              </a:lnSpc>
            </a:pPr>
            <a:endParaRPr lang="en-US">
              <a:latin typeface="Arial" pitchFamily="34" charset="0"/>
            </a:endParaRPr>
          </a:p>
        </p:txBody>
      </p:sp>
    </p:spTree>
    <p:extLst>
      <p:ext uri="{BB962C8B-B14F-4D97-AF65-F5344CB8AC3E}">
        <p14:creationId xmlns:p14="http://schemas.microsoft.com/office/powerpoint/2010/main" val="3251269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468">
              <a:defRPr/>
            </a:pPr>
            <a:r>
              <a:rPr lang="en-US" dirty="0"/>
              <a:t>IAEA Data from ITDB Fact Sheet</a:t>
            </a:r>
            <a:r>
              <a:rPr lang="en-US" baseline="0" dirty="0"/>
              <a:t> accessed 12/22/15 http://www-ns.iaea.org/downloads/security/itdb-fact-sheet.pdf  from report area: http://www-ns.iaea.org/security/itdb.asp </a:t>
            </a:r>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O:\Contingency Planning\RITN\Meetings\2010\2010 Year in Review</a:t>
            </a:r>
          </a:p>
        </p:txBody>
      </p:sp>
      <p:sp>
        <p:nvSpPr>
          <p:cNvPr id="5" name="Slide Number Placeholder 4"/>
          <p:cNvSpPr>
            <a:spLocks noGrp="1"/>
          </p:cNvSpPr>
          <p:nvPr>
            <p:ph type="sldNum" sz="quarter" idx="11"/>
          </p:nvPr>
        </p:nvSpPr>
        <p:spPr/>
        <p:txBody>
          <a:bodyPr/>
          <a:lstStyle/>
          <a:p>
            <a:pPr>
              <a:defRPr/>
            </a:pPr>
            <a:fld id="{A7F08EF9-30D3-4152-9C2D-D2A146408D21}" type="slidenum">
              <a:rPr lang="en-US" smtClean="0"/>
              <a:pPr>
                <a:defRPr/>
              </a:pPr>
              <a:t>11</a:t>
            </a:fld>
            <a:endParaRPr lang="en-US"/>
          </a:p>
        </p:txBody>
      </p:sp>
    </p:spTree>
    <p:extLst>
      <p:ext uri="{BB962C8B-B14F-4D97-AF65-F5344CB8AC3E}">
        <p14:creationId xmlns:p14="http://schemas.microsoft.com/office/powerpoint/2010/main" val="316664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dirty="0">
                <a:latin typeface="Arial" pitchFamily="34" charset="0"/>
              </a:rPr>
              <a:t>Source: REAC/TS Registry</a:t>
            </a:r>
          </a:p>
          <a:p>
            <a:endParaRPr lang="en-US" dirty="0">
              <a:latin typeface="Arial" pitchFamily="34" charset="0"/>
            </a:endParaRPr>
          </a:p>
        </p:txBody>
      </p:sp>
      <p:sp>
        <p:nvSpPr>
          <p:cNvPr id="90116" name="Slide Number Placeholder 3"/>
          <p:cNvSpPr>
            <a:spLocks noGrp="1"/>
          </p:cNvSpPr>
          <p:nvPr>
            <p:ph type="sldNum" sz="quarter" idx="5"/>
          </p:nvPr>
        </p:nvSpPr>
        <p:spPr>
          <a:noFill/>
        </p:spPr>
        <p:txBody>
          <a:bodyPr/>
          <a:lstStyle/>
          <a:p>
            <a:pPr defTabSz="922338"/>
            <a:fld id="{4105CA40-8132-4D61-981F-8E0996C06F40}" type="slidenum">
              <a:rPr lang="en-US" smtClean="0">
                <a:latin typeface="Arial" pitchFamily="34" charset="0"/>
              </a:rPr>
              <a:pPr defTabSz="922338"/>
              <a:t>12</a:t>
            </a:fld>
            <a:endParaRPr lang="en-US">
              <a:latin typeface="Arial" pitchFamily="34" charset="0"/>
            </a:endParaRPr>
          </a:p>
        </p:txBody>
      </p:sp>
    </p:spTree>
    <p:extLst>
      <p:ext uri="{BB962C8B-B14F-4D97-AF65-F5344CB8AC3E}">
        <p14:creationId xmlns:p14="http://schemas.microsoft.com/office/powerpoint/2010/main" val="165411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r>
              <a:rPr lang="en-US">
                <a:latin typeface="Arial" pitchFamily="34" charset="0"/>
              </a:rPr>
              <a:t>Alexander V. Litvinenko was a former K.G.B. agent and critic of the Russian government who died of polonium 210 poisoning. He claimed the Russian president (Vladimir V. Putin) ordered his murder. </a:t>
            </a:r>
          </a:p>
          <a:p>
            <a:pPr eaLnBrk="1" hangingPunct="1"/>
            <a:endParaRPr lang="en-US">
              <a:latin typeface="Arial" pitchFamily="34" charset="0"/>
            </a:endParaRPr>
          </a:p>
          <a:p>
            <a:pPr eaLnBrk="1" hangingPunct="1"/>
            <a:r>
              <a:rPr lang="en-US">
                <a:latin typeface="Arial" pitchFamily="34" charset="0"/>
              </a:rPr>
              <a:t>Source: http://www.nytimes.com/2006/12/03/weekinreview/03broad.html?pagewanted=all</a:t>
            </a:r>
          </a:p>
          <a:p>
            <a:endParaRPr lang="en-US">
              <a:latin typeface="Arial" pitchFamily="34" charset="0"/>
            </a:endParaRPr>
          </a:p>
        </p:txBody>
      </p:sp>
      <p:sp>
        <p:nvSpPr>
          <p:cNvPr id="91140" name="Slide Number Placeholder 3"/>
          <p:cNvSpPr>
            <a:spLocks noGrp="1"/>
          </p:cNvSpPr>
          <p:nvPr>
            <p:ph type="sldNum" sz="quarter" idx="5"/>
          </p:nvPr>
        </p:nvSpPr>
        <p:spPr>
          <a:noFill/>
        </p:spPr>
        <p:txBody>
          <a:bodyPr/>
          <a:lstStyle/>
          <a:p>
            <a:pPr defTabSz="922338"/>
            <a:fld id="{9015D51D-DDF5-41CC-BB36-EAEEE0076902}" type="slidenum">
              <a:rPr lang="en-US" smtClean="0">
                <a:latin typeface="Arial" pitchFamily="34" charset="0"/>
              </a:rPr>
              <a:pPr defTabSz="922338"/>
              <a:t>13</a:t>
            </a:fld>
            <a:endParaRPr lang="en-US">
              <a:latin typeface="Arial" pitchFamily="34" charset="0"/>
            </a:endParaRPr>
          </a:p>
        </p:txBody>
      </p:sp>
    </p:spTree>
    <p:extLst>
      <p:ext uri="{BB962C8B-B14F-4D97-AF65-F5344CB8AC3E}">
        <p14:creationId xmlns:p14="http://schemas.microsoft.com/office/powerpoint/2010/main" val="81541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r>
              <a:rPr lang="en-US" sz="500">
                <a:latin typeface="Arial" pitchFamily="34" charset="0"/>
              </a:rPr>
              <a:t>Sources:</a:t>
            </a:r>
          </a:p>
          <a:p>
            <a:pPr lvl="1" eaLnBrk="1" hangingPunct="1"/>
            <a:r>
              <a:rPr lang="en-US">
                <a:latin typeface="Arial" pitchFamily="34" charset="0"/>
              </a:rPr>
              <a:t>Taiwan 2003 incident: (WMD Awareness Level Training Student Manual AWR-160 Case Study P. 70)</a:t>
            </a:r>
          </a:p>
          <a:p>
            <a:endParaRPr lang="en-US">
              <a:latin typeface="Arial" pitchFamily="34" charset="0"/>
            </a:endParaRPr>
          </a:p>
        </p:txBody>
      </p:sp>
      <p:sp>
        <p:nvSpPr>
          <p:cNvPr id="92164" name="Slide Number Placeholder 3"/>
          <p:cNvSpPr>
            <a:spLocks noGrp="1"/>
          </p:cNvSpPr>
          <p:nvPr>
            <p:ph type="sldNum" sz="quarter" idx="5"/>
          </p:nvPr>
        </p:nvSpPr>
        <p:spPr>
          <a:noFill/>
        </p:spPr>
        <p:txBody>
          <a:bodyPr/>
          <a:lstStyle/>
          <a:p>
            <a:pPr defTabSz="922338"/>
            <a:fld id="{37AFEE29-DC46-43C4-AA62-09BCF7F656FE}" type="slidenum">
              <a:rPr lang="en-US" smtClean="0">
                <a:latin typeface="Arial" pitchFamily="34" charset="0"/>
              </a:rPr>
              <a:pPr defTabSz="922338"/>
              <a:t>14</a:t>
            </a:fld>
            <a:endParaRPr lang="en-US">
              <a:latin typeface="Arial" pitchFamily="34" charset="0"/>
            </a:endParaRPr>
          </a:p>
        </p:txBody>
      </p:sp>
    </p:spTree>
    <p:extLst>
      <p:ext uri="{BB962C8B-B14F-4D97-AF65-F5344CB8AC3E}">
        <p14:creationId xmlns:p14="http://schemas.microsoft.com/office/powerpoint/2010/main" val="1315298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a:latin typeface="Arial" pitchFamily="34" charset="0"/>
              </a:rPr>
              <a:t>Photo source:</a:t>
            </a:r>
          </a:p>
          <a:p>
            <a:pPr eaLnBrk="1" hangingPunct="1">
              <a:defRPr/>
            </a:pPr>
            <a:r>
              <a:rPr lang="en-US" dirty="0">
                <a:latin typeface="Arial" pitchFamily="34" charset="0"/>
              </a:rPr>
              <a:t>Upper Right photo:  Abandoned Goiania Clinic from  IAEA, 1988, </a:t>
            </a:r>
            <a:r>
              <a:rPr lang="en-US" i="1" dirty="0">
                <a:latin typeface="Arial" pitchFamily="34" charset="0"/>
              </a:rPr>
              <a:t>The Radiological Accident in Goiania</a:t>
            </a:r>
            <a:r>
              <a:rPr lang="en-US" dirty="0">
                <a:latin typeface="Arial" pitchFamily="34" charset="0"/>
              </a:rPr>
              <a:t>, IAEA (Vienna, Austria), on line at </a:t>
            </a:r>
            <a:r>
              <a:rPr lang="en-US" i="1" dirty="0">
                <a:latin typeface="Arial" pitchFamily="34" charset="0"/>
              </a:rPr>
              <a:t>IAEA</a:t>
            </a:r>
            <a:r>
              <a:rPr lang="en-US" dirty="0">
                <a:latin typeface="Arial" pitchFamily="34" charset="0"/>
              </a:rPr>
              <a:t> [</a:t>
            </a:r>
            <a:r>
              <a:rPr lang="en-US" dirty="0">
                <a:latin typeface="Arial" pitchFamily="34" charset="0"/>
                <a:hlinkClick r:id="rId3"/>
              </a:rPr>
              <a:t>http://www-pub.iaea.org/MTCD/publications/PDF/Pub815_web.pdf</a:t>
            </a:r>
            <a:r>
              <a:rPr lang="en-US" dirty="0">
                <a:latin typeface="Arial" pitchFamily="34" charset="0"/>
              </a:rPr>
              <a:t>]. </a:t>
            </a:r>
          </a:p>
          <a:p>
            <a:pPr eaLnBrk="1" hangingPunct="1">
              <a:defRPr/>
            </a:pPr>
            <a:endParaRPr lang="en-US" dirty="0">
              <a:latin typeface="Arial" pitchFamily="34" charset="0"/>
            </a:endParaRPr>
          </a:p>
          <a:p>
            <a:pPr eaLnBrk="1" hangingPunct="1">
              <a:defRPr/>
            </a:pPr>
            <a:r>
              <a:rPr lang="en-US" dirty="0">
                <a:latin typeface="Arial" pitchFamily="34" charset="0"/>
              </a:rPr>
              <a:t>Lower right photo:  </a:t>
            </a:r>
            <a:r>
              <a:rPr lang="en-US" dirty="0" err="1">
                <a:latin typeface="Arial" pitchFamily="34" charset="0"/>
              </a:rPr>
              <a:t>Ungaurded</a:t>
            </a:r>
            <a:r>
              <a:rPr lang="en-US" dirty="0">
                <a:latin typeface="Arial" pitchFamily="34" charset="0"/>
              </a:rPr>
              <a:t> nuclear generator; http://www.bellona.org/articles/1170417960.69</a:t>
            </a:r>
          </a:p>
          <a:p>
            <a:pPr eaLnBrk="1" hangingPunct="1">
              <a:defRPr/>
            </a:pPr>
            <a:r>
              <a:rPr lang="en-US" dirty="0">
                <a:latin typeface="Arial" pitchFamily="34" charset="0"/>
              </a:rPr>
              <a:t>Radioisotope Thermoelectric Generators (RTG):</a:t>
            </a:r>
          </a:p>
          <a:p>
            <a:pPr eaLnBrk="1" hangingPunct="1">
              <a:defRPr/>
            </a:pPr>
            <a:r>
              <a:rPr lang="en-US" dirty="0">
                <a:latin typeface="Arial" pitchFamily="34" charset="0"/>
              </a:rPr>
              <a:t>http://www.bellona.org/english_import_area/international/russia/navy/northern_fleet/incidents/31772</a:t>
            </a:r>
          </a:p>
          <a:p>
            <a:pPr eaLnBrk="1" hangingPunct="1">
              <a:defRPr/>
            </a:pPr>
            <a:r>
              <a:rPr lang="en-US" b="1" dirty="0">
                <a:latin typeface="Arial" pitchFamily="34" charset="0"/>
              </a:rPr>
              <a:t>Feb. 2002:</a:t>
            </a:r>
            <a:r>
              <a:rPr lang="en-US" dirty="0">
                <a:latin typeface="Arial" pitchFamily="34" charset="0"/>
              </a:rPr>
              <a:t>  Three shepherds from the village of </a:t>
            </a:r>
            <a:r>
              <a:rPr lang="en-US" dirty="0" err="1">
                <a:latin typeface="Arial" pitchFamily="34" charset="0"/>
              </a:rPr>
              <a:t>Lia</a:t>
            </a:r>
            <a:r>
              <a:rPr lang="en-US" dirty="0">
                <a:latin typeface="Arial" pitchFamily="34" charset="0"/>
              </a:rPr>
              <a:t> in the </a:t>
            </a:r>
            <a:r>
              <a:rPr lang="en-US" dirty="0" err="1">
                <a:latin typeface="Arial" pitchFamily="34" charset="0"/>
              </a:rPr>
              <a:t>Tsalendzhikha</a:t>
            </a:r>
            <a:r>
              <a:rPr lang="en-US" dirty="0">
                <a:latin typeface="Arial" pitchFamily="34" charset="0"/>
              </a:rPr>
              <a:t> region were exposed to high radiation doses after they stumbled upon a number of RTGs in a nearby forest. Shortly after the accident an IAEA commission established that, during the Soviet time, eight nuclear-powered generators altogether were delivered to Georgia from the RTG producer </a:t>
            </a:r>
            <a:r>
              <a:rPr lang="en-US" dirty="0" err="1">
                <a:latin typeface="Arial" pitchFamily="34" charset="0"/>
              </a:rPr>
              <a:t>Baltiyets</a:t>
            </a:r>
            <a:r>
              <a:rPr lang="en-US" dirty="0">
                <a:latin typeface="Arial" pitchFamily="34" charset="0"/>
              </a:rPr>
              <a:t>. </a:t>
            </a:r>
          </a:p>
          <a:p>
            <a:pPr eaLnBrk="1" hangingPunct="1">
              <a:defRPr/>
            </a:pPr>
            <a:r>
              <a:rPr lang="en-US" b="1" dirty="0">
                <a:latin typeface="Arial" pitchFamily="34" charset="0"/>
              </a:rPr>
              <a:t>Mar. 2003:</a:t>
            </a:r>
            <a:r>
              <a:rPr lang="en-US" dirty="0">
                <a:latin typeface="Arial" pitchFamily="34" charset="0"/>
              </a:rPr>
              <a:t> An RTG was ravaged by non-ferrous metal scavengers. The RHS, emitting 1000 R/h, was found 200 </a:t>
            </a:r>
            <a:r>
              <a:rPr lang="en-US" dirty="0" err="1">
                <a:latin typeface="Arial" pitchFamily="34" charset="0"/>
              </a:rPr>
              <a:t>metres</a:t>
            </a:r>
            <a:r>
              <a:rPr lang="en-US" dirty="0">
                <a:latin typeface="Arial" pitchFamily="34" charset="0"/>
              </a:rPr>
              <a:t> from the lighthouse, sunk in the shoals of the Baltic Sea. It was removed by an expert team from Radon. </a:t>
            </a:r>
          </a:p>
          <a:p>
            <a:pPr eaLnBrk="1" hangingPunct="1">
              <a:defRPr/>
            </a:pPr>
            <a:r>
              <a:rPr lang="en-US" b="1" dirty="0">
                <a:latin typeface="Arial" pitchFamily="34" charset="0"/>
              </a:rPr>
              <a:t>Nov. 2003:</a:t>
            </a:r>
            <a:r>
              <a:rPr lang="en-US" dirty="0">
                <a:latin typeface="Arial" pitchFamily="34" charset="0"/>
              </a:rPr>
              <a:t> Two RTGs, which are the property of the Northern Fleet, were ravaged by non-ferrous metal thieves. The RHS-90s were found nearby, one in shallow water, the other on shore.</a:t>
            </a:r>
          </a:p>
        </p:txBody>
      </p:sp>
      <p:sp>
        <p:nvSpPr>
          <p:cNvPr id="93188" name="Slide Number Placeholder 3"/>
          <p:cNvSpPr>
            <a:spLocks noGrp="1"/>
          </p:cNvSpPr>
          <p:nvPr>
            <p:ph type="sldNum" sz="quarter" idx="5"/>
          </p:nvPr>
        </p:nvSpPr>
        <p:spPr>
          <a:noFill/>
        </p:spPr>
        <p:txBody>
          <a:bodyPr/>
          <a:lstStyle/>
          <a:p>
            <a:pPr defTabSz="922338"/>
            <a:fld id="{06AEC47C-844E-4FAD-AAC2-54877DE3D12B}" type="slidenum">
              <a:rPr lang="en-US" smtClean="0">
                <a:latin typeface="Arial" pitchFamily="34" charset="0"/>
              </a:rPr>
              <a:pPr defTabSz="922338"/>
              <a:t>15</a:t>
            </a:fld>
            <a:endParaRPr lang="en-US">
              <a:latin typeface="Arial" pitchFamily="34" charset="0"/>
            </a:endParaRPr>
          </a:p>
        </p:txBody>
      </p:sp>
    </p:spTree>
    <p:extLst>
      <p:ext uri="{BB962C8B-B14F-4D97-AF65-F5344CB8AC3E}">
        <p14:creationId xmlns:p14="http://schemas.microsoft.com/office/powerpoint/2010/main" val="1547174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r>
              <a:rPr lang="en-US" sz="800">
                <a:latin typeface="Arial" pitchFamily="34" charset="0"/>
              </a:rPr>
              <a:t>NORTH AMERICA-1984</a:t>
            </a:r>
            <a:br>
              <a:rPr lang="en-US" sz="800">
                <a:latin typeface="Arial" pitchFamily="34" charset="0"/>
              </a:rPr>
            </a:br>
            <a:r>
              <a:rPr lang="en-US" sz="800">
                <a:latin typeface="Arial" pitchFamily="34" charset="0"/>
              </a:rPr>
              <a:t>A used medical radiotherapy unit containing 400 curies of Cobalt-60 was recycled in Juarez, Mexico into steel products. These products were distributed to 40 states and their radioactivity wasn’t detected until a truck attempted to deliver “hot” reinforcement bars (rebar) to the Los Alamos Scientific Laboratory in New Mexico. One death resulted from the radiation and 109 houses were demolished to remove radioactive steel.</a:t>
            </a:r>
          </a:p>
          <a:p>
            <a:pPr eaLnBrk="1" hangingPunct="1"/>
            <a:endParaRPr lang="en-US">
              <a:latin typeface="Arial" pitchFamily="34" charset="0"/>
            </a:endParaRPr>
          </a:p>
          <a:p>
            <a:pPr eaLnBrk="1" hangingPunct="1"/>
            <a:r>
              <a:rPr lang="en-US">
                <a:latin typeface="Arial" pitchFamily="34" charset="0"/>
              </a:rPr>
              <a:t>Source: http://www.window.state.tx.us/border/ch09/cobalto.html</a:t>
            </a:r>
          </a:p>
        </p:txBody>
      </p:sp>
      <p:sp>
        <p:nvSpPr>
          <p:cNvPr id="94212" name="Slide Number Placeholder 3"/>
          <p:cNvSpPr>
            <a:spLocks noGrp="1"/>
          </p:cNvSpPr>
          <p:nvPr>
            <p:ph type="sldNum" sz="quarter" idx="5"/>
          </p:nvPr>
        </p:nvSpPr>
        <p:spPr>
          <a:noFill/>
        </p:spPr>
        <p:txBody>
          <a:bodyPr/>
          <a:lstStyle/>
          <a:p>
            <a:pPr defTabSz="922338"/>
            <a:fld id="{3E00FC5F-09BA-46E1-9821-2561EC37A8C4}" type="slidenum">
              <a:rPr lang="en-US" smtClean="0">
                <a:latin typeface="Arial" pitchFamily="34" charset="0"/>
              </a:rPr>
              <a:pPr defTabSz="922338"/>
              <a:t>16</a:t>
            </a:fld>
            <a:endParaRPr lang="en-US">
              <a:latin typeface="Arial" pitchFamily="34" charset="0"/>
            </a:endParaRPr>
          </a:p>
        </p:txBody>
      </p:sp>
    </p:spTree>
    <p:extLst>
      <p:ext uri="{BB962C8B-B14F-4D97-AF65-F5344CB8AC3E}">
        <p14:creationId xmlns:p14="http://schemas.microsoft.com/office/powerpoint/2010/main" val="137722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r>
              <a:rPr lang="en-US" sz="800">
                <a:latin typeface="Arial" pitchFamily="34" charset="0"/>
              </a:rPr>
              <a:t>Tulsa, Oklahoma - July 29, 1981: An unemployed industrial radiographer committed suicide by self-inflicted radiation injury using an iridium-192 radiography source.</a:t>
            </a:r>
          </a:p>
          <a:p>
            <a:pPr eaLnBrk="1" hangingPunct="1"/>
            <a:endParaRPr lang="en-US">
              <a:latin typeface="Arial" pitchFamily="34" charset="0"/>
            </a:endParaRPr>
          </a:p>
          <a:p>
            <a:pPr eaLnBrk="1" hangingPunct="1"/>
            <a:r>
              <a:rPr lang="en-US">
                <a:latin typeface="Arial" pitchFamily="34" charset="0"/>
              </a:rPr>
              <a:t>Some details from:  http://www.johnstonsarchive.net/nuclear/radevents/index.html</a:t>
            </a:r>
          </a:p>
          <a:p>
            <a:endParaRPr lang="en-US">
              <a:latin typeface="Arial" pitchFamily="34" charset="0"/>
            </a:endParaRPr>
          </a:p>
        </p:txBody>
      </p:sp>
      <p:sp>
        <p:nvSpPr>
          <p:cNvPr id="95236" name="Slide Number Placeholder 3"/>
          <p:cNvSpPr>
            <a:spLocks noGrp="1"/>
          </p:cNvSpPr>
          <p:nvPr>
            <p:ph type="sldNum" sz="quarter" idx="5"/>
          </p:nvPr>
        </p:nvSpPr>
        <p:spPr>
          <a:noFill/>
        </p:spPr>
        <p:txBody>
          <a:bodyPr/>
          <a:lstStyle/>
          <a:p>
            <a:pPr defTabSz="922338"/>
            <a:fld id="{26E5BC3D-DB7F-4E05-A721-28A34BC23D03}" type="slidenum">
              <a:rPr lang="en-US" smtClean="0">
                <a:latin typeface="Arial" pitchFamily="34" charset="0"/>
              </a:rPr>
              <a:pPr defTabSz="922338"/>
              <a:t>17</a:t>
            </a:fld>
            <a:endParaRPr lang="en-US">
              <a:latin typeface="Arial" pitchFamily="34" charset="0"/>
            </a:endParaRPr>
          </a:p>
        </p:txBody>
      </p:sp>
    </p:spTree>
    <p:extLst>
      <p:ext uri="{BB962C8B-B14F-4D97-AF65-F5344CB8AC3E}">
        <p14:creationId xmlns:p14="http://schemas.microsoft.com/office/powerpoint/2010/main" val="3388824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r>
              <a:rPr lang="en-US" b="1">
                <a:latin typeface="Arial" pitchFamily="34" charset="0"/>
              </a:rPr>
              <a:t>Moscow, Russia</a:t>
            </a:r>
            <a:r>
              <a:rPr lang="en-US">
                <a:latin typeface="Arial" pitchFamily="34" charset="0"/>
              </a:rPr>
              <a:t>—In 1995 the first-ever attempt at radiological terror was conducted by a group of Chechen rebels.  The rebels contacted a Russian television station and boasted of its ability to construct a radioactive bomb. The rebels alert the press that they have buried a cache of radiological materials in Moscow's Ismailovsky Park. In the very spot where the rebels indicated it would be, authorities find a partially buried container of cesium. Neither the Chechens who planted it there nor the original source of the cesium are ever identified. </a:t>
            </a:r>
          </a:p>
          <a:p>
            <a:pPr eaLnBrk="1" hangingPunct="1"/>
            <a:endParaRPr lang="en-US">
              <a:latin typeface="Arial" pitchFamily="34" charset="0"/>
            </a:endParaRPr>
          </a:p>
          <a:p>
            <a:pPr eaLnBrk="1" hangingPunct="1"/>
            <a:r>
              <a:rPr lang="en-US">
                <a:latin typeface="Arial" pitchFamily="34" charset="0"/>
              </a:rPr>
              <a:t>Source:  http://www.pbs.org/wgbh/nova/dirtybomb/chrono.html</a:t>
            </a:r>
          </a:p>
          <a:p>
            <a:endParaRPr lang="en-US">
              <a:latin typeface="Arial" pitchFamily="34" charset="0"/>
            </a:endParaRPr>
          </a:p>
        </p:txBody>
      </p:sp>
      <p:sp>
        <p:nvSpPr>
          <p:cNvPr id="96260" name="Slide Number Placeholder 3"/>
          <p:cNvSpPr>
            <a:spLocks noGrp="1"/>
          </p:cNvSpPr>
          <p:nvPr>
            <p:ph type="sldNum" sz="quarter" idx="5"/>
          </p:nvPr>
        </p:nvSpPr>
        <p:spPr>
          <a:noFill/>
        </p:spPr>
        <p:txBody>
          <a:bodyPr/>
          <a:lstStyle/>
          <a:p>
            <a:pPr defTabSz="922338"/>
            <a:fld id="{BCC3A881-7FBB-4E60-A2EC-7A8A7DB4BD3E}" type="slidenum">
              <a:rPr lang="en-US" smtClean="0">
                <a:latin typeface="Arial" pitchFamily="34" charset="0"/>
              </a:rPr>
              <a:pPr defTabSz="922338"/>
              <a:t>18</a:t>
            </a:fld>
            <a:endParaRPr lang="en-US">
              <a:latin typeface="Arial" pitchFamily="34" charset="0"/>
            </a:endParaRPr>
          </a:p>
        </p:txBody>
      </p:sp>
    </p:spTree>
    <p:extLst>
      <p:ext uri="{BB962C8B-B14F-4D97-AF65-F5344CB8AC3E}">
        <p14:creationId xmlns:p14="http://schemas.microsoft.com/office/powerpoint/2010/main" val="3400532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marL="217488" indent="-217488" eaLnBrk="1" hangingPunct="1">
              <a:lnSpc>
                <a:spcPct val="90000"/>
              </a:lnSpc>
            </a:pPr>
            <a:r>
              <a:rPr lang="en-US">
                <a:latin typeface="Arial" pitchFamily="34" charset="0"/>
              </a:rPr>
              <a:t>Image from US DOE-Radiation monitoring data from 5/13/2011</a:t>
            </a:r>
          </a:p>
          <a:p>
            <a:pPr marL="217488" indent="-217488" eaLnBrk="1" hangingPunct="1">
              <a:lnSpc>
                <a:spcPct val="90000"/>
              </a:lnSpc>
            </a:pPr>
            <a:r>
              <a:rPr lang="en-US">
                <a:latin typeface="Arial" pitchFamily="34" charset="0"/>
              </a:rPr>
              <a:t>http://energy.gov/downloads/radiological-assessment-effects-fukushima-daiichi-nuclear-power-plant </a:t>
            </a:r>
            <a:r>
              <a:rPr lang="en-US" b="1">
                <a:latin typeface="Arial" pitchFamily="34" charset="0"/>
              </a:rPr>
              <a:t> </a:t>
            </a:r>
            <a:r>
              <a:rPr lang="en-US">
                <a:latin typeface="Arial" pitchFamily="34" charset="0"/>
              </a:rPr>
              <a:t>Accessed 1/31/2012</a:t>
            </a:r>
          </a:p>
        </p:txBody>
      </p:sp>
    </p:spTree>
    <p:extLst>
      <p:ext uri="{BB962C8B-B14F-4D97-AF65-F5344CB8AC3E}">
        <p14:creationId xmlns:p14="http://schemas.microsoft.com/office/powerpoint/2010/main" val="291202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a:latin typeface="Arial" pitchFamily="34" charset="0"/>
              </a:rPr>
              <a:t>This is one of the daily situation reports sent to RITN centers.  In addition to detailed reporting of the incident, they prominently reported that RITN was not activated and there was no indication that it would be activated.  The effect of these reports was to keep centers informed and aligned, which was very beneficial.</a:t>
            </a:r>
          </a:p>
          <a:p>
            <a:endParaRPr lang="en-US">
              <a:latin typeface="Arial" pitchFamily="34" charset="0"/>
            </a:endParaRPr>
          </a:p>
        </p:txBody>
      </p:sp>
      <p:sp>
        <p:nvSpPr>
          <p:cNvPr id="98308" name="Slide Number Placeholder 3"/>
          <p:cNvSpPr>
            <a:spLocks noGrp="1"/>
          </p:cNvSpPr>
          <p:nvPr>
            <p:ph type="sldNum" sz="quarter" idx="5"/>
          </p:nvPr>
        </p:nvSpPr>
        <p:spPr>
          <a:noFill/>
        </p:spPr>
        <p:txBody>
          <a:bodyPr/>
          <a:lstStyle/>
          <a:p>
            <a:pPr defTabSz="922338"/>
            <a:fld id="{54DEACE3-761A-4B30-BF0C-F509F9CFD13F}" type="slidenum">
              <a:rPr lang="en-US" smtClean="0">
                <a:latin typeface="Arial" pitchFamily="34" charset="0"/>
              </a:rPr>
              <a:pPr defTabSz="922338"/>
              <a:t>20</a:t>
            </a:fld>
            <a:endParaRPr lang="en-US">
              <a:latin typeface="Arial" pitchFamily="34" charset="0"/>
            </a:endParaRPr>
          </a:p>
        </p:txBody>
      </p:sp>
    </p:spTree>
    <p:extLst>
      <p:ext uri="{BB962C8B-B14F-4D97-AF65-F5344CB8AC3E}">
        <p14:creationId xmlns:p14="http://schemas.microsoft.com/office/powerpoint/2010/main" val="352407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a:latin typeface="Arial" pitchFamily="34" charset="0"/>
              </a:rPr>
              <a:t>RITN Green Color:</a:t>
            </a:r>
          </a:p>
          <a:p>
            <a:pPr lvl="1"/>
            <a:r>
              <a:rPr lang="en-US" dirty="0">
                <a:latin typeface="Arial" pitchFamily="34" charset="0"/>
              </a:rPr>
              <a:t>PPT RGB definition</a:t>
            </a:r>
          </a:p>
          <a:p>
            <a:pPr lvl="1"/>
            <a:r>
              <a:rPr lang="en-US" dirty="0">
                <a:latin typeface="Arial" pitchFamily="34" charset="0"/>
              </a:rPr>
              <a:t>Green: 166-206-57</a:t>
            </a:r>
          </a:p>
          <a:p>
            <a:pPr lvl="1"/>
            <a:r>
              <a:rPr lang="en-US" dirty="0">
                <a:latin typeface="Arial" pitchFamily="34" charset="0"/>
              </a:rPr>
              <a:t>Yellow: 255-242-0</a:t>
            </a:r>
          </a:p>
        </p:txBody>
      </p:sp>
      <p:sp>
        <p:nvSpPr>
          <p:cNvPr id="78852" name="Slide Number Placeholder 3"/>
          <p:cNvSpPr>
            <a:spLocks noGrp="1"/>
          </p:cNvSpPr>
          <p:nvPr>
            <p:ph type="sldNum" sz="quarter" idx="5"/>
          </p:nvPr>
        </p:nvSpPr>
        <p:spPr>
          <a:noFill/>
        </p:spPr>
        <p:txBody>
          <a:bodyPr/>
          <a:lstStyle/>
          <a:p>
            <a:pPr defTabSz="922338"/>
            <a:fld id="{7FC8C8B1-D783-481C-984D-3B1DE569EB92}" type="slidenum">
              <a:rPr lang="en-US" smtClean="0">
                <a:latin typeface="Arial" pitchFamily="34" charset="0"/>
              </a:rPr>
              <a:pPr defTabSz="922338"/>
              <a:t>2</a:t>
            </a:fld>
            <a:endParaRPr lang="en-US">
              <a:latin typeface="Arial" pitchFamily="34" charset="0"/>
            </a:endParaRPr>
          </a:p>
        </p:txBody>
      </p:sp>
    </p:spTree>
    <p:extLst>
      <p:ext uri="{BB962C8B-B14F-4D97-AF65-F5344CB8AC3E}">
        <p14:creationId xmlns:p14="http://schemas.microsoft.com/office/powerpoint/2010/main" val="140233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bg1"/>
                </a:solidFill>
                <a:latin typeface="Calibri" panose="020F0502020204030204" pitchFamily="34" charset="0"/>
              </a:rPr>
              <a:t>Source: http://en.wikipedia.org/wiki/Image:Nukecloud.png </a:t>
            </a:r>
          </a:p>
          <a:p>
            <a:pPr eaLnBrk="1" hangingPunct="1"/>
            <a:endParaRPr lang="en-US" dirty="0">
              <a:latin typeface="Arial" pitchFamily="34" charset="0"/>
            </a:endParaRPr>
          </a:p>
          <a:p>
            <a:pPr eaLnBrk="1" hangingPunct="1"/>
            <a:r>
              <a:rPr lang="en-US" dirty="0">
                <a:latin typeface="Arial" pitchFamily="34" charset="0"/>
              </a:rPr>
              <a:t>Pictures shows cloud height after a surface detonation of various sized nuclear devices.</a:t>
            </a:r>
          </a:p>
          <a:p>
            <a:endParaRPr lang="en-US" dirty="0">
              <a:latin typeface="Arial" pitchFamily="34" charset="0"/>
            </a:endParaRPr>
          </a:p>
          <a:p>
            <a:r>
              <a:rPr lang="en-US" dirty="0">
                <a:latin typeface="Arial" pitchFamily="34" charset="0"/>
              </a:rPr>
              <a:t>Current planning expects that a detonation will 10 Kilotons or less, which is far less than the Megatons of expected yield from military grade devices during the cold war.</a:t>
            </a:r>
          </a:p>
          <a:p>
            <a:endParaRPr lang="en-US" b="0" dirty="0">
              <a:latin typeface="Arial" pitchFamily="34" charset="0"/>
            </a:endParaRPr>
          </a:p>
          <a:p>
            <a:r>
              <a:rPr lang="en-US" b="0" dirty="0">
                <a:latin typeface="Arial" pitchFamily="34" charset="0"/>
              </a:rPr>
              <a:t>The planning</a:t>
            </a:r>
            <a:r>
              <a:rPr lang="en-US" b="0" baseline="0" dirty="0">
                <a:latin typeface="Arial" pitchFamily="34" charset="0"/>
              </a:rPr>
              <a:t> for an IND expects a 1-10KT device, far less than a modern military grade device.</a:t>
            </a:r>
            <a:endParaRPr lang="en-US" b="0" dirty="0">
              <a:latin typeface="Arial" pitchFamily="34" charset="0"/>
            </a:endParaRPr>
          </a:p>
          <a:p>
            <a:endParaRPr lang="en-US" b="0" dirty="0">
              <a:latin typeface="Arial" pitchFamily="34" charset="0"/>
            </a:endParaRPr>
          </a:p>
          <a:p>
            <a:r>
              <a:rPr lang="en-US" sz="1200" b="0" dirty="0">
                <a:solidFill>
                  <a:schemeClr val="bg1"/>
                </a:solidFill>
              </a:rPr>
              <a:t>0 = Approximate altitude band for commercial aircraft use</a:t>
            </a:r>
            <a:br>
              <a:rPr lang="en-US" sz="1200" b="0" dirty="0">
                <a:solidFill>
                  <a:schemeClr val="bg1"/>
                </a:solidFill>
              </a:rPr>
            </a:br>
            <a:r>
              <a:rPr lang="en-US" sz="1200" b="0" dirty="0">
                <a:solidFill>
                  <a:schemeClr val="bg1"/>
                </a:solidFill>
              </a:rPr>
              <a:t>1 = Fat Man 22.5 kilotons  (Nagasaki). Little Boy (Hiroshima) ~10-15 kilotons.</a:t>
            </a:r>
          </a:p>
          <a:p>
            <a:r>
              <a:rPr lang="en-US" sz="1200" b="0" dirty="0">
                <a:solidFill>
                  <a:schemeClr val="bg1"/>
                </a:solidFill>
              </a:rPr>
              <a:t>2 = Castle Bravo 15 </a:t>
            </a:r>
            <a:r>
              <a:rPr lang="en-US" sz="1200" b="0" dirty="0" err="1">
                <a:solidFill>
                  <a:schemeClr val="bg1"/>
                </a:solidFill>
              </a:rPr>
              <a:t>Hiro</a:t>
            </a:r>
            <a:r>
              <a:rPr lang="en-US" sz="1200" b="0" dirty="0">
                <a:solidFill>
                  <a:schemeClr val="bg1"/>
                </a:solidFill>
              </a:rPr>
              <a:t> (1st US nuclear bomb test on Bikini Atoll)</a:t>
            </a:r>
          </a:p>
          <a:p>
            <a:pPr eaLnBrk="1" hangingPunct="1"/>
            <a:endParaRPr lang="en-US" dirty="0">
              <a:latin typeface="Arial" pitchFamily="34" charset="0"/>
            </a:endParaRPr>
          </a:p>
          <a:p>
            <a:pPr eaLnBrk="1" hangingPunct="1"/>
            <a:r>
              <a:rPr lang="en-US" dirty="0">
                <a:latin typeface="Arial" pitchFamily="34" charset="0"/>
              </a:rPr>
              <a:t>Source: http://en.wikipedia.org/wiki/Image:Nukecloud.png</a:t>
            </a:r>
          </a:p>
          <a:p>
            <a:pPr eaLnBrk="1" hangingPunct="1"/>
            <a:r>
              <a:rPr lang="en-US" dirty="0">
                <a:latin typeface="Arial" pitchFamily="34" charset="0"/>
              </a:rPr>
              <a:t>-referenced as obtained from federal document and therefore open source</a:t>
            </a:r>
          </a:p>
        </p:txBody>
      </p:sp>
      <p:sp>
        <p:nvSpPr>
          <p:cNvPr id="102404" name="Slide Number Placeholder 3"/>
          <p:cNvSpPr>
            <a:spLocks noGrp="1"/>
          </p:cNvSpPr>
          <p:nvPr>
            <p:ph type="sldNum" sz="quarter" idx="5"/>
          </p:nvPr>
        </p:nvSpPr>
        <p:spPr>
          <a:noFill/>
        </p:spPr>
        <p:txBody>
          <a:bodyPr/>
          <a:lstStyle/>
          <a:p>
            <a:pPr defTabSz="922338"/>
            <a:fld id="{F482B844-3C62-44BC-B6F5-EF8FC5A94E1B}" type="slidenum">
              <a:rPr lang="en-US" smtClean="0">
                <a:latin typeface="Arial" pitchFamily="34" charset="0"/>
              </a:rPr>
              <a:pPr defTabSz="922338"/>
              <a:t>22</a:t>
            </a:fld>
            <a:endParaRPr lang="en-US">
              <a:latin typeface="Arial" pitchFamily="34" charset="0"/>
            </a:endParaRPr>
          </a:p>
        </p:txBody>
      </p:sp>
    </p:spTree>
    <p:extLst>
      <p:ext uri="{BB962C8B-B14F-4D97-AF65-F5344CB8AC3E}">
        <p14:creationId xmlns:p14="http://schemas.microsoft.com/office/powerpoint/2010/main" val="1275847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10 KT device will leave</a:t>
            </a:r>
            <a:r>
              <a:rPr lang="en-US" baseline="0" dirty="0"/>
              <a:t> a crater 500 feet across</a:t>
            </a:r>
          </a:p>
          <a:p>
            <a:endParaRPr lang="en-US" baseline="0" dirty="0"/>
          </a:p>
          <a:p>
            <a:r>
              <a:rPr lang="en-US" baseline="0" dirty="0"/>
              <a:t>Buildings within ½ mile will be leveled, but the damage quickly dissipates from there…</a:t>
            </a:r>
          </a:p>
          <a:p>
            <a:endParaRPr lang="en-US" baseline="0" dirty="0"/>
          </a:p>
          <a:p>
            <a:r>
              <a:rPr lang="en-US" baseline="0" dirty="0"/>
              <a:t>Fallout will be a significant issue.</a:t>
            </a:r>
            <a:endParaRPr lang="en-US" dirty="0"/>
          </a:p>
        </p:txBody>
      </p:sp>
      <p:sp>
        <p:nvSpPr>
          <p:cNvPr id="4" name="Slide Number Placeholder 3"/>
          <p:cNvSpPr>
            <a:spLocks noGrp="1"/>
          </p:cNvSpPr>
          <p:nvPr>
            <p:ph type="sldNum" sz="quarter" idx="10"/>
          </p:nvPr>
        </p:nvSpPr>
        <p:spPr/>
        <p:txBody>
          <a:bodyPr/>
          <a:lstStyle/>
          <a:p>
            <a:pPr>
              <a:defRPr/>
            </a:pPr>
            <a:fld id="{8D63C513-B1C1-4905-A96E-D4D0D2A33509}" type="slidenum">
              <a:rPr lang="en-US" smtClean="0"/>
              <a:pPr>
                <a:defRPr/>
              </a:pPr>
              <a:t>23</a:t>
            </a:fld>
            <a:endParaRPr lang="en-US"/>
          </a:p>
        </p:txBody>
      </p:sp>
    </p:spTree>
    <p:extLst>
      <p:ext uri="{BB962C8B-B14F-4D97-AF65-F5344CB8AC3E}">
        <p14:creationId xmlns:p14="http://schemas.microsoft.com/office/powerpoint/2010/main" val="1751279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charset="0"/>
                <a:ea typeface="+mn-ea"/>
                <a:cs typeface="+mn-cs"/>
              </a:rPr>
              <a:t>Illustration of the Dangerous Fallout zone from the ground burst detonation of an IND.</a:t>
            </a:r>
            <a:r>
              <a:rPr lang="en-US" sz="1200" kern="1200" baseline="30000" dirty="0">
                <a:solidFill>
                  <a:schemeClr val="tx1"/>
                </a:solidFill>
                <a:latin typeface="Arial" charset="0"/>
                <a:ea typeface="+mn-ea"/>
                <a:cs typeface="+mn-cs"/>
              </a:rPr>
              <a:t> </a:t>
            </a:r>
            <a:r>
              <a:rPr lang="en-US" sz="1200" kern="1200" dirty="0">
                <a:solidFill>
                  <a:schemeClr val="tx1"/>
                </a:solidFill>
                <a:latin typeface="Arial" charset="0"/>
                <a:ea typeface="+mn-ea"/>
                <a:cs typeface="+mn-cs"/>
              </a:rPr>
              <a:t>The dose in the Dangerous Fallout zone could cause marrow injury. Sheltering-in-place is key to reducing dose, as the hazard dissipates relatively quickly.</a:t>
            </a:r>
            <a:endParaRPr lang="en-US" dirty="0"/>
          </a:p>
        </p:txBody>
      </p:sp>
      <p:sp>
        <p:nvSpPr>
          <p:cNvPr id="4" name="Slide Number Placeholder 3"/>
          <p:cNvSpPr>
            <a:spLocks noGrp="1"/>
          </p:cNvSpPr>
          <p:nvPr>
            <p:ph type="sldNum" sz="quarter" idx="10"/>
          </p:nvPr>
        </p:nvSpPr>
        <p:spPr/>
        <p:txBody>
          <a:bodyPr/>
          <a:lstStyle/>
          <a:p>
            <a:pPr>
              <a:defRPr/>
            </a:pPr>
            <a:fld id="{8D63C513-B1C1-4905-A96E-D4D0D2A33509}" type="slidenum">
              <a:rPr lang="en-US" smtClean="0"/>
              <a:pPr>
                <a:defRPr/>
              </a:pPr>
              <a:t>24</a:t>
            </a:fld>
            <a:endParaRPr lang="en-US"/>
          </a:p>
        </p:txBody>
      </p:sp>
    </p:spTree>
    <p:extLst>
      <p:ext uri="{BB962C8B-B14F-4D97-AF65-F5344CB8AC3E}">
        <p14:creationId xmlns:p14="http://schemas.microsoft.com/office/powerpoint/2010/main" val="3115285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r>
              <a:rPr lang="en-US" dirty="0">
                <a:latin typeface="Arial" pitchFamily="34" charset="0"/>
              </a:rPr>
              <a:t>10 Kiloton improvised nuclear device is what the US Government uses for response planning per the National Planning Scenarios: </a:t>
            </a:r>
          </a:p>
          <a:p>
            <a:pPr eaLnBrk="1" hangingPunct="1"/>
            <a:endParaRPr lang="en-US" dirty="0">
              <a:latin typeface="Arial" pitchFamily="34" charset="0"/>
            </a:endParaRPr>
          </a:p>
          <a:p>
            <a:pPr eaLnBrk="1" hangingPunct="1"/>
            <a:r>
              <a:rPr lang="en-US" u="sng" dirty="0">
                <a:latin typeface="Arial" pitchFamily="34" charset="0"/>
                <a:hlinkClick r:id="rId3"/>
              </a:rPr>
              <a:t>http://media.washingtonpost.com/wp-srv/nation/nationalsecurity/earlywarning/NationalPlanningScenariosApril2005.pdf</a:t>
            </a:r>
            <a:endParaRPr lang="en-US" u="sng" dirty="0">
              <a:latin typeface="Arial" pitchFamily="34" charset="0"/>
            </a:endParaRPr>
          </a:p>
          <a:p>
            <a:endParaRPr lang="en-US" dirty="0">
              <a:latin typeface="Arial" pitchFamily="34" charset="0"/>
            </a:endParaRPr>
          </a:p>
        </p:txBody>
      </p:sp>
      <p:sp>
        <p:nvSpPr>
          <p:cNvPr id="99332" name="Slide Number Placeholder 3"/>
          <p:cNvSpPr>
            <a:spLocks noGrp="1"/>
          </p:cNvSpPr>
          <p:nvPr>
            <p:ph type="sldNum" sz="quarter" idx="5"/>
          </p:nvPr>
        </p:nvSpPr>
        <p:spPr>
          <a:noFill/>
        </p:spPr>
        <p:txBody>
          <a:bodyPr/>
          <a:lstStyle/>
          <a:p>
            <a:pPr defTabSz="922338"/>
            <a:fld id="{6709CFF7-5ACF-4922-840D-6B7ECD50CF07}" type="slidenum">
              <a:rPr lang="en-US" smtClean="0">
                <a:latin typeface="Arial" pitchFamily="34" charset="0"/>
              </a:rPr>
              <a:pPr defTabSz="922338"/>
              <a:t>25</a:t>
            </a:fld>
            <a:endParaRPr lang="en-US">
              <a:latin typeface="Arial" pitchFamily="34" charset="0"/>
            </a:endParaRPr>
          </a:p>
        </p:txBody>
      </p:sp>
    </p:spTree>
    <p:extLst>
      <p:ext uri="{BB962C8B-B14F-4D97-AF65-F5344CB8AC3E}">
        <p14:creationId xmlns:p14="http://schemas.microsoft.com/office/powerpoint/2010/main" val="3928683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latin typeface="Arial" pitchFamily="34" charset="0"/>
            </a:endParaRPr>
          </a:p>
        </p:txBody>
      </p:sp>
      <p:sp>
        <p:nvSpPr>
          <p:cNvPr id="100356" name="Slide Number Placeholder 3"/>
          <p:cNvSpPr>
            <a:spLocks noGrp="1"/>
          </p:cNvSpPr>
          <p:nvPr>
            <p:ph type="sldNum" sz="quarter" idx="5"/>
          </p:nvPr>
        </p:nvSpPr>
        <p:spPr>
          <a:noFill/>
        </p:spPr>
        <p:txBody>
          <a:bodyPr/>
          <a:lstStyle/>
          <a:p>
            <a:pPr defTabSz="922338"/>
            <a:fld id="{F31395BA-20B9-494C-9E08-11FCA8D2DF68}" type="slidenum">
              <a:rPr lang="en-US" smtClean="0">
                <a:latin typeface="Arial" pitchFamily="34" charset="0"/>
              </a:rPr>
              <a:pPr defTabSz="922338"/>
              <a:t>26</a:t>
            </a:fld>
            <a:endParaRPr lang="en-US">
              <a:latin typeface="Arial" pitchFamily="34" charset="0"/>
            </a:endParaRPr>
          </a:p>
        </p:txBody>
      </p:sp>
    </p:spTree>
    <p:extLst>
      <p:ext uri="{BB962C8B-B14F-4D97-AF65-F5344CB8AC3E}">
        <p14:creationId xmlns:p14="http://schemas.microsoft.com/office/powerpoint/2010/main" val="2639729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a:latin typeface="Arial" pitchFamily="34" charset="0"/>
            </a:endParaRPr>
          </a:p>
        </p:txBody>
      </p:sp>
      <p:sp>
        <p:nvSpPr>
          <p:cNvPr id="101380" name="Slide Number Placeholder 3"/>
          <p:cNvSpPr>
            <a:spLocks noGrp="1"/>
          </p:cNvSpPr>
          <p:nvPr>
            <p:ph type="sldNum" sz="quarter" idx="5"/>
          </p:nvPr>
        </p:nvSpPr>
        <p:spPr>
          <a:noFill/>
        </p:spPr>
        <p:txBody>
          <a:bodyPr/>
          <a:lstStyle/>
          <a:p>
            <a:pPr defTabSz="922338"/>
            <a:fld id="{68C9D494-2102-4CAC-B749-4D8483F0AB12}" type="slidenum">
              <a:rPr lang="en-US" smtClean="0">
                <a:latin typeface="Arial" pitchFamily="34" charset="0"/>
              </a:rPr>
              <a:pPr defTabSz="922338"/>
              <a:t>27</a:t>
            </a:fld>
            <a:endParaRPr lang="en-US">
              <a:latin typeface="Arial" pitchFamily="34" charset="0"/>
            </a:endParaRPr>
          </a:p>
        </p:txBody>
      </p:sp>
    </p:spTree>
    <p:extLst>
      <p:ext uri="{BB962C8B-B14F-4D97-AF65-F5344CB8AC3E}">
        <p14:creationId xmlns:p14="http://schemas.microsoft.com/office/powerpoint/2010/main" val="1474221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range of possible victims with radiation injury only, this information is based on computer modeling.</a:t>
            </a:r>
          </a:p>
          <a:p>
            <a:endParaRPr lang="en-US" dirty="0"/>
          </a:p>
          <a:p>
            <a:r>
              <a:rPr lang="en-US" dirty="0"/>
              <a:t>RITN plans to receive victims with moderate to severe radiation exposure only and no other significant trauma.  This means that the potential surge of patients could range from 10,000 to 63,000 victims that would need to be treated at an RITN center or a hospital with similar care capability.</a:t>
            </a:r>
          </a:p>
          <a:p>
            <a:endParaRPr lang="en-US" dirty="0"/>
          </a:p>
          <a:p>
            <a:r>
              <a:rPr lang="en-US" dirty="0"/>
              <a:t>These victims however comprise of a vast majority that would only require blood count monitoring to watch for the signs of Acute Radiation Syndrome (ARS).</a:t>
            </a:r>
          </a:p>
          <a:p>
            <a:endParaRPr lang="en-US" dirty="0"/>
          </a:p>
          <a:p>
            <a:r>
              <a:rPr lang="en-US" dirty="0"/>
              <a:t>Table adapted from: </a:t>
            </a:r>
            <a:r>
              <a:rPr lang="en-US" dirty="0" err="1"/>
              <a:t>Knebel</a:t>
            </a:r>
            <a:r>
              <a:rPr lang="en-US" dirty="0"/>
              <a:t> AR, Coleman CN, Cliffer KD; et al. Allocation of scarce resources after a nuclear detonation: setting the context. Disaster Med Public Health Prep. 2011;5 (</a:t>
            </a:r>
            <a:r>
              <a:rPr lang="en-US" dirty="0" err="1"/>
              <a:t>Suppl</a:t>
            </a:r>
            <a:r>
              <a:rPr lang="en-US" dirty="0"/>
              <a:t> 1):S20-S31</a:t>
            </a:r>
          </a:p>
          <a:p>
            <a:endParaRPr lang="en-US" dirty="0"/>
          </a:p>
          <a:p>
            <a:r>
              <a:rPr lang="en-US" b="1" dirty="0"/>
              <a:t>Combined injury: </a:t>
            </a:r>
          </a:p>
          <a:p>
            <a:pPr lvl="1" defTabSz="914286">
              <a:defRPr/>
            </a:pPr>
            <a:r>
              <a:rPr lang="en-US" dirty="0"/>
              <a:t>There is a dramatic decrease in prognosis for victims with both radiation exposure and trauma, when compared to casualties with radiation injury only.</a:t>
            </a:r>
          </a:p>
          <a:p>
            <a:pPr lvl="1" defTabSz="914286">
              <a:defRPr/>
            </a:pPr>
            <a:endParaRPr lang="en-US" dirty="0"/>
          </a:p>
          <a:p>
            <a:pPr lvl="1" defTabSz="914286">
              <a:defRPr/>
            </a:pPr>
            <a:r>
              <a:rPr lang="en-US" dirty="0">
                <a:solidFill>
                  <a:schemeClr val="bg1"/>
                </a:solidFill>
              </a:rPr>
              <a:t>During scarce resources conditions, emergency responders and first receivers will likely have to modify conventional clinical standards of care and adopt contingency and then crisis standards of care to maximize the number of lives saved. This change is best initiated using predetermined criteria, Scarce Resources Allocation and Triage Teams, and protocols. </a:t>
            </a:r>
          </a:p>
          <a:p>
            <a:pPr lvl="1"/>
            <a:endParaRPr lang="en-US" dirty="0"/>
          </a:p>
          <a:p>
            <a:pPr lvl="1"/>
            <a:r>
              <a:rPr lang="en-US" dirty="0"/>
              <a:t>This table presents an example of how triage categories could vary by resource scarcity; illustrating possible changes in prioritizing victims with trauma alone versus combined injury for care after a nuclear detonation  (Trauma* has 3 categories: Minimal, Moderate and Severe [y-axis, left]; Combined injury: moderate trauma plus radiation dose &gt; 2Gy** [top row]; Resource availability [x-axis]: worsens from normal to good, fair, and poor [row second from bottom]; Standard of care changes from Conventional to Contingency to Crisis24 [bottom row]) </a:t>
            </a:r>
          </a:p>
          <a:p>
            <a:pPr lvl="1"/>
            <a:endParaRPr lang="en-US" b="1" i="1" dirty="0"/>
          </a:p>
          <a:p>
            <a:pPr marL="457200" marR="0" lvl="1" indent="0" algn="l" defTabSz="914286" rtl="0" eaLnBrk="0" fontAlgn="base" latinLnBrk="0" hangingPunct="0">
              <a:lnSpc>
                <a:spcPct val="100000"/>
              </a:lnSpc>
              <a:spcBef>
                <a:spcPct val="30000"/>
              </a:spcBef>
              <a:spcAft>
                <a:spcPct val="0"/>
              </a:spcAft>
              <a:buClrTx/>
              <a:buSzTx/>
              <a:buFontTx/>
              <a:buNone/>
              <a:tabLst/>
              <a:defRPr/>
            </a:pPr>
            <a:r>
              <a:rPr lang="en-US" dirty="0"/>
              <a:t>Based on Institute of Medicine Guidance for establishing crisis standards of care for use in disaster situations: A letter report. Washington, DC: Institute of Medicine, National Academies of Science; 2009. radiation casualties</a:t>
            </a:r>
            <a:r>
              <a:rPr lang="en-US" baseline="0" dirty="0"/>
              <a:t> with &gt;20% </a:t>
            </a:r>
            <a:r>
              <a:rPr lang="en-US" dirty="0"/>
              <a:t>total body surface area burn to trauma worsen triage priority by 1 category… from likely</a:t>
            </a:r>
            <a:r>
              <a:rPr lang="en-US" baseline="0" dirty="0"/>
              <a:t> to survive to expectant for those with 6 </a:t>
            </a:r>
            <a:r>
              <a:rPr lang="en-US" baseline="0" dirty="0" err="1"/>
              <a:t>Gy</a:t>
            </a:r>
            <a:r>
              <a:rPr lang="en-US" baseline="0" dirty="0"/>
              <a:t> or greater exposure.</a:t>
            </a:r>
            <a:endParaRPr lang="en-US" dirty="0"/>
          </a:p>
          <a:p>
            <a:pPr marL="914343" lvl="2" defTabSz="914286">
              <a:defRPr/>
            </a:pPr>
            <a:endParaRPr lang="en-US" dirty="0"/>
          </a:p>
          <a:p>
            <a:pPr lvl="1" defTabSz="914286">
              <a:defRPr/>
            </a:pPr>
            <a:r>
              <a:rPr lang="en-US" dirty="0"/>
              <a:t>Coleman CN, Weinstock DM, Casagrande R; et al. Triage and treatment tools for use in a scarce resources-crisis standards of care setting after a nuclear detonation. Disaster Med Public Health Prep. 2011;5(</a:t>
            </a:r>
            <a:r>
              <a:rPr lang="en-US" dirty="0" err="1"/>
              <a:t>Suppl</a:t>
            </a:r>
            <a:r>
              <a:rPr lang="en-US" dirty="0"/>
              <a:t> 1):S111-S121</a:t>
            </a:r>
          </a:p>
          <a:p>
            <a:endParaRPr lang="en-US" dirty="0"/>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28</a:t>
            </a:fld>
            <a:endParaRPr lang="en-US"/>
          </a:p>
        </p:txBody>
      </p:sp>
    </p:spTree>
    <p:extLst>
      <p:ext uri="{BB962C8B-B14F-4D97-AF65-F5344CB8AC3E}">
        <p14:creationId xmlns:p14="http://schemas.microsoft.com/office/powerpoint/2010/main" val="2273504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dirty="0"/>
              <a:t>Only 15% of the total casualties</a:t>
            </a:r>
            <a:r>
              <a:rPr lang="en-US" baseline="0" dirty="0"/>
              <a:t> will have radiation only injuries and therefore be appropriate for RITN centers.</a:t>
            </a:r>
          </a:p>
          <a:p>
            <a:pPr defTabSz="914286">
              <a:defRPr/>
            </a:pPr>
            <a:endParaRPr lang="en-US" baseline="0" dirty="0"/>
          </a:p>
          <a:p>
            <a:pPr marL="0" marR="0" indent="0" algn="l" defTabSz="914286" rtl="0" eaLnBrk="0" fontAlgn="base" latinLnBrk="0" hangingPunct="0">
              <a:lnSpc>
                <a:spcPct val="100000"/>
              </a:lnSpc>
              <a:spcBef>
                <a:spcPct val="30000"/>
              </a:spcBef>
              <a:spcAft>
                <a:spcPct val="0"/>
              </a:spcAft>
              <a:buClrTx/>
              <a:buSzTx/>
              <a:buFontTx/>
              <a:buNone/>
              <a:tabLst/>
              <a:defRPr/>
            </a:pPr>
            <a:r>
              <a:rPr lang="en-US" dirty="0"/>
              <a:t>With Radiation exposure only victims with 2-6 </a:t>
            </a:r>
            <a:r>
              <a:rPr lang="en-US" dirty="0" err="1"/>
              <a:t>Gy</a:t>
            </a:r>
            <a:r>
              <a:rPr lang="en-US" dirty="0"/>
              <a:t> are likely to survive with specialized supportive care.  Those with less than 2 </a:t>
            </a:r>
            <a:r>
              <a:rPr lang="en-US" dirty="0" err="1"/>
              <a:t>Gy</a:t>
            </a:r>
            <a:r>
              <a:rPr lang="en-US" dirty="0"/>
              <a:t> of exposure should not require significant medical resources for their care, they will self</a:t>
            </a:r>
            <a:r>
              <a:rPr lang="en-US" baseline="0" dirty="0"/>
              <a:t> recover or survive with outpatient care</a:t>
            </a:r>
            <a:r>
              <a:rPr lang="en-US" dirty="0"/>
              <a:t>.</a:t>
            </a:r>
          </a:p>
          <a:p>
            <a:pPr defTabSz="914286">
              <a:defRPr/>
            </a:pPr>
            <a:endParaRPr lang="en-US" dirty="0"/>
          </a:p>
          <a:p>
            <a:pPr defTabSz="914286">
              <a:defRPr/>
            </a:pPr>
            <a:r>
              <a:rPr lang="en-US" dirty="0"/>
              <a:t>Figure 3: Illustration of the small percentage of casualties with “radiation only” marrow-toxic injuries that likely would be moved through NDMS to RITN centers calculated from </a:t>
            </a:r>
            <a:r>
              <a:rPr lang="en-US" dirty="0" err="1"/>
              <a:t>Knebel</a:t>
            </a:r>
            <a:r>
              <a:rPr lang="en-US" dirty="0"/>
              <a:t> AR, Coleman CN, Cliffer KD; et al. Allocation of scarce resources after a nuclear detonation: setting the context. Disaster Med Public Health Prep. 2011;5 (</a:t>
            </a:r>
            <a:r>
              <a:rPr lang="en-US" dirty="0" err="1"/>
              <a:t>Suppl</a:t>
            </a:r>
            <a:r>
              <a:rPr lang="en-US" dirty="0"/>
              <a:t> 1):S20-S31</a:t>
            </a:r>
          </a:p>
          <a:p>
            <a:pPr defTabSz="914286">
              <a:defRPr/>
            </a:pPr>
            <a:endParaRPr lang="en-US" dirty="0"/>
          </a:p>
          <a:p>
            <a:pPr defTabSz="914286">
              <a:defRPr/>
            </a:pPr>
            <a:r>
              <a:rPr lang="en-US" dirty="0"/>
              <a:t>The composition of casualties is very difficult to estimate. This figure conveys the point that the majority of casualties will require supportive care, frequently as an outpatient. The percentages shown here are an estimate determined by RITN based on interpretation of current publications and medical experience.</a:t>
            </a:r>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29</a:t>
            </a:fld>
            <a:endParaRPr lang="en-US"/>
          </a:p>
        </p:txBody>
      </p:sp>
    </p:spTree>
    <p:extLst>
      <p:ext uri="{BB962C8B-B14F-4D97-AF65-F5344CB8AC3E}">
        <p14:creationId xmlns:p14="http://schemas.microsoft.com/office/powerpoint/2010/main" val="3846228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dirty="0"/>
              <a:t>Only 15% of the total casualties</a:t>
            </a:r>
            <a:r>
              <a:rPr lang="en-US" baseline="0" dirty="0"/>
              <a:t> will have radiation only injuries and therefore be appropriate for RITN centers.</a:t>
            </a:r>
          </a:p>
          <a:p>
            <a:pPr defTabSz="914286">
              <a:defRPr/>
            </a:pPr>
            <a:endParaRPr lang="en-US" baseline="0" dirty="0"/>
          </a:p>
          <a:p>
            <a:pPr marL="0" marR="0" indent="0" algn="l" defTabSz="914286" rtl="0" eaLnBrk="0" fontAlgn="base" latinLnBrk="0" hangingPunct="0">
              <a:lnSpc>
                <a:spcPct val="100000"/>
              </a:lnSpc>
              <a:spcBef>
                <a:spcPct val="30000"/>
              </a:spcBef>
              <a:spcAft>
                <a:spcPct val="0"/>
              </a:spcAft>
              <a:buClrTx/>
              <a:buSzTx/>
              <a:buFontTx/>
              <a:buNone/>
              <a:tabLst/>
              <a:defRPr/>
            </a:pPr>
            <a:r>
              <a:rPr lang="en-US" dirty="0"/>
              <a:t>With Radiation exposure only victims with 2-6 </a:t>
            </a:r>
            <a:r>
              <a:rPr lang="en-US" dirty="0" err="1"/>
              <a:t>Gy</a:t>
            </a:r>
            <a:r>
              <a:rPr lang="en-US" dirty="0"/>
              <a:t> are likely to survive with specialized supportive care.  Those with less than 2 </a:t>
            </a:r>
            <a:r>
              <a:rPr lang="en-US" dirty="0" err="1"/>
              <a:t>Gy</a:t>
            </a:r>
            <a:r>
              <a:rPr lang="en-US" dirty="0"/>
              <a:t> of exposure should not require significant medical resources for their care, they will self</a:t>
            </a:r>
            <a:r>
              <a:rPr lang="en-US" baseline="0" dirty="0"/>
              <a:t> recover or survive with outpatient care</a:t>
            </a:r>
            <a:r>
              <a:rPr lang="en-US" dirty="0"/>
              <a:t>.</a:t>
            </a:r>
          </a:p>
          <a:p>
            <a:pPr defTabSz="914286">
              <a:defRPr/>
            </a:pPr>
            <a:endParaRPr lang="en-US" dirty="0"/>
          </a:p>
          <a:p>
            <a:pPr defTabSz="914286">
              <a:defRPr/>
            </a:pPr>
            <a:r>
              <a:rPr lang="en-US" dirty="0"/>
              <a:t>Figure 3: Illustration of the small percentage of casualties with “radiation only” marrow-toxic injuries that likely would be moved through NDMS to RITN centers calculated from </a:t>
            </a:r>
            <a:r>
              <a:rPr lang="en-US" dirty="0" err="1"/>
              <a:t>Knebel</a:t>
            </a:r>
            <a:r>
              <a:rPr lang="en-US" dirty="0"/>
              <a:t> AR, Coleman CN, Cliffer KD; et al. Allocation of scarce resources after a nuclear detonation: setting the context. Disaster Med Public Health Prep. 2011;5 (</a:t>
            </a:r>
            <a:r>
              <a:rPr lang="en-US" dirty="0" err="1"/>
              <a:t>Suppl</a:t>
            </a:r>
            <a:r>
              <a:rPr lang="en-US" dirty="0"/>
              <a:t> 1):S20-S31</a:t>
            </a:r>
          </a:p>
          <a:p>
            <a:pPr defTabSz="914286">
              <a:defRPr/>
            </a:pPr>
            <a:endParaRPr lang="en-US" dirty="0"/>
          </a:p>
          <a:p>
            <a:pPr defTabSz="914286">
              <a:defRPr/>
            </a:pPr>
            <a:r>
              <a:rPr lang="en-US" dirty="0"/>
              <a:t>The composition of casualties is very difficult to estimate. This figure conveys the point that the majority of casualties will require supportive care, frequently as an outpatient. The percentages shown here are an estimate determined by RITN based on interpretation of current publications and medical experience.</a:t>
            </a:r>
          </a:p>
          <a:p>
            <a:endParaRPr lang="en-US" dirty="0"/>
          </a:p>
        </p:txBody>
      </p:sp>
      <p:sp>
        <p:nvSpPr>
          <p:cNvPr id="4" name="Slide Number Placeholder 3"/>
          <p:cNvSpPr>
            <a:spLocks noGrp="1"/>
          </p:cNvSpPr>
          <p:nvPr>
            <p:ph type="sldNum" sz="quarter" idx="10"/>
          </p:nvPr>
        </p:nvSpPr>
        <p:spPr/>
        <p:txBody>
          <a:bodyPr/>
          <a:lstStyle/>
          <a:p>
            <a:pPr>
              <a:defRPr/>
            </a:pPr>
            <a:fld id="{5FF5ACF9-2741-4629-8BDC-3BEAE8BBAD20}" type="slidenum">
              <a:rPr lang="en-US" smtClean="0"/>
              <a:pPr>
                <a:defRPr/>
              </a:pPr>
              <a:t>30</a:t>
            </a:fld>
            <a:endParaRPr lang="en-US"/>
          </a:p>
        </p:txBody>
      </p:sp>
    </p:spTree>
    <p:extLst>
      <p:ext uri="{BB962C8B-B14F-4D97-AF65-F5344CB8AC3E}">
        <p14:creationId xmlns:p14="http://schemas.microsoft.com/office/powerpoint/2010/main" val="2550630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r>
              <a:rPr lang="en-US" dirty="0">
                <a:latin typeface="Arial" pitchFamily="34" charset="0"/>
              </a:rPr>
              <a:t>Photo source: FEMA IS-3 web based training class</a:t>
            </a:r>
          </a:p>
          <a:p>
            <a:pPr eaLnBrk="1" hangingPunct="1"/>
            <a:endParaRPr lang="en-US" dirty="0">
              <a:latin typeface="Arial" pitchFamily="34" charset="0"/>
            </a:endParaRPr>
          </a:p>
          <a:p>
            <a:pPr eaLnBrk="1" hangingPunct="1"/>
            <a:r>
              <a:rPr lang="en-US" dirty="0">
                <a:latin typeface="Arial" pitchFamily="34" charset="0"/>
              </a:rPr>
              <a:t>There are three main kinds of ionizing radiation (neutron radiation will not be discussed here): </a:t>
            </a:r>
          </a:p>
          <a:p>
            <a:pPr marL="742950" lvl="1" indent="-285750" eaLnBrk="1" hangingPunct="1">
              <a:buFontTx/>
              <a:buChar char="•"/>
            </a:pPr>
            <a:r>
              <a:rPr lang="en-US" dirty="0">
                <a:latin typeface="Arial" pitchFamily="34" charset="0"/>
              </a:rPr>
              <a:t>	alpha particles, which include two protons and two neutrons; </a:t>
            </a:r>
          </a:p>
          <a:p>
            <a:pPr marL="742950" lvl="1" indent="-285750" eaLnBrk="1" hangingPunct="1">
              <a:buFontTx/>
              <a:buChar char="•"/>
            </a:pPr>
            <a:r>
              <a:rPr lang="en-US" dirty="0">
                <a:latin typeface="Arial" pitchFamily="34" charset="0"/>
              </a:rPr>
              <a:t>	beta particles, which are essentially electrons; and </a:t>
            </a:r>
          </a:p>
          <a:p>
            <a:pPr marL="742950" lvl="1" indent="-285750" eaLnBrk="1" hangingPunct="1">
              <a:buFontTx/>
              <a:buChar char="•"/>
            </a:pPr>
            <a:r>
              <a:rPr lang="en-US" dirty="0">
                <a:latin typeface="Arial" pitchFamily="34" charset="0"/>
              </a:rPr>
              <a:t>	gamma rays and x-rays, which are pure energy (photons).</a:t>
            </a:r>
          </a:p>
        </p:txBody>
      </p:sp>
      <p:sp>
        <p:nvSpPr>
          <p:cNvPr id="104452" name="Slide Number Placeholder 3"/>
          <p:cNvSpPr>
            <a:spLocks noGrp="1"/>
          </p:cNvSpPr>
          <p:nvPr>
            <p:ph type="sldNum" sz="quarter" idx="5"/>
          </p:nvPr>
        </p:nvSpPr>
        <p:spPr>
          <a:noFill/>
        </p:spPr>
        <p:txBody>
          <a:bodyPr/>
          <a:lstStyle/>
          <a:p>
            <a:pPr defTabSz="922338"/>
            <a:fld id="{BA78FADE-C888-4FA0-BACA-74A177D8F372}" type="slidenum">
              <a:rPr lang="en-US" smtClean="0">
                <a:latin typeface="Arial" pitchFamily="34" charset="0"/>
              </a:rPr>
              <a:pPr defTabSz="922338"/>
              <a:t>32</a:t>
            </a:fld>
            <a:endParaRPr lang="en-US">
              <a:latin typeface="Arial" pitchFamily="34" charset="0"/>
            </a:endParaRPr>
          </a:p>
        </p:txBody>
      </p:sp>
    </p:spTree>
    <p:extLst>
      <p:ext uri="{BB962C8B-B14F-4D97-AF65-F5344CB8AC3E}">
        <p14:creationId xmlns:p14="http://schemas.microsoft.com/office/powerpoint/2010/main" val="162476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marL="228600" indent="-228600" eaLnBrk="1" hangingPunct="1">
              <a:lnSpc>
                <a:spcPct val="90000"/>
              </a:lnSpc>
            </a:pPr>
            <a:r>
              <a:rPr lang="en-US" sz="2800" b="1" u="sng">
                <a:latin typeface="Arial" pitchFamily="34" charset="0"/>
              </a:rPr>
              <a:t>Grand Rounds information for continuing education credits:</a:t>
            </a:r>
          </a:p>
          <a:p>
            <a:pPr marL="228600" indent="-228600" eaLnBrk="1" hangingPunct="1">
              <a:lnSpc>
                <a:spcPct val="90000"/>
              </a:lnSpc>
            </a:pPr>
            <a:r>
              <a:rPr lang="en-US" b="1">
                <a:latin typeface="Arial" pitchFamily="34" charset="0"/>
              </a:rPr>
              <a:t>Description:  </a:t>
            </a:r>
            <a:r>
              <a:rPr lang="en-US">
                <a:latin typeface="Arial" pitchFamily="34" charset="0"/>
              </a:rPr>
              <a:t>In the event of a disaster that results in hematologic toxicity, physicians will need to understand the basics of Acute Radiation Syndrome treatment, as well as sources to reference for more detailed treatment instructions.</a:t>
            </a:r>
          </a:p>
          <a:p>
            <a:pPr marL="228600" indent="-228600" eaLnBrk="1" hangingPunct="1">
              <a:lnSpc>
                <a:spcPct val="90000"/>
              </a:lnSpc>
            </a:pPr>
            <a:r>
              <a:rPr lang="en-US" b="1" u="sng">
                <a:latin typeface="Arial" pitchFamily="34" charset="0"/>
              </a:rPr>
              <a:t>Learning Objectives:</a:t>
            </a:r>
          </a:p>
          <a:p>
            <a:pPr marL="228600" indent="-228600" eaLnBrk="1" hangingPunct="1">
              <a:lnSpc>
                <a:spcPct val="90000"/>
              </a:lnSpc>
              <a:buFontTx/>
              <a:buAutoNum type="arabicPeriod"/>
            </a:pPr>
            <a:r>
              <a:rPr lang="en-US">
                <a:latin typeface="Arial" pitchFamily="34" charset="0"/>
              </a:rPr>
              <a:t>Describe the role of the Radiation Injury Treatment Network</a:t>
            </a:r>
          </a:p>
          <a:p>
            <a:pPr marL="228600" indent="-228600" eaLnBrk="1" hangingPunct="1">
              <a:lnSpc>
                <a:spcPct val="90000"/>
              </a:lnSpc>
              <a:buFontTx/>
              <a:buAutoNum type="arabicPeriod"/>
            </a:pPr>
            <a:r>
              <a:rPr lang="en-US">
                <a:latin typeface="Arial" pitchFamily="34" charset="0"/>
              </a:rPr>
              <a:t>Describe three possible radiological event scenarios</a:t>
            </a:r>
          </a:p>
          <a:p>
            <a:pPr marL="228600" indent="-228600" eaLnBrk="1" hangingPunct="1">
              <a:lnSpc>
                <a:spcPct val="90000"/>
              </a:lnSpc>
              <a:buFontTx/>
              <a:buAutoNum type="arabicPeriod"/>
            </a:pPr>
            <a:r>
              <a:rPr lang="en-US">
                <a:latin typeface="Arial" pitchFamily="34" charset="0"/>
              </a:rPr>
              <a:t>Explain the response flow for victims planned by the federal government</a:t>
            </a:r>
          </a:p>
          <a:p>
            <a:pPr marL="228600" indent="-228600" eaLnBrk="1" hangingPunct="1">
              <a:lnSpc>
                <a:spcPct val="90000"/>
              </a:lnSpc>
              <a:buFontTx/>
              <a:buAutoNum type="arabicPeriod"/>
            </a:pPr>
            <a:r>
              <a:rPr lang="en-US">
                <a:latin typeface="Arial" pitchFamily="34" charset="0"/>
              </a:rPr>
              <a:t>Describe basic radiation biology</a:t>
            </a:r>
          </a:p>
          <a:p>
            <a:pPr marL="228600" indent="-228600" eaLnBrk="1" hangingPunct="1">
              <a:lnSpc>
                <a:spcPct val="90000"/>
              </a:lnSpc>
              <a:buFontTx/>
              <a:buAutoNum type="arabicPeriod"/>
            </a:pPr>
            <a:r>
              <a:rPr lang="en-US">
                <a:latin typeface="Arial" pitchFamily="34" charset="0"/>
              </a:rPr>
              <a:t>Identify the four Acute Radiation Syndromes subsyndromes</a:t>
            </a:r>
          </a:p>
          <a:p>
            <a:pPr marL="228600" indent="-228600" eaLnBrk="1" hangingPunct="1">
              <a:lnSpc>
                <a:spcPct val="90000"/>
              </a:lnSpc>
              <a:buFontTx/>
              <a:buAutoNum type="arabicPeriod"/>
            </a:pPr>
            <a:r>
              <a:rPr lang="en-US">
                <a:latin typeface="Arial" pitchFamily="34" charset="0"/>
              </a:rPr>
              <a:t>Explain five symptoms of Acute Radiation Syndrome</a:t>
            </a:r>
          </a:p>
          <a:p>
            <a:pPr marL="228600" indent="-228600" eaLnBrk="1" hangingPunct="1">
              <a:lnSpc>
                <a:spcPct val="90000"/>
              </a:lnSpc>
              <a:buFontTx/>
              <a:buAutoNum type="arabicPeriod"/>
            </a:pPr>
            <a:r>
              <a:rPr lang="en-US">
                <a:latin typeface="Arial" pitchFamily="34" charset="0"/>
              </a:rPr>
              <a:t>Describe two methods of bio-dosimetry</a:t>
            </a:r>
          </a:p>
          <a:p>
            <a:pPr marL="228600" indent="-228600" eaLnBrk="1" hangingPunct="1">
              <a:lnSpc>
                <a:spcPct val="90000"/>
              </a:lnSpc>
              <a:buFontTx/>
              <a:buAutoNum type="arabicPeriod"/>
            </a:pPr>
            <a:r>
              <a:rPr lang="en-US">
                <a:latin typeface="Arial" pitchFamily="34" charset="0"/>
              </a:rPr>
              <a:t>Describe basic treatment guidelines for hematologic syndrome</a:t>
            </a:r>
          </a:p>
          <a:p>
            <a:pPr marL="228600" indent="-228600" eaLnBrk="1" hangingPunct="1">
              <a:lnSpc>
                <a:spcPct val="90000"/>
              </a:lnSpc>
              <a:buFontTx/>
              <a:buAutoNum type="arabicPeriod"/>
            </a:pPr>
            <a:r>
              <a:rPr lang="en-US">
                <a:latin typeface="Arial" pitchFamily="34" charset="0"/>
              </a:rPr>
              <a:t>Name three available resources for more information</a:t>
            </a:r>
          </a:p>
        </p:txBody>
      </p:sp>
      <p:sp>
        <p:nvSpPr>
          <p:cNvPr id="79876" name="Slide Number Placeholder 3"/>
          <p:cNvSpPr>
            <a:spLocks noGrp="1"/>
          </p:cNvSpPr>
          <p:nvPr>
            <p:ph type="sldNum" sz="quarter" idx="5"/>
          </p:nvPr>
        </p:nvSpPr>
        <p:spPr>
          <a:noFill/>
        </p:spPr>
        <p:txBody>
          <a:bodyPr/>
          <a:lstStyle/>
          <a:p>
            <a:pPr defTabSz="922338"/>
            <a:fld id="{0A0BE4CB-F59E-4D6B-89A4-1C8232146876}" type="slidenum">
              <a:rPr lang="en-US" smtClean="0">
                <a:latin typeface="Arial" pitchFamily="34" charset="0"/>
              </a:rPr>
              <a:pPr defTabSz="922338"/>
              <a:t>3</a:t>
            </a:fld>
            <a:endParaRPr lang="en-US">
              <a:latin typeface="Arial" pitchFamily="34" charset="0"/>
            </a:endParaRPr>
          </a:p>
        </p:txBody>
      </p:sp>
    </p:spTree>
    <p:extLst>
      <p:ext uri="{BB962C8B-B14F-4D97-AF65-F5344CB8AC3E}">
        <p14:creationId xmlns:p14="http://schemas.microsoft.com/office/powerpoint/2010/main" val="3977948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r>
              <a:rPr lang="en-US" dirty="0">
                <a:latin typeface="Arial" pitchFamily="34" charset="0"/>
              </a:rPr>
              <a:t>Photo source:  FEMA IS-3</a:t>
            </a:r>
          </a:p>
          <a:p>
            <a:pPr eaLnBrk="1" hangingPunct="1"/>
            <a:endParaRPr lang="en-US" dirty="0">
              <a:latin typeface="Arial" pitchFamily="34" charset="0"/>
            </a:endParaRPr>
          </a:p>
          <a:p>
            <a:pPr eaLnBrk="1" hangingPunct="1"/>
            <a:r>
              <a:rPr lang="en-US" dirty="0">
                <a:latin typeface="Arial" pitchFamily="34" charset="0"/>
              </a:rPr>
              <a:t>Information source: Department of Homeland Security Working Group on Radiological Dispersal Device (RDD) Preparedness - Medical Preparedness and Response Sub-Group dated 5/1/03 -</a:t>
            </a:r>
            <a:r>
              <a:rPr lang="en-US" b="1" dirty="0">
                <a:latin typeface="Arial" pitchFamily="34" charset="0"/>
              </a:rPr>
              <a:t> </a:t>
            </a:r>
            <a:r>
              <a:rPr lang="en-US" dirty="0">
                <a:latin typeface="Arial" pitchFamily="34" charset="0"/>
              </a:rPr>
              <a:t> “Radioactive material may have been deposited on or in the person (contamination). More than 90% of surface radioactive contamination is removed by removal of the clothing. Most remaining contamination will be on exposed skin and is effectively removed with soap, warm water, and a washcloth. Do not damage skin by scrubbing.”</a:t>
            </a:r>
          </a:p>
        </p:txBody>
      </p:sp>
      <p:sp>
        <p:nvSpPr>
          <p:cNvPr id="105476" name="Slide Number Placeholder 3"/>
          <p:cNvSpPr>
            <a:spLocks noGrp="1"/>
          </p:cNvSpPr>
          <p:nvPr>
            <p:ph type="sldNum" sz="quarter" idx="5"/>
          </p:nvPr>
        </p:nvSpPr>
        <p:spPr>
          <a:noFill/>
        </p:spPr>
        <p:txBody>
          <a:bodyPr/>
          <a:lstStyle/>
          <a:p>
            <a:pPr defTabSz="922338"/>
            <a:fld id="{78DA6933-3A86-4E76-A92A-75E94427507C}" type="slidenum">
              <a:rPr lang="en-US" smtClean="0">
                <a:latin typeface="Arial" pitchFamily="34" charset="0"/>
              </a:rPr>
              <a:pPr defTabSz="922338"/>
              <a:t>33</a:t>
            </a:fld>
            <a:endParaRPr lang="en-US">
              <a:latin typeface="Arial" pitchFamily="34" charset="0"/>
            </a:endParaRPr>
          </a:p>
        </p:txBody>
      </p:sp>
    </p:spTree>
    <p:extLst>
      <p:ext uri="{BB962C8B-B14F-4D97-AF65-F5344CB8AC3E}">
        <p14:creationId xmlns:p14="http://schemas.microsoft.com/office/powerpoint/2010/main" val="3822433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dirty="0">
                <a:latin typeface="Arial" pitchFamily="34" charset="0"/>
              </a:rPr>
              <a:t>Source: Picture from REMM site</a:t>
            </a:r>
          </a:p>
          <a:p>
            <a:endParaRPr lang="en-US" dirty="0">
              <a:latin typeface="Arial" pitchFamily="34" charset="0"/>
            </a:endParaRPr>
          </a:p>
          <a:p>
            <a:r>
              <a:rPr lang="en-US" dirty="0">
                <a:latin typeface="Arial" pitchFamily="34" charset="0"/>
              </a:rPr>
              <a:t>Radiation intensity decreases</a:t>
            </a:r>
            <a:r>
              <a:rPr lang="en-US" baseline="0" dirty="0">
                <a:latin typeface="Arial" pitchFamily="34" charset="0"/>
              </a:rPr>
              <a:t> quickly as you increase your distance. The exposure rate from the radiation source decreases according to Newton’s Inverse Square law. </a:t>
            </a:r>
          </a:p>
          <a:p>
            <a:endParaRPr lang="en-US" baseline="0" dirty="0">
              <a:latin typeface="Arial" pitchFamily="34" charset="0"/>
            </a:endParaRPr>
          </a:p>
          <a:p>
            <a:r>
              <a:rPr lang="en-US" baseline="0" dirty="0">
                <a:latin typeface="Arial" pitchFamily="34" charset="0"/>
              </a:rPr>
              <a:t>Time is our friend, radiation decays according to the 7:10 rule, for every 7-fold increase in time there is a 10-fold decrease in exposure rate.</a:t>
            </a:r>
            <a:endParaRPr lang="en-US" dirty="0">
              <a:latin typeface="Arial" pitchFamily="34" charset="0"/>
            </a:endParaRPr>
          </a:p>
          <a:p>
            <a:endParaRPr lang="en-US" dirty="0">
              <a:latin typeface="Arial" pitchFamily="34" charset="0"/>
            </a:endParaRPr>
          </a:p>
          <a:p>
            <a:r>
              <a:rPr lang="en-US" dirty="0">
                <a:latin typeface="Arial" pitchFamily="34" charset="0"/>
              </a:rPr>
              <a:t>Shielding prevents the radiation</a:t>
            </a:r>
            <a:r>
              <a:rPr lang="en-US" baseline="0" dirty="0">
                <a:latin typeface="Arial" pitchFamily="34" charset="0"/>
              </a:rPr>
              <a:t> from reaching you.</a:t>
            </a:r>
            <a:endParaRPr lang="en-US" dirty="0">
              <a:latin typeface="Arial" pitchFamily="34" charset="0"/>
            </a:endParaRPr>
          </a:p>
        </p:txBody>
      </p:sp>
      <p:sp>
        <p:nvSpPr>
          <p:cNvPr id="106500" name="Slide Number Placeholder 3"/>
          <p:cNvSpPr>
            <a:spLocks noGrp="1"/>
          </p:cNvSpPr>
          <p:nvPr>
            <p:ph type="sldNum" sz="quarter" idx="5"/>
          </p:nvPr>
        </p:nvSpPr>
        <p:spPr>
          <a:noFill/>
        </p:spPr>
        <p:txBody>
          <a:bodyPr/>
          <a:lstStyle/>
          <a:p>
            <a:pPr defTabSz="922338"/>
            <a:fld id="{17EBA29F-8368-4D12-9F1F-0E9914A08E8E}" type="slidenum">
              <a:rPr lang="en-US" smtClean="0">
                <a:latin typeface="Arial" pitchFamily="34" charset="0"/>
              </a:rPr>
              <a:pPr defTabSz="922338"/>
              <a:t>34</a:t>
            </a:fld>
            <a:endParaRPr lang="en-US">
              <a:latin typeface="Arial" pitchFamily="34" charset="0"/>
            </a:endParaRPr>
          </a:p>
        </p:txBody>
      </p:sp>
    </p:spTree>
    <p:extLst>
      <p:ext uri="{BB962C8B-B14F-4D97-AF65-F5344CB8AC3E}">
        <p14:creationId xmlns:p14="http://schemas.microsoft.com/office/powerpoint/2010/main" val="3532905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r>
              <a:rPr lang="en-US" dirty="0">
                <a:latin typeface="Arial" pitchFamily="34" charset="0"/>
              </a:rPr>
              <a:t>Sources:</a:t>
            </a:r>
          </a:p>
          <a:p>
            <a:pPr eaLnBrk="1" hangingPunct="1"/>
            <a:r>
              <a:rPr lang="en-US" dirty="0">
                <a:latin typeface="Arial" pitchFamily="34" charset="0"/>
              </a:rPr>
              <a:t>-Left picture from FEMA IS-3</a:t>
            </a:r>
          </a:p>
          <a:p>
            <a:pPr eaLnBrk="1" hangingPunct="1"/>
            <a:r>
              <a:rPr lang="en-US" dirty="0">
                <a:latin typeface="Arial" pitchFamily="34" charset="0"/>
              </a:rPr>
              <a:t>-Right picture: duck and cover http://apps.detnews.com/apps/history/index.php?id=48</a:t>
            </a:r>
          </a:p>
          <a:p>
            <a:pPr eaLnBrk="1" hangingPunct="1"/>
            <a:endParaRPr lang="en-US" dirty="0">
              <a:latin typeface="Arial" pitchFamily="34" charset="0"/>
            </a:endParaRPr>
          </a:p>
          <a:p>
            <a:pPr eaLnBrk="1" hangingPunct="1"/>
            <a:r>
              <a:rPr lang="en-US" dirty="0">
                <a:latin typeface="Arial" pitchFamily="34" charset="0"/>
              </a:rPr>
              <a:t>Being in a basement provides</a:t>
            </a:r>
            <a:r>
              <a:rPr lang="en-US" baseline="0" dirty="0">
                <a:latin typeface="Arial" pitchFamily="34" charset="0"/>
              </a:rPr>
              <a:t> for two of the three means to protect oneself from radiation: Distance and Shielding.</a:t>
            </a:r>
          </a:p>
          <a:p>
            <a:pPr eaLnBrk="1" hangingPunct="1"/>
            <a:endParaRPr lang="en-US" baseline="0" dirty="0">
              <a:latin typeface="Arial" pitchFamily="34" charset="0"/>
            </a:endParaRPr>
          </a:p>
          <a:p>
            <a:pPr eaLnBrk="1" hangingPunct="1"/>
            <a:r>
              <a:rPr lang="en-US" baseline="0" dirty="0">
                <a:latin typeface="Arial" pitchFamily="34" charset="0"/>
              </a:rPr>
              <a:t>Being under a desk provides cover from debris from broken windows and such but very limited </a:t>
            </a:r>
            <a:r>
              <a:rPr lang="en-US" baseline="0" dirty="0" err="1">
                <a:latin typeface="Arial" pitchFamily="34" charset="0"/>
              </a:rPr>
              <a:t>protectison</a:t>
            </a:r>
            <a:r>
              <a:rPr lang="en-US" baseline="0" dirty="0">
                <a:latin typeface="Arial" pitchFamily="34" charset="0"/>
              </a:rPr>
              <a:t> from radiation.</a:t>
            </a:r>
            <a:endParaRPr lang="en-US" dirty="0">
              <a:latin typeface="Arial" pitchFamily="34" charset="0"/>
            </a:endParaRPr>
          </a:p>
          <a:p>
            <a:endParaRPr lang="en-US" dirty="0">
              <a:latin typeface="Arial" pitchFamily="34" charset="0"/>
            </a:endParaRPr>
          </a:p>
        </p:txBody>
      </p:sp>
      <p:sp>
        <p:nvSpPr>
          <p:cNvPr id="107524" name="Slide Number Placeholder 3"/>
          <p:cNvSpPr>
            <a:spLocks noGrp="1"/>
          </p:cNvSpPr>
          <p:nvPr>
            <p:ph type="sldNum" sz="quarter" idx="5"/>
          </p:nvPr>
        </p:nvSpPr>
        <p:spPr>
          <a:noFill/>
        </p:spPr>
        <p:txBody>
          <a:bodyPr/>
          <a:lstStyle/>
          <a:p>
            <a:pPr defTabSz="922338"/>
            <a:fld id="{5CC6244E-0FDE-4C04-8286-4098B07A935E}" type="slidenum">
              <a:rPr lang="en-US" smtClean="0">
                <a:latin typeface="Arial" pitchFamily="34" charset="0"/>
              </a:rPr>
              <a:pPr defTabSz="922338"/>
              <a:t>35</a:t>
            </a:fld>
            <a:endParaRPr lang="en-US">
              <a:latin typeface="Arial" pitchFamily="34" charset="0"/>
            </a:endParaRPr>
          </a:p>
        </p:txBody>
      </p:sp>
    </p:spTree>
    <p:extLst>
      <p:ext uri="{BB962C8B-B14F-4D97-AF65-F5344CB8AC3E}">
        <p14:creationId xmlns:p14="http://schemas.microsoft.com/office/powerpoint/2010/main" val="1054708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a:latin typeface="Arial" pitchFamily="34" charset="0"/>
              </a:rPr>
              <a:t>The data shown demonstrates that toxicity is proportional to the level of exposure.</a:t>
            </a:r>
          </a:p>
          <a:p>
            <a:endParaRPr lang="en-US">
              <a:latin typeface="Arial" pitchFamily="34" charset="0"/>
            </a:endParaRPr>
          </a:p>
        </p:txBody>
      </p:sp>
      <p:sp>
        <p:nvSpPr>
          <p:cNvPr id="108548" name="Slide Number Placeholder 3"/>
          <p:cNvSpPr>
            <a:spLocks noGrp="1"/>
          </p:cNvSpPr>
          <p:nvPr>
            <p:ph type="sldNum" sz="quarter" idx="5"/>
          </p:nvPr>
        </p:nvSpPr>
        <p:spPr>
          <a:noFill/>
        </p:spPr>
        <p:txBody>
          <a:bodyPr/>
          <a:lstStyle/>
          <a:p>
            <a:pPr defTabSz="922338"/>
            <a:fld id="{046755DD-D40F-425C-AC85-5D1ED3197DB8}" type="slidenum">
              <a:rPr lang="en-US" smtClean="0">
                <a:latin typeface="Arial" pitchFamily="34" charset="0"/>
              </a:rPr>
              <a:pPr defTabSz="922338"/>
              <a:t>37</a:t>
            </a:fld>
            <a:endParaRPr lang="en-US">
              <a:latin typeface="Arial" pitchFamily="34" charset="0"/>
            </a:endParaRPr>
          </a:p>
        </p:txBody>
      </p:sp>
    </p:spTree>
    <p:extLst>
      <p:ext uri="{BB962C8B-B14F-4D97-AF65-F5344CB8AC3E}">
        <p14:creationId xmlns:p14="http://schemas.microsoft.com/office/powerpoint/2010/main" val="767538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a:latin typeface="Arial" pitchFamily="34" charset="0"/>
              </a:rPr>
              <a:t>At lower doses, hematologic toxicity predominates.  GI symptoms become significant at doses &gt;3-4 Gy beginning approximately 2 weeks after exposure.  CNS symptoms can cause early death, but are prominent only in casualties receiving doses &gt;6-7 Gy. </a:t>
            </a:r>
          </a:p>
          <a:p>
            <a:endParaRPr lang="en-US">
              <a:latin typeface="Arial" pitchFamily="34" charset="0"/>
            </a:endParaRPr>
          </a:p>
        </p:txBody>
      </p:sp>
      <p:sp>
        <p:nvSpPr>
          <p:cNvPr id="109572" name="Slide Number Placeholder 3"/>
          <p:cNvSpPr>
            <a:spLocks noGrp="1"/>
          </p:cNvSpPr>
          <p:nvPr>
            <p:ph type="sldNum" sz="quarter" idx="5"/>
          </p:nvPr>
        </p:nvSpPr>
        <p:spPr>
          <a:noFill/>
        </p:spPr>
        <p:txBody>
          <a:bodyPr/>
          <a:lstStyle/>
          <a:p>
            <a:pPr defTabSz="922338"/>
            <a:fld id="{C98CBC5F-6EAA-4DFE-8B58-85782605A811}" type="slidenum">
              <a:rPr lang="en-US" smtClean="0">
                <a:latin typeface="Arial" pitchFamily="34" charset="0"/>
              </a:rPr>
              <a:pPr defTabSz="922338"/>
              <a:t>39</a:t>
            </a:fld>
            <a:endParaRPr lang="en-US">
              <a:latin typeface="Arial" pitchFamily="34" charset="0"/>
            </a:endParaRPr>
          </a:p>
        </p:txBody>
      </p:sp>
    </p:spTree>
    <p:extLst>
      <p:ext uri="{BB962C8B-B14F-4D97-AF65-F5344CB8AC3E}">
        <p14:creationId xmlns:p14="http://schemas.microsoft.com/office/powerpoint/2010/main" val="1256895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a:latin typeface="Arial" pitchFamily="34" charset="0"/>
              </a:rPr>
              <a:t>In industrial accidents, exposure is essentially always heterogenous.  In this case, note that autologous hematopoiesis probably resulted from the shielding of the right back, which received only 150cGy.</a:t>
            </a:r>
          </a:p>
        </p:txBody>
      </p:sp>
      <p:sp>
        <p:nvSpPr>
          <p:cNvPr id="110596" name="Slide Number Placeholder 3"/>
          <p:cNvSpPr>
            <a:spLocks noGrp="1"/>
          </p:cNvSpPr>
          <p:nvPr>
            <p:ph type="sldNum" sz="quarter" idx="5"/>
          </p:nvPr>
        </p:nvSpPr>
        <p:spPr>
          <a:noFill/>
        </p:spPr>
        <p:txBody>
          <a:bodyPr/>
          <a:lstStyle/>
          <a:p>
            <a:pPr defTabSz="922338"/>
            <a:fld id="{A5F038B4-0A7F-42C3-A2DD-33FF9334E271}" type="slidenum">
              <a:rPr lang="en-US" smtClean="0">
                <a:latin typeface="Arial" pitchFamily="34" charset="0"/>
              </a:rPr>
              <a:pPr defTabSz="922338"/>
              <a:t>40</a:t>
            </a:fld>
            <a:endParaRPr lang="en-US">
              <a:latin typeface="Arial" pitchFamily="34" charset="0"/>
            </a:endParaRPr>
          </a:p>
        </p:txBody>
      </p:sp>
    </p:spTree>
    <p:extLst>
      <p:ext uri="{BB962C8B-B14F-4D97-AF65-F5344CB8AC3E}">
        <p14:creationId xmlns:p14="http://schemas.microsoft.com/office/powerpoint/2010/main" val="200141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dirty="0">
                <a:latin typeface="Arial" pitchFamily="34" charset="0"/>
              </a:rPr>
              <a:t>Photo source:  IAEA, 1988, </a:t>
            </a:r>
            <a:r>
              <a:rPr lang="en-US" i="1" dirty="0">
                <a:latin typeface="Arial" pitchFamily="34" charset="0"/>
              </a:rPr>
              <a:t>The Radiological Accident in Goiania</a:t>
            </a:r>
            <a:r>
              <a:rPr lang="en-US" dirty="0">
                <a:latin typeface="Arial" pitchFamily="34" charset="0"/>
              </a:rPr>
              <a:t>, IAEA (Vienna, Austria), on line at </a:t>
            </a:r>
            <a:r>
              <a:rPr lang="en-US" i="1" dirty="0">
                <a:latin typeface="Arial" pitchFamily="34" charset="0"/>
              </a:rPr>
              <a:t>IAEA</a:t>
            </a:r>
            <a:r>
              <a:rPr lang="en-US" dirty="0">
                <a:latin typeface="Arial" pitchFamily="34" charset="0"/>
              </a:rPr>
              <a:t> [http://www-pub.iaea.org/MTCD/publications/PDF/Pub815_web.pdf]. </a:t>
            </a:r>
          </a:p>
        </p:txBody>
      </p:sp>
      <p:sp>
        <p:nvSpPr>
          <p:cNvPr id="111620" name="Slide Number Placeholder 3"/>
          <p:cNvSpPr>
            <a:spLocks noGrp="1"/>
          </p:cNvSpPr>
          <p:nvPr>
            <p:ph type="sldNum" sz="quarter" idx="5"/>
          </p:nvPr>
        </p:nvSpPr>
        <p:spPr>
          <a:noFill/>
        </p:spPr>
        <p:txBody>
          <a:bodyPr/>
          <a:lstStyle/>
          <a:p>
            <a:pPr defTabSz="922338"/>
            <a:fld id="{36CADE06-D675-435E-9850-8D44BB654707}" type="slidenum">
              <a:rPr lang="en-US" smtClean="0">
                <a:latin typeface="Arial" pitchFamily="34" charset="0"/>
              </a:rPr>
              <a:pPr defTabSz="922338"/>
              <a:t>44</a:t>
            </a:fld>
            <a:endParaRPr lang="en-US">
              <a:latin typeface="Arial" pitchFamily="34" charset="0"/>
            </a:endParaRPr>
          </a:p>
        </p:txBody>
      </p:sp>
    </p:spTree>
    <p:extLst>
      <p:ext uri="{BB962C8B-B14F-4D97-AF65-F5344CB8AC3E}">
        <p14:creationId xmlns:p14="http://schemas.microsoft.com/office/powerpoint/2010/main" val="1881205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a:latin typeface="Arial" pitchFamily="34" charset="0"/>
            </a:endParaRPr>
          </a:p>
        </p:txBody>
      </p:sp>
      <p:sp>
        <p:nvSpPr>
          <p:cNvPr id="112644" name="Slide Number Placeholder 3"/>
          <p:cNvSpPr>
            <a:spLocks noGrp="1"/>
          </p:cNvSpPr>
          <p:nvPr>
            <p:ph type="sldNum" sz="quarter" idx="5"/>
          </p:nvPr>
        </p:nvSpPr>
        <p:spPr>
          <a:noFill/>
        </p:spPr>
        <p:txBody>
          <a:bodyPr/>
          <a:lstStyle/>
          <a:p>
            <a:pPr defTabSz="922338"/>
            <a:fld id="{14311C31-EF6F-49A6-896D-4249639CC5F7}" type="slidenum">
              <a:rPr lang="en-US" smtClean="0">
                <a:latin typeface="Arial" pitchFamily="34" charset="0"/>
              </a:rPr>
              <a:pPr defTabSz="922338"/>
              <a:t>46</a:t>
            </a:fld>
            <a:endParaRPr lang="en-US">
              <a:latin typeface="Arial" pitchFamily="34" charset="0"/>
            </a:endParaRPr>
          </a:p>
        </p:txBody>
      </p:sp>
    </p:spTree>
    <p:extLst>
      <p:ext uri="{BB962C8B-B14F-4D97-AF65-F5344CB8AC3E}">
        <p14:creationId xmlns:p14="http://schemas.microsoft.com/office/powerpoint/2010/main" val="1562959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rPr>
              <a:t>This table shows the pattern of early lymphocyte response in relation to dose.  There are significant inter-individual differences, so this is only a guideline.</a:t>
            </a:r>
          </a:p>
          <a:p>
            <a:endParaRPr lang="en-US" dirty="0"/>
          </a:p>
        </p:txBody>
      </p:sp>
      <p:sp>
        <p:nvSpPr>
          <p:cNvPr id="4" name="Slide Number Placeholder 3"/>
          <p:cNvSpPr>
            <a:spLocks noGrp="1"/>
          </p:cNvSpPr>
          <p:nvPr>
            <p:ph type="sldNum" sz="quarter" idx="10"/>
          </p:nvPr>
        </p:nvSpPr>
        <p:spPr/>
        <p:txBody>
          <a:bodyPr/>
          <a:lstStyle/>
          <a:p>
            <a:pPr>
              <a:defRPr/>
            </a:pPr>
            <a:fld id="{8D63C513-B1C1-4905-A96E-D4D0D2A33509}" type="slidenum">
              <a:rPr lang="en-US" smtClean="0"/>
              <a:pPr>
                <a:defRPr/>
              </a:pPr>
              <a:t>48</a:t>
            </a:fld>
            <a:endParaRPr lang="en-US"/>
          </a:p>
        </p:txBody>
      </p:sp>
    </p:spTree>
    <p:extLst>
      <p:ext uri="{BB962C8B-B14F-4D97-AF65-F5344CB8AC3E}">
        <p14:creationId xmlns:p14="http://schemas.microsoft.com/office/powerpoint/2010/main" val="7212388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a:latin typeface="Arial" pitchFamily="34" charset="0"/>
              </a:rPr>
              <a:t>This table details biodosimetry based on dose.  There are significant inter-individual differences in likelihood and timing of vomiting as well as lymphocyte depletion kinetics.</a:t>
            </a:r>
          </a:p>
          <a:p>
            <a:endParaRPr lang="en-US">
              <a:latin typeface="Arial" pitchFamily="34" charset="0"/>
            </a:endParaRPr>
          </a:p>
        </p:txBody>
      </p:sp>
      <p:sp>
        <p:nvSpPr>
          <p:cNvPr id="114692" name="Slide Number Placeholder 3"/>
          <p:cNvSpPr>
            <a:spLocks noGrp="1"/>
          </p:cNvSpPr>
          <p:nvPr>
            <p:ph type="sldNum" sz="quarter" idx="5"/>
          </p:nvPr>
        </p:nvSpPr>
        <p:spPr>
          <a:noFill/>
        </p:spPr>
        <p:txBody>
          <a:bodyPr/>
          <a:lstStyle/>
          <a:p>
            <a:pPr defTabSz="922338"/>
            <a:fld id="{7A544062-C2F9-48AD-B5C3-401189CF0252}" type="slidenum">
              <a:rPr lang="en-US" smtClean="0">
                <a:latin typeface="Arial" pitchFamily="34" charset="0"/>
              </a:rPr>
              <a:pPr defTabSz="922338"/>
              <a:t>49</a:t>
            </a:fld>
            <a:endParaRPr lang="en-US">
              <a:latin typeface="Arial" pitchFamily="34" charset="0"/>
            </a:endParaRPr>
          </a:p>
        </p:txBody>
      </p:sp>
    </p:spTree>
    <p:extLst>
      <p:ext uri="{BB962C8B-B14F-4D97-AF65-F5344CB8AC3E}">
        <p14:creationId xmlns:p14="http://schemas.microsoft.com/office/powerpoint/2010/main" val="344374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r>
              <a:rPr lang="en-US" b="0" dirty="0"/>
              <a:t>RITN was formed</a:t>
            </a:r>
            <a:r>
              <a:rPr lang="en-US" b="0" baseline="0" dirty="0"/>
              <a:t> in 2006 to prepare for a mass casualties from a marrow toxic incident.</a:t>
            </a:r>
          </a:p>
          <a:p>
            <a:pPr eaLnBrk="1" hangingPunct="1"/>
            <a:endParaRPr lang="en-US" b="0" baseline="0" dirty="0"/>
          </a:p>
          <a:p>
            <a:r>
              <a:rPr lang="en-US" b="0" dirty="0"/>
              <a:t>RITN centers not only can</a:t>
            </a:r>
            <a:r>
              <a:rPr lang="en-US" b="0" baseline="0" dirty="0"/>
              <a:t> treat victims, but offer expertise, collect data or some centers plan to be ready to send staff to care for victims at other locations.</a:t>
            </a:r>
          </a:p>
          <a:p>
            <a:endParaRPr lang="en-US" b="0" baseline="0" dirty="0"/>
          </a:p>
          <a:p>
            <a:r>
              <a:rPr lang="en-US" b="0" dirty="0"/>
              <a:t>RITN centers expect to receive patients that</a:t>
            </a:r>
            <a:r>
              <a:rPr lang="en-US" b="0" baseline="0" dirty="0"/>
              <a:t> are distributed by the National Disaster Medical System (NDMS).</a:t>
            </a:r>
          </a:p>
          <a:p>
            <a:endParaRPr lang="en-US" b="0" baseline="0" dirty="0"/>
          </a:p>
          <a:p>
            <a:r>
              <a:rPr lang="en-US" b="0" baseline="0" dirty="0"/>
              <a:t>Centers close to the disaster area will likely be overwhelmed by the medical surge and may want to offload existing patients to another RITN center to continue their care that is already in process.</a:t>
            </a:r>
            <a:endParaRPr lang="en-US" b="0" dirty="0"/>
          </a:p>
          <a:p>
            <a:endParaRPr lang="en-US" dirty="0"/>
          </a:p>
          <a:p>
            <a:pPr eaLnBrk="1" hangingPunct="1">
              <a:lnSpc>
                <a:spcPct val="120000"/>
              </a:lnSpc>
              <a:defRPr/>
            </a:pPr>
            <a:r>
              <a:rPr lang="en-US" sz="1200" b="0" kern="1200" dirty="0">
                <a:solidFill>
                  <a:schemeClr val="tx1"/>
                </a:solidFill>
                <a:latin typeface="Arial" charset="0"/>
                <a:ea typeface="+mn-ea"/>
                <a:cs typeface="+mn-cs"/>
              </a:rPr>
              <a:t>Partnership between: </a:t>
            </a:r>
            <a:r>
              <a:rPr lang="en-US" sz="1200" kern="1200" dirty="0">
                <a:solidFill>
                  <a:schemeClr val="tx1"/>
                </a:solidFill>
                <a:latin typeface="Arial" charset="0"/>
                <a:ea typeface="+mn-ea"/>
                <a:cs typeface="+mn-cs"/>
              </a:rPr>
              <a:t>National Marrow Donor Program &amp; American Society for </a:t>
            </a:r>
            <a:r>
              <a:rPr lang="en-US" dirty="0">
                <a:solidFill>
                  <a:srgbClr val="000000"/>
                </a:solidFill>
              </a:rPr>
              <a:t>Transplantation and Cellular Therapy (ASTCT)</a:t>
            </a:r>
            <a:endParaRPr lang="en-US" sz="1200" kern="1200" dirty="0">
              <a:solidFill>
                <a:schemeClr val="tx1"/>
              </a:solidFill>
              <a:latin typeface="Arial" charset="0"/>
              <a:ea typeface="+mn-ea"/>
              <a:cs typeface="+mn-cs"/>
            </a:endParaRPr>
          </a:p>
          <a:p>
            <a:pPr eaLnBrk="1" hangingPunct="1">
              <a:lnSpc>
                <a:spcPct val="120000"/>
              </a:lnSpc>
              <a:defRPr/>
            </a:pPr>
            <a:endParaRPr lang="en-US" sz="1200" kern="1200" dirty="0">
              <a:solidFill>
                <a:schemeClr val="tx1"/>
              </a:solidFill>
              <a:latin typeface="Arial" charset="0"/>
              <a:ea typeface="+mn-ea"/>
              <a:cs typeface="+mn-cs"/>
            </a:endParaRPr>
          </a:p>
          <a:p>
            <a:pPr eaLnBrk="1" hangingPunct="1">
              <a:lnSpc>
                <a:spcPct val="120000"/>
              </a:lnSpc>
              <a:defRPr/>
            </a:pPr>
            <a:r>
              <a:rPr lang="en-US" sz="1200" b="0" kern="1200" dirty="0">
                <a:solidFill>
                  <a:schemeClr val="tx1"/>
                </a:solidFill>
                <a:latin typeface="Arial" charset="0"/>
                <a:ea typeface="+mn-ea"/>
                <a:cs typeface="+mn-cs"/>
              </a:rPr>
              <a:t>Collaboration with the Office of the Assistant Secretary for Preparedness and Response, Department of Health and Human Services</a:t>
            </a:r>
          </a:p>
          <a:p>
            <a:pPr eaLnBrk="1" hangingPunct="1">
              <a:lnSpc>
                <a:spcPct val="120000"/>
              </a:lnSpc>
              <a:defRPr/>
            </a:pPr>
            <a:r>
              <a:rPr lang="en-US" sz="1200" b="0" kern="1200" dirty="0">
                <a:solidFill>
                  <a:schemeClr val="tx1"/>
                </a:solidFill>
                <a:latin typeface="Arial" charset="0"/>
                <a:ea typeface="+mn-ea"/>
                <a:cs typeface="+mn-cs"/>
              </a:rPr>
              <a:t>Supported by the Office of Naval Research</a:t>
            </a:r>
          </a:p>
          <a:p>
            <a:pPr eaLnBrk="1" hangingPunct="1">
              <a:lnSpc>
                <a:spcPct val="120000"/>
              </a:lnSpc>
              <a:defRPr/>
            </a:pPr>
            <a:endParaRPr lang="en-US" sz="1200" b="0" kern="1200" dirty="0">
              <a:solidFill>
                <a:schemeClr val="tx1"/>
              </a:solidFill>
              <a:latin typeface="Arial" charset="0"/>
              <a:ea typeface="+mn-ea"/>
              <a:cs typeface="+mn-cs"/>
            </a:endParaRPr>
          </a:p>
          <a:p>
            <a:r>
              <a:rPr lang="en-US" sz="1200" b="0" i="0" kern="1200" dirty="0">
                <a:solidFill>
                  <a:schemeClr val="tx1"/>
                </a:solidFill>
                <a:effectLst/>
                <a:latin typeface="Arial" charset="0"/>
                <a:ea typeface="+mn-ea"/>
                <a:cs typeface="+mn-cs"/>
              </a:rPr>
              <a:t>Mission/Purpose/Goals:</a:t>
            </a:r>
          </a:p>
          <a:p>
            <a:endParaRPr lang="en-US" sz="1200" b="0" i="0" kern="1200" baseline="0" dirty="0">
              <a:solidFill>
                <a:schemeClr val="tx1"/>
              </a:solidFill>
              <a:effectLst/>
              <a:latin typeface="Arial" charset="0"/>
              <a:ea typeface="+mn-ea"/>
              <a:cs typeface="+mn-cs"/>
            </a:endParaRPr>
          </a:p>
          <a:p>
            <a:r>
              <a:rPr lang="en-US" sz="1200" b="0" i="0" kern="1200" baseline="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rPr>
              <a:t>The Radiation Injury Treatment Network® (RITN) provides comprehensive evaluation and treatment for victims of radiation exposure or other marrow toxic injuries.</a:t>
            </a:r>
            <a:br>
              <a:rPr lang="en-US" sz="1200" b="0" i="0" kern="1200" dirty="0">
                <a:solidFill>
                  <a:schemeClr val="tx1"/>
                </a:solidFill>
                <a:effectLst/>
                <a:latin typeface="Arial" charset="0"/>
                <a:ea typeface="+mn-ea"/>
                <a:cs typeface="+mn-cs"/>
              </a:rPr>
            </a:br>
            <a:br>
              <a:rPr lang="en-US" sz="1200" b="0" i="0" kern="1200" dirty="0">
                <a:solidFill>
                  <a:schemeClr val="tx1"/>
                </a:solidFill>
                <a:effectLst/>
                <a:latin typeface="Arial" charset="0"/>
                <a:ea typeface="+mn-ea"/>
                <a:cs typeface="+mn-cs"/>
              </a:rPr>
            </a:br>
            <a:r>
              <a:rPr lang="en-US" sz="1200" b="0" i="0" kern="1200" dirty="0">
                <a:solidFill>
                  <a:schemeClr val="tx1"/>
                </a:solidFill>
                <a:effectLst/>
                <a:latin typeface="Arial" charset="0"/>
                <a:ea typeface="+mn-ea"/>
                <a:cs typeface="+mn-cs"/>
              </a:rPr>
              <a:t>Many of the casualties with radiation injury will be salvageable but require outpatient and/or inpatient care.  Recognizing this, the US National Marrow Donor Program (NMDP), US Navy and American Society for </a:t>
            </a:r>
            <a:r>
              <a:rPr lang="en-US" dirty="0">
                <a:solidFill>
                  <a:srgbClr val="000000"/>
                </a:solidFill>
              </a:rPr>
              <a:t>Transplantation and Cellular Therapy (ASTCT)</a:t>
            </a:r>
            <a:r>
              <a:rPr lang="en-US" sz="1200" b="0" i="0" kern="1200" dirty="0">
                <a:solidFill>
                  <a:schemeClr val="tx1"/>
                </a:solidFill>
                <a:effectLst/>
                <a:latin typeface="Arial" charset="0"/>
                <a:ea typeface="+mn-ea"/>
                <a:cs typeface="+mn-cs"/>
              </a:rPr>
              <a:t> collaboratively developed RITN, which comprises of medical centers with expertise in the management of bone marrow failure </a:t>
            </a:r>
            <a:r>
              <a:rPr lang="en-US" sz="1200" dirty="0">
                <a:solidFill>
                  <a:schemeClr val="bg1"/>
                </a:solidFill>
                <a:latin typeface="Calibri" panose="020F0502020204030204" pitchFamily="34" charset="0"/>
              </a:rPr>
              <a:t>and works with partners from other medical specialties to assist with managing acute radiation syndrome (ARS) and its health-related consequences. </a:t>
            </a:r>
            <a:br>
              <a:rPr lang="en-US" sz="1200" b="0" i="0" kern="1200" dirty="0">
                <a:solidFill>
                  <a:schemeClr val="tx1"/>
                </a:solidFill>
                <a:effectLst/>
                <a:latin typeface="Arial" charset="0"/>
                <a:ea typeface="+mn-ea"/>
                <a:cs typeface="+mn-cs"/>
              </a:rPr>
            </a:br>
            <a:br>
              <a:rPr lang="en-US" sz="1200" b="0" i="0" kern="1200" dirty="0">
                <a:solidFill>
                  <a:schemeClr val="tx1"/>
                </a:solidFill>
                <a:effectLst/>
                <a:latin typeface="Arial" charset="0"/>
                <a:ea typeface="+mn-ea"/>
                <a:cs typeface="+mn-cs"/>
              </a:rPr>
            </a:br>
            <a:r>
              <a:rPr lang="en-US" sz="1200" b="0" i="0" kern="1200" dirty="0">
                <a:solidFill>
                  <a:schemeClr val="tx1"/>
                </a:solidFill>
                <a:effectLst/>
                <a:latin typeface="Arial" charset="0"/>
                <a:ea typeface="+mn-ea"/>
                <a:cs typeface="+mn-cs"/>
              </a:rPr>
              <a:t>The goals of RITN are:</a:t>
            </a:r>
          </a:p>
          <a:p>
            <a:r>
              <a:rPr lang="en-US" sz="1200" b="0" i="0" kern="1200" dirty="0">
                <a:solidFill>
                  <a:schemeClr val="tx1"/>
                </a:solidFill>
                <a:effectLst/>
                <a:latin typeface="Arial" charset="0"/>
                <a:ea typeface="+mn-ea"/>
                <a:cs typeface="+mn-cs"/>
              </a:rPr>
              <a:t>to develop treatment guidelines for managing hematologic toxicity among victims of radiation exposure,</a:t>
            </a:r>
          </a:p>
          <a:p>
            <a:r>
              <a:rPr lang="en-US" sz="1200" b="0" i="0" kern="1200" dirty="0">
                <a:solidFill>
                  <a:schemeClr val="tx1"/>
                </a:solidFill>
                <a:effectLst/>
                <a:latin typeface="Arial" charset="0"/>
                <a:ea typeface="+mn-ea"/>
                <a:cs typeface="+mn-cs"/>
              </a:rPr>
              <a:t>to educate health care professionals about pertinent aspects of radiation exposure management,</a:t>
            </a:r>
          </a:p>
          <a:p>
            <a:r>
              <a:rPr lang="en-US" sz="1200" b="0" i="0" kern="1200" dirty="0">
                <a:solidFill>
                  <a:schemeClr val="tx1"/>
                </a:solidFill>
                <a:effectLst/>
                <a:latin typeface="Arial" charset="0"/>
                <a:ea typeface="+mn-ea"/>
                <a:cs typeface="+mn-cs"/>
              </a:rPr>
              <a:t>to help coordinate the medical response to radiation events, and</a:t>
            </a:r>
          </a:p>
          <a:p>
            <a:r>
              <a:rPr lang="en-US" sz="1200" b="0" i="0" kern="1200" dirty="0">
                <a:solidFill>
                  <a:schemeClr val="tx1"/>
                </a:solidFill>
                <a:effectLst/>
                <a:latin typeface="Arial" charset="0"/>
                <a:ea typeface="+mn-ea"/>
                <a:cs typeface="+mn-cs"/>
              </a:rPr>
              <a:t>to provide comprehensive evaluation and treatment for victims at participating centers.</a:t>
            </a:r>
          </a:p>
          <a:p>
            <a:r>
              <a:rPr lang="en-US" sz="1200" b="0" i="0" kern="1200" dirty="0">
                <a:solidFill>
                  <a:schemeClr val="tx1"/>
                </a:solidFill>
                <a:effectLst/>
                <a:latin typeface="Arial" charset="0"/>
                <a:ea typeface="+mn-ea"/>
                <a:cs typeface="+mn-cs"/>
              </a:rPr>
              <a:t> </a:t>
            </a:r>
          </a:p>
          <a:p>
            <a:pPr eaLnBrk="1" hangingPunct="1">
              <a:lnSpc>
                <a:spcPct val="120000"/>
              </a:lnSpc>
              <a:defRPr/>
            </a:pPr>
            <a:endParaRPr lang="en-US" sz="1200" b="0" kern="1200" dirty="0">
              <a:solidFill>
                <a:schemeClr val="tx1"/>
              </a:solidFill>
              <a:latin typeface="Arial" charset="0"/>
              <a:ea typeface="+mn-ea"/>
              <a:cs typeface="+mn-cs"/>
            </a:endParaRPr>
          </a:p>
        </p:txBody>
      </p:sp>
      <p:sp>
        <p:nvSpPr>
          <p:cNvPr id="80900" name="Slide Number Placeholder 3"/>
          <p:cNvSpPr>
            <a:spLocks noGrp="1"/>
          </p:cNvSpPr>
          <p:nvPr>
            <p:ph type="sldNum" sz="quarter" idx="5"/>
          </p:nvPr>
        </p:nvSpPr>
        <p:spPr>
          <a:noFill/>
        </p:spPr>
        <p:txBody>
          <a:bodyPr/>
          <a:lstStyle/>
          <a:p>
            <a:pPr defTabSz="922338"/>
            <a:fld id="{DC22E937-041D-4134-84BA-D5B23371A0A7}" type="slidenum">
              <a:rPr lang="en-US" smtClean="0">
                <a:latin typeface="Arial" pitchFamily="34" charset="0"/>
              </a:rPr>
              <a:pPr defTabSz="922338"/>
              <a:t>4</a:t>
            </a:fld>
            <a:endParaRPr lang="en-US">
              <a:latin typeface="Arial" pitchFamily="34" charset="0"/>
            </a:endParaRPr>
          </a:p>
        </p:txBody>
      </p:sp>
    </p:spTree>
    <p:extLst>
      <p:ext uri="{BB962C8B-B14F-4D97-AF65-F5344CB8AC3E}">
        <p14:creationId xmlns:p14="http://schemas.microsoft.com/office/powerpoint/2010/main" val="14949589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a:latin typeface="Arial" pitchFamily="34" charset="0"/>
              </a:rPr>
              <a:t>System established by the group at the University of Ulm based on their registry of industrial accident casualties.  Utilizes multiple clinical and basic laboratory measures performed multiple times over the first several days to classify casualties into risk groups.  Can be performed online using algorithms on the REMM website (www.remm.nlm.gov).</a:t>
            </a:r>
          </a:p>
          <a:p>
            <a:endParaRPr lang="en-US">
              <a:latin typeface="Arial" pitchFamily="34" charset="0"/>
            </a:endParaRPr>
          </a:p>
        </p:txBody>
      </p:sp>
      <p:sp>
        <p:nvSpPr>
          <p:cNvPr id="115716" name="Slide Number Placeholder 3"/>
          <p:cNvSpPr>
            <a:spLocks noGrp="1"/>
          </p:cNvSpPr>
          <p:nvPr>
            <p:ph type="sldNum" sz="quarter" idx="5"/>
          </p:nvPr>
        </p:nvSpPr>
        <p:spPr>
          <a:noFill/>
        </p:spPr>
        <p:txBody>
          <a:bodyPr/>
          <a:lstStyle/>
          <a:p>
            <a:pPr defTabSz="922338"/>
            <a:fld id="{E7736B06-A97E-413C-8434-4DCF76BF8A2D}" type="slidenum">
              <a:rPr lang="en-US" smtClean="0">
                <a:latin typeface="Arial" pitchFamily="34" charset="0"/>
              </a:rPr>
              <a:pPr defTabSz="922338"/>
              <a:t>50</a:t>
            </a:fld>
            <a:endParaRPr lang="en-US">
              <a:latin typeface="Arial" pitchFamily="34" charset="0"/>
            </a:endParaRPr>
          </a:p>
        </p:txBody>
      </p:sp>
    </p:spTree>
    <p:extLst>
      <p:ext uri="{BB962C8B-B14F-4D97-AF65-F5344CB8AC3E}">
        <p14:creationId xmlns:p14="http://schemas.microsoft.com/office/powerpoint/2010/main" val="2539691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a:latin typeface="Arial" pitchFamily="34" charset="0"/>
              </a:rPr>
              <a:t>This shows the complexity levels of clinical care depending on the RC.</a:t>
            </a:r>
          </a:p>
          <a:p>
            <a:endParaRPr lang="en-US">
              <a:latin typeface="Arial" pitchFamily="34" charset="0"/>
            </a:endParaRPr>
          </a:p>
        </p:txBody>
      </p:sp>
      <p:sp>
        <p:nvSpPr>
          <p:cNvPr id="116740" name="Slide Number Placeholder 3"/>
          <p:cNvSpPr>
            <a:spLocks noGrp="1"/>
          </p:cNvSpPr>
          <p:nvPr>
            <p:ph type="sldNum" sz="quarter" idx="5"/>
          </p:nvPr>
        </p:nvSpPr>
        <p:spPr>
          <a:noFill/>
        </p:spPr>
        <p:txBody>
          <a:bodyPr/>
          <a:lstStyle/>
          <a:p>
            <a:pPr defTabSz="922338"/>
            <a:fld id="{D6AE5C31-D48C-46BF-AEC0-D6D7075A48FD}" type="slidenum">
              <a:rPr lang="en-US" smtClean="0">
                <a:latin typeface="Arial" pitchFamily="34" charset="0"/>
              </a:rPr>
              <a:pPr defTabSz="922338"/>
              <a:t>51</a:t>
            </a:fld>
            <a:endParaRPr lang="en-US">
              <a:latin typeface="Arial" pitchFamily="34" charset="0"/>
            </a:endParaRPr>
          </a:p>
        </p:txBody>
      </p:sp>
    </p:spTree>
    <p:extLst>
      <p:ext uri="{BB962C8B-B14F-4D97-AF65-F5344CB8AC3E}">
        <p14:creationId xmlns:p14="http://schemas.microsoft.com/office/powerpoint/2010/main" val="1050807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dirty="0">
                <a:latin typeface="Arial" pitchFamily="34" charset="0"/>
              </a:rPr>
              <a:t>The charts illustrate the difference between H3 and H4 toxicity (granulocytes).</a:t>
            </a:r>
          </a:p>
          <a:p>
            <a:endParaRPr lang="en-US" dirty="0">
              <a:latin typeface="Arial" pitchFamily="34" charset="0"/>
            </a:endParaRPr>
          </a:p>
          <a:p>
            <a:r>
              <a:rPr lang="en-US" dirty="0">
                <a:latin typeface="Arial" pitchFamily="34" charset="0"/>
              </a:rPr>
              <a:t>Source: http://bjr.birjournals.org/content/Supplement_27/1/1.full</a:t>
            </a:r>
          </a:p>
          <a:p>
            <a:endParaRPr lang="en-US" dirty="0">
              <a:latin typeface="Arial" pitchFamily="34" charset="0"/>
            </a:endParaRPr>
          </a:p>
        </p:txBody>
      </p:sp>
      <p:sp>
        <p:nvSpPr>
          <p:cNvPr id="117764" name="Slide Number Placeholder 3"/>
          <p:cNvSpPr>
            <a:spLocks noGrp="1"/>
          </p:cNvSpPr>
          <p:nvPr>
            <p:ph type="sldNum" sz="quarter" idx="5"/>
          </p:nvPr>
        </p:nvSpPr>
        <p:spPr>
          <a:noFill/>
        </p:spPr>
        <p:txBody>
          <a:bodyPr/>
          <a:lstStyle/>
          <a:p>
            <a:pPr defTabSz="922338"/>
            <a:fld id="{36B889C9-8C72-4F4D-88DE-62B736E9260F}" type="slidenum">
              <a:rPr lang="en-US" smtClean="0">
                <a:latin typeface="Arial" pitchFamily="34" charset="0"/>
              </a:rPr>
              <a:pPr defTabSz="922338"/>
              <a:t>52</a:t>
            </a:fld>
            <a:endParaRPr lang="en-US">
              <a:latin typeface="Arial" pitchFamily="34" charset="0"/>
            </a:endParaRPr>
          </a:p>
        </p:txBody>
      </p:sp>
    </p:spTree>
    <p:extLst>
      <p:ext uri="{BB962C8B-B14F-4D97-AF65-F5344CB8AC3E}">
        <p14:creationId xmlns:p14="http://schemas.microsoft.com/office/powerpoint/2010/main" val="280337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dirty="0">
                <a:latin typeface="Arial" pitchFamily="34" charset="0"/>
              </a:rPr>
              <a:t>The charts illustrate the difference between H3 and H4 toxicity (platelets).</a:t>
            </a:r>
          </a:p>
          <a:p>
            <a:endParaRPr lang="en-US"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atin typeface="Arial" pitchFamily="34" charset="0"/>
              </a:rPr>
              <a:t>Source: http://bjr.birjournals.org/content/Supplement_27/1/1.full</a:t>
            </a:r>
          </a:p>
          <a:p>
            <a:endParaRPr lang="en-US">
              <a:latin typeface="Arial" pitchFamily="34" charset="0"/>
            </a:endParaRPr>
          </a:p>
          <a:p>
            <a:endParaRPr lang="en-US" dirty="0">
              <a:latin typeface="Arial" pitchFamily="34" charset="0"/>
            </a:endParaRPr>
          </a:p>
        </p:txBody>
      </p:sp>
      <p:sp>
        <p:nvSpPr>
          <p:cNvPr id="118788" name="Slide Number Placeholder 3"/>
          <p:cNvSpPr>
            <a:spLocks noGrp="1"/>
          </p:cNvSpPr>
          <p:nvPr>
            <p:ph type="sldNum" sz="quarter" idx="5"/>
          </p:nvPr>
        </p:nvSpPr>
        <p:spPr>
          <a:noFill/>
        </p:spPr>
        <p:txBody>
          <a:bodyPr/>
          <a:lstStyle/>
          <a:p>
            <a:pPr defTabSz="922338"/>
            <a:fld id="{7981FF50-13EF-4EEE-BFE5-490643F0E037}" type="slidenum">
              <a:rPr lang="en-US" smtClean="0">
                <a:latin typeface="Arial" pitchFamily="34" charset="0"/>
              </a:rPr>
              <a:pPr defTabSz="922338"/>
              <a:t>53</a:t>
            </a:fld>
            <a:endParaRPr lang="en-US">
              <a:latin typeface="Arial" pitchFamily="34" charset="0"/>
            </a:endParaRPr>
          </a:p>
        </p:txBody>
      </p:sp>
    </p:spTree>
    <p:extLst>
      <p:ext uri="{BB962C8B-B14F-4D97-AF65-F5344CB8AC3E}">
        <p14:creationId xmlns:p14="http://schemas.microsoft.com/office/powerpoint/2010/main" val="34077734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a:latin typeface="Arial" pitchFamily="34" charset="0"/>
              </a:rPr>
              <a:t>Two biodosimetry tool resources</a:t>
            </a:r>
          </a:p>
          <a:p>
            <a:endParaRPr lang="en-US">
              <a:latin typeface="Arial" pitchFamily="34" charset="0"/>
            </a:endParaRPr>
          </a:p>
        </p:txBody>
      </p:sp>
      <p:sp>
        <p:nvSpPr>
          <p:cNvPr id="119812" name="Slide Number Placeholder 3"/>
          <p:cNvSpPr>
            <a:spLocks noGrp="1"/>
          </p:cNvSpPr>
          <p:nvPr>
            <p:ph type="sldNum" sz="quarter" idx="5"/>
          </p:nvPr>
        </p:nvSpPr>
        <p:spPr>
          <a:noFill/>
        </p:spPr>
        <p:txBody>
          <a:bodyPr/>
          <a:lstStyle/>
          <a:p>
            <a:pPr defTabSz="922338"/>
            <a:fld id="{D29D12A9-373E-41D6-A964-2AFFBA190F1F}" type="slidenum">
              <a:rPr lang="en-US" smtClean="0">
                <a:latin typeface="Arial" pitchFamily="34" charset="0"/>
              </a:rPr>
              <a:pPr defTabSz="922338"/>
              <a:t>54</a:t>
            </a:fld>
            <a:endParaRPr lang="en-US">
              <a:latin typeface="Arial" pitchFamily="34" charset="0"/>
            </a:endParaRPr>
          </a:p>
        </p:txBody>
      </p:sp>
    </p:spTree>
    <p:extLst>
      <p:ext uri="{BB962C8B-B14F-4D97-AF65-F5344CB8AC3E}">
        <p14:creationId xmlns:p14="http://schemas.microsoft.com/office/powerpoint/2010/main" val="2548476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r>
              <a:rPr lang="en-US">
                <a:latin typeface="Arial" pitchFamily="34" charset="0"/>
              </a:rPr>
              <a:t>(dose estimator page on REMM website)</a:t>
            </a:r>
          </a:p>
          <a:p>
            <a:endParaRPr lang="en-US">
              <a:latin typeface="Arial" pitchFamily="34" charset="0"/>
            </a:endParaRPr>
          </a:p>
        </p:txBody>
      </p:sp>
      <p:sp>
        <p:nvSpPr>
          <p:cNvPr id="121860" name="Slide Number Placeholder 3"/>
          <p:cNvSpPr>
            <a:spLocks noGrp="1"/>
          </p:cNvSpPr>
          <p:nvPr>
            <p:ph type="sldNum" sz="quarter" idx="5"/>
          </p:nvPr>
        </p:nvSpPr>
        <p:spPr>
          <a:noFill/>
        </p:spPr>
        <p:txBody>
          <a:bodyPr/>
          <a:lstStyle/>
          <a:p>
            <a:pPr defTabSz="922338"/>
            <a:fld id="{64E361A2-8B9F-40BE-ABA1-988AA7945D9C}" type="slidenum">
              <a:rPr lang="en-US" smtClean="0">
                <a:latin typeface="Arial" pitchFamily="34" charset="0"/>
              </a:rPr>
              <a:pPr defTabSz="922338"/>
              <a:t>55</a:t>
            </a:fld>
            <a:endParaRPr lang="en-US">
              <a:latin typeface="Arial" pitchFamily="34" charset="0"/>
            </a:endParaRPr>
          </a:p>
        </p:txBody>
      </p:sp>
    </p:spTree>
    <p:extLst>
      <p:ext uri="{BB962C8B-B14F-4D97-AF65-F5344CB8AC3E}">
        <p14:creationId xmlns:p14="http://schemas.microsoft.com/office/powerpoint/2010/main" val="2919042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a:latin typeface="Arial" pitchFamily="34" charset="0"/>
              </a:rPr>
              <a:t>(self-explanatory – data collection protocol)</a:t>
            </a:r>
          </a:p>
          <a:p>
            <a:endParaRPr lang="en-US">
              <a:latin typeface="Arial" pitchFamily="34" charset="0"/>
            </a:endParaRPr>
          </a:p>
        </p:txBody>
      </p:sp>
      <p:sp>
        <p:nvSpPr>
          <p:cNvPr id="123908" name="Slide Number Placeholder 3"/>
          <p:cNvSpPr>
            <a:spLocks noGrp="1"/>
          </p:cNvSpPr>
          <p:nvPr>
            <p:ph type="sldNum" sz="quarter" idx="5"/>
          </p:nvPr>
        </p:nvSpPr>
        <p:spPr>
          <a:noFill/>
        </p:spPr>
        <p:txBody>
          <a:bodyPr/>
          <a:lstStyle/>
          <a:p>
            <a:pPr defTabSz="922338"/>
            <a:fld id="{D45BECF9-8E03-4931-875F-65BEFB00FD65}" type="slidenum">
              <a:rPr lang="en-US" smtClean="0">
                <a:latin typeface="Arial" pitchFamily="34" charset="0"/>
              </a:rPr>
              <a:pPr defTabSz="922338"/>
              <a:t>56</a:t>
            </a:fld>
            <a:endParaRPr lang="en-US">
              <a:latin typeface="Arial" pitchFamily="34" charset="0"/>
            </a:endParaRPr>
          </a:p>
        </p:txBody>
      </p:sp>
    </p:spTree>
    <p:extLst>
      <p:ext uri="{BB962C8B-B14F-4D97-AF65-F5344CB8AC3E}">
        <p14:creationId xmlns:p14="http://schemas.microsoft.com/office/powerpoint/2010/main" val="3766030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a:latin typeface="Arial" pitchFamily="34" charset="0"/>
              </a:rPr>
              <a:t>Treatment approaches and standard admission orders are available on the REMM website at www.remm.nlm.gov </a:t>
            </a:r>
          </a:p>
          <a:p>
            <a:endParaRPr lang="en-US">
              <a:latin typeface="Arial" pitchFamily="34" charset="0"/>
            </a:endParaRPr>
          </a:p>
        </p:txBody>
      </p:sp>
      <p:sp>
        <p:nvSpPr>
          <p:cNvPr id="124932" name="Slide Number Placeholder 3"/>
          <p:cNvSpPr>
            <a:spLocks noGrp="1"/>
          </p:cNvSpPr>
          <p:nvPr>
            <p:ph type="sldNum" sz="quarter" idx="5"/>
          </p:nvPr>
        </p:nvSpPr>
        <p:spPr>
          <a:noFill/>
        </p:spPr>
        <p:txBody>
          <a:bodyPr/>
          <a:lstStyle/>
          <a:p>
            <a:pPr defTabSz="922338"/>
            <a:fld id="{06F5055B-374E-4347-8628-978FB18C2070}" type="slidenum">
              <a:rPr lang="en-US" smtClean="0">
                <a:latin typeface="Arial" pitchFamily="34" charset="0"/>
              </a:rPr>
              <a:pPr defTabSz="922338"/>
              <a:t>59</a:t>
            </a:fld>
            <a:endParaRPr lang="en-US">
              <a:latin typeface="Arial" pitchFamily="34" charset="0"/>
            </a:endParaRPr>
          </a:p>
        </p:txBody>
      </p:sp>
    </p:spTree>
    <p:extLst>
      <p:ext uri="{BB962C8B-B14F-4D97-AF65-F5344CB8AC3E}">
        <p14:creationId xmlns:p14="http://schemas.microsoft.com/office/powerpoint/2010/main" val="40568076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lang="en-US">
                <a:latin typeface="Arial" pitchFamily="34" charset="0"/>
              </a:rPr>
              <a:t>(self-explanatory)</a:t>
            </a:r>
          </a:p>
          <a:p>
            <a:endParaRPr lang="en-US">
              <a:latin typeface="Arial" pitchFamily="34" charset="0"/>
            </a:endParaRPr>
          </a:p>
        </p:txBody>
      </p:sp>
      <p:sp>
        <p:nvSpPr>
          <p:cNvPr id="125956" name="Slide Number Placeholder 3"/>
          <p:cNvSpPr>
            <a:spLocks noGrp="1"/>
          </p:cNvSpPr>
          <p:nvPr>
            <p:ph type="sldNum" sz="quarter" idx="5"/>
          </p:nvPr>
        </p:nvSpPr>
        <p:spPr>
          <a:noFill/>
        </p:spPr>
        <p:txBody>
          <a:bodyPr/>
          <a:lstStyle/>
          <a:p>
            <a:pPr defTabSz="922338"/>
            <a:fld id="{D8FD8DCF-CE0E-44EC-AD3A-3B1195632B14}" type="slidenum">
              <a:rPr lang="en-US" smtClean="0">
                <a:latin typeface="Arial" pitchFamily="34" charset="0"/>
              </a:rPr>
              <a:pPr defTabSz="922338"/>
              <a:t>60</a:t>
            </a:fld>
            <a:endParaRPr lang="en-US">
              <a:latin typeface="Arial" pitchFamily="34" charset="0"/>
            </a:endParaRPr>
          </a:p>
        </p:txBody>
      </p:sp>
    </p:spTree>
    <p:extLst>
      <p:ext uri="{BB962C8B-B14F-4D97-AF65-F5344CB8AC3E}">
        <p14:creationId xmlns:p14="http://schemas.microsoft.com/office/powerpoint/2010/main" val="3312051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Approved the</a:t>
            </a:r>
            <a:r>
              <a:rPr lang="en-US" baseline="0" dirty="0"/>
              <a:t> use of G-CSF and Peg-G-CSF in 2015.</a:t>
            </a:r>
            <a:endParaRPr lang="en-US" dirty="0"/>
          </a:p>
        </p:txBody>
      </p:sp>
      <p:sp>
        <p:nvSpPr>
          <p:cNvPr id="4" name="Footer Placeholder 3"/>
          <p:cNvSpPr>
            <a:spLocks noGrp="1"/>
          </p:cNvSpPr>
          <p:nvPr>
            <p:ph type="ftr" sz="quarter" idx="10"/>
          </p:nvPr>
        </p:nvSpPr>
        <p:spPr/>
        <p:txBody>
          <a:bodyPr/>
          <a:lstStyle/>
          <a:p>
            <a:pPr>
              <a:defRPr/>
            </a:pPr>
            <a:r>
              <a:rPr lang="en-US"/>
              <a:t>O:\Contingency Planning\RITN\Meetings\2010\2010 Year in Review</a:t>
            </a:r>
          </a:p>
        </p:txBody>
      </p:sp>
      <p:sp>
        <p:nvSpPr>
          <p:cNvPr id="5" name="Slide Number Placeholder 4"/>
          <p:cNvSpPr>
            <a:spLocks noGrp="1"/>
          </p:cNvSpPr>
          <p:nvPr>
            <p:ph type="sldNum" sz="quarter" idx="11"/>
          </p:nvPr>
        </p:nvSpPr>
        <p:spPr/>
        <p:txBody>
          <a:bodyPr/>
          <a:lstStyle/>
          <a:p>
            <a:pPr>
              <a:defRPr/>
            </a:pPr>
            <a:fld id="{A7F08EF9-30D3-4152-9C2D-D2A146408D21}" type="slidenum">
              <a:rPr lang="en-US" smtClean="0"/>
              <a:pPr>
                <a:defRPr/>
              </a:pPr>
              <a:t>61</a:t>
            </a:fld>
            <a:endParaRPr lang="en-US"/>
          </a:p>
        </p:txBody>
      </p:sp>
    </p:spTree>
    <p:extLst>
      <p:ext uri="{BB962C8B-B14F-4D97-AF65-F5344CB8AC3E}">
        <p14:creationId xmlns:p14="http://schemas.microsoft.com/office/powerpoint/2010/main" val="372063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marL="342900" indent="-342900" eaLnBrk="1" hangingPunct="1">
              <a:lnSpc>
                <a:spcPct val="120000"/>
              </a:lnSpc>
              <a:spcBef>
                <a:spcPct val="20000"/>
              </a:spcBef>
            </a:pPr>
            <a:r>
              <a:rPr lang="en-US" sz="1400" dirty="0">
                <a:solidFill>
                  <a:schemeClr val="bg1"/>
                </a:solidFill>
                <a:latin typeface="Calibri" pitchFamily="34" charset="0"/>
              </a:rPr>
              <a:t>This is important to remember. </a:t>
            </a:r>
            <a:r>
              <a:rPr lang="en-US" sz="1400" baseline="0" dirty="0">
                <a:solidFill>
                  <a:schemeClr val="bg1"/>
                </a:solidFill>
                <a:latin typeface="Calibri" pitchFamily="34" charset="0"/>
              </a:rPr>
              <a:t> </a:t>
            </a:r>
            <a:r>
              <a:rPr lang="en-US" sz="1400" dirty="0">
                <a:solidFill>
                  <a:schemeClr val="bg1"/>
                </a:solidFill>
                <a:latin typeface="Calibri" pitchFamily="34" charset="0"/>
              </a:rPr>
              <a:t>RITN centers are NOT first responders. However, they may have connections to </a:t>
            </a:r>
            <a:r>
              <a:rPr lang="en-US" dirty="0">
                <a:solidFill>
                  <a:schemeClr val="bg1"/>
                </a:solidFill>
                <a:latin typeface="Calibri" pitchFamily="34" charset="0"/>
              </a:rPr>
              <a:t>Hazardous Materials (HAZMAT) technicians, victim triage experts, decontamination specialists, emergency medical specialists, or trauma or burn specialists.</a:t>
            </a:r>
          </a:p>
          <a:p>
            <a:pPr marL="342900" indent="-342900" eaLnBrk="1" hangingPunct="1">
              <a:lnSpc>
                <a:spcPct val="120000"/>
              </a:lnSpc>
              <a:spcBef>
                <a:spcPct val="20000"/>
              </a:spcBef>
            </a:pPr>
            <a:endParaRPr lang="en-US" dirty="0">
              <a:solidFill>
                <a:schemeClr val="bg1"/>
              </a:solidFill>
              <a:latin typeface="Calibri" pitchFamily="34" charset="0"/>
            </a:endParaRPr>
          </a:p>
          <a:p>
            <a:pPr marL="342900" indent="-342900" eaLnBrk="1" hangingPunct="1">
              <a:lnSpc>
                <a:spcPct val="120000"/>
              </a:lnSpc>
              <a:spcBef>
                <a:spcPct val="20000"/>
              </a:spcBef>
            </a:pPr>
            <a:r>
              <a:rPr lang="en-US" dirty="0">
                <a:solidFill>
                  <a:schemeClr val="bg1"/>
                </a:solidFill>
                <a:latin typeface="Calibri" pitchFamily="34" charset="0"/>
              </a:rPr>
              <a:t>Source: </a:t>
            </a:r>
            <a:r>
              <a:rPr lang="en-US" dirty="0">
                <a:latin typeface="Arial" pitchFamily="34" charset="0"/>
              </a:rPr>
              <a:t>http://www.wdhr.com/news/uploaded_images/100_3114-737293.JPG</a:t>
            </a:r>
            <a:endParaRPr lang="en-US" dirty="0">
              <a:solidFill>
                <a:schemeClr val="bg1"/>
              </a:solidFill>
              <a:latin typeface="Calibri" pitchFamily="34" charset="0"/>
            </a:endParaRPr>
          </a:p>
          <a:p>
            <a:pPr eaLnBrk="1" hangingPunct="1"/>
            <a:endParaRPr lang="en-US" dirty="0">
              <a:latin typeface="Arial" pitchFamily="34" charset="0"/>
            </a:endParaRPr>
          </a:p>
        </p:txBody>
      </p:sp>
      <p:sp>
        <p:nvSpPr>
          <p:cNvPr id="82948" name="Slide Number Placeholder 3"/>
          <p:cNvSpPr>
            <a:spLocks noGrp="1"/>
          </p:cNvSpPr>
          <p:nvPr>
            <p:ph type="sldNum" sz="quarter" idx="5"/>
          </p:nvPr>
        </p:nvSpPr>
        <p:spPr>
          <a:noFill/>
        </p:spPr>
        <p:txBody>
          <a:bodyPr/>
          <a:lstStyle/>
          <a:p>
            <a:pPr defTabSz="922338"/>
            <a:fld id="{52671D78-E299-46F5-A4A7-57DEC28B440D}" type="slidenum">
              <a:rPr lang="en-US" smtClean="0">
                <a:latin typeface="Arial" pitchFamily="34" charset="0"/>
              </a:rPr>
              <a:pPr defTabSz="922338"/>
              <a:t>5</a:t>
            </a:fld>
            <a:endParaRPr lang="en-US">
              <a:latin typeface="Arial" pitchFamily="34" charset="0"/>
            </a:endParaRPr>
          </a:p>
        </p:txBody>
      </p:sp>
    </p:spTree>
    <p:extLst>
      <p:ext uri="{BB962C8B-B14F-4D97-AF65-F5344CB8AC3E}">
        <p14:creationId xmlns:p14="http://schemas.microsoft.com/office/powerpoint/2010/main" val="3220209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a:latin typeface="Arial" pitchFamily="34" charset="0"/>
            </a:endParaRPr>
          </a:p>
        </p:txBody>
      </p:sp>
      <p:sp>
        <p:nvSpPr>
          <p:cNvPr id="126980" name="Slide Number Placeholder 3"/>
          <p:cNvSpPr>
            <a:spLocks noGrp="1"/>
          </p:cNvSpPr>
          <p:nvPr>
            <p:ph type="sldNum" sz="quarter" idx="5"/>
          </p:nvPr>
        </p:nvSpPr>
        <p:spPr>
          <a:noFill/>
        </p:spPr>
        <p:txBody>
          <a:bodyPr/>
          <a:lstStyle/>
          <a:p>
            <a:pPr defTabSz="922338"/>
            <a:fld id="{A2FD3A35-9CA1-4C26-9E7B-656D0AE8EC74}" type="slidenum">
              <a:rPr lang="en-US" smtClean="0">
                <a:latin typeface="Arial" pitchFamily="34" charset="0"/>
              </a:rPr>
              <a:pPr defTabSz="922338"/>
              <a:t>62</a:t>
            </a:fld>
            <a:endParaRPr lang="en-US">
              <a:latin typeface="Arial" pitchFamily="34" charset="0"/>
            </a:endParaRPr>
          </a:p>
        </p:txBody>
      </p:sp>
    </p:spTree>
    <p:extLst>
      <p:ext uri="{BB962C8B-B14F-4D97-AF65-F5344CB8AC3E}">
        <p14:creationId xmlns:p14="http://schemas.microsoft.com/office/powerpoint/2010/main" val="894344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en-US">
                <a:latin typeface="Arial" pitchFamily="34" charset="0"/>
              </a:rPr>
              <a:t>This slide graphically depicts the anticipated quantity of victims associated with each level of care.</a:t>
            </a:r>
          </a:p>
          <a:p>
            <a:endParaRPr lang="en-US">
              <a:latin typeface="Arial" pitchFamily="34" charset="0"/>
            </a:endParaRPr>
          </a:p>
          <a:p>
            <a:r>
              <a:rPr lang="en-US">
                <a:latin typeface="Arial" pitchFamily="34" charset="0"/>
              </a:rPr>
              <a:t>Although there may be thousands of people affected, very few will benefit from transplant.</a:t>
            </a:r>
          </a:p>
          <a:p>
            <a:endParaRPr lang="en-US">
              <a:latin typeface="Arial" pitchFamily="34" charset="0"/>
            </a:endParaRPr>
          </a:p>
          <a:p>
            <a:r>
              <a:rPr lang="en-US">
                <a:latin typeface="Arial" pitchFamily="34" charset="0"/>
              </a:rPr>
              <a:t>The large number of victims requiring intensive supportive care may require Altered Standards of Care to meet the demands placed on facilities.  This could include outpatient treatment for victims that otherwise would have received inpatient care, a gymnasium converted to treat victims, non-Hem/Onc staff managed by Hem/Onc specialists or other scenarios.</a:t>
            </a:r>
          </a:p>
          <a:p>
            <a:endParaRPr lang="en-US">
              <a:latin typeface="Arial" pitchFamily="34" charset="0"/>
            </a:endParaRPr>
          </a:p>
        </p:txBody>
      </p:sp>
      <p:sp>
        <p:nvSpPr>
          <p:cNvPr id="128004" name="Slide Number Placeholder 3"/>
          <p:cNvSpPr>
            <a:spLocks noGrp="1"/>
          </p:cNvSpPr>
          <p:nvPr>
            <p:ph type="sldNum" sz="quarter" idx="5"/>
          </p:nvPr>
        </p:nvSpPr>
        <p:spPr>
          <a:noFill/>
        </p:spPr>
        <p:txBody>
          <a:bodyPr/>
          <a:lstStyle/>
          <a:p>
            <a:pPr defTabSz="922338"/>
            <a:fld id="{E7F72667-23C5-43CB-89BD-E3C4DE89FAD7}" type="slidenum">
              <a:rPr lang="en-US" smtClean="0">
                <a:latin typeface="Arial" pitchFamily="34" charset="0"/>
              </a:rPr>
              <a:pPr defTabSz="922338"/>
              <a:t>63</a:t>
            </a:fld>
            <a:endParaRPr lang="en-US">
              <a:latin typeface="Arial" pitchFamily="34" charset="0"/>
            </a:endParaRPr>
          </a:p>
        </p:txBody>
      </p:sp>
    </p:spTree>
    <p:extLst>
      <p:ext uri="{BB962C8B-B14F-4D97-AF65-F5344CB8AC3E}">
        <p14:creationId xmlns:p14="http://schemas.microsoft.com/office/powerpoint/2010/main" val="304543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a:latin typeface="Arial" pitchFamily="34" charset="0"/>
              </a:rPr>
              <a:t>(self-explanatory)</a:t>
            </a:r>
          </a:p>
          <a:p>
            <a:endParaRPr lang="en-US">
              <a:latin typeface="Arial" pitchFamily="34" charset="0"/>
            </a:endParaRPr>
          </a:p>
        </p:txBody>
      </p:sp>
      <p:sp>
        <p:nvSpPr>
          <p:cNvPr id="129028" name="Slide Number Placeholder 3"/>
          <p:cNvSpPr>
            <a:spLocks noGrp="1"/>
          </p:cNvSpPr>
          <p:nvPr>
            <p:ph type="sldNum" sz="quarter" idx="5"/>
          </p:nvPr>
        </p:nvSpPr>
        <p:spPr>
          <a:noFill/>
        </p:spPr>
        <p:txBody>
          <a:bodyPr/>
          <a:lstStyle/>
          <a:p>
            <a:pPr defTabSz="922338"/>
            <a:fld id="{36810D90-341D-4920-B006-B0C1D1FE8FB0}" type="slidenum">
              <a:rPr lang="en-US" smtClean="0">
                <a:latin typeface="Arial" pitchFamily="34" charset="0"/>
              </a:rPr>
              <a:pPr defTabSz="922338"/>
              <a:t>64</a:t>
            </a:fld>
            <a:endParaRPr lang="en-US">
              <a:latin typeface="Arial" pitchFamily="34" charset="0"/>
            </a:endParaRPr>
          </a:p>
        </p:txBody>
      </p:sp>
    </p:spTree>
    <p:extLst>
      <p:ext uri="{BB962C8B-B14F-4D97-AF65-F5344CB8AC3E}">
        <p14:creationId xmlns:p14="http://schemas.microsoft.com/office/powerpoint/2010/main" val="33455443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130052" name="Slide Number Placeholder 3"/>
          <p:cNvSpPr>
            <a:spLocks noGrp="1"/>
          </p:cNvSpPr>
          <p:nvPr>
            <p:ph type="sldNum" sz="quarter" idx="5"/>
          </p:nvPr>
        </p:nvSpPr>
        <p:spPr>
          <a:noFill/>
        </p:spPr>
        <p:txBody>
          <a:bodyPr/>
          <a:lstStyle/>
          <a:p>
            <a:pPr defTabSz="922338"/>
            <a:fld id="{FC3BB000-3F57-4DBA-AE50-5EFAE8776DF8}" type="slidenum">
              <a:rPr lang="en-US" smtClean="0">
                <a:latin typeface="Arial" pitchFamily="34" charset="0"/>
              </a:rPr>
              <a:pPr defTabSz="922338"/>
              <a:t>66</a:t>
            </a:fld>
            <a:endParaRPr lang="en-US">
              <a:latin typeface="Arial" pitchFamily="34" charset="0"/>
            </a:endParaRPr>
          </a:p>
        </p:txBody>
      </p:sp>
    </p:spTree>
    <p:extLst>
      <p:ext uri="{BB962C8B-B14F-4D97-AF65-F5344CB8AC3E}">
        <p14:creationId xmlns:p14="http://schemas.microsoft.com/office/powerpoint/2010/main" val="6267397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r>
              <a:rPr lang="en-US">
                <a:latin typeface="Arial" pitchFamily="34" charset="0"/>
              </a:rPr>
              <a:t>(self-explanatory – a few parallels to HSCT for Aplastic Anemia)</a:t>
            </a:r>
          </a:p>
          <a:p>
            <a:endParaRPr lang="en-US">
              <a:latin typeface="Arial" pitchFamily="34" charset="0"/>
            </a:endParaRPr>
          </a:p>
        </p:txBody>
      </p:sp>
      <p:sp>
        <p:nvSpPr>
          <p:cNvPr id="131076" name="Slide Number Placeholder 3"/>
          <p:cNvSpPr>
            <a:spLocks noGrp="1"/>
          </p:cNvSpPr>
          <p:nvPr>
            <p:ph type="sldNum" sz="quarter" idx="5"/>
          </p:nvPr>
        </p:nvSpPr>
        <p:spPr>
          <a:noFill/>
        </p:spPr>
        <p:txBody>
          <a:bodyPr/>
          <a:lstStyle/>
          <a:p>
            <a:pPr defTabSz="922338"/>
            <a:fld id="{EFF73E6B-6CC5-4EA5-837D-8976ADAC3ACC}" type="slidenum">
              <a:rPr lang="en-US" smtClean="0">
                <a:latin typeface="Arial" pitchFamily="34" charset="0"/>
              </a:rPr>
              <a:pPr defTabSz="922338"/>
              <a:t>67</a:t>
            </a:fld>
            <a:endParaRPr lang="en-US">
              <a:latin typeface="Arial" pitchFamily="34" charset="0"/>
            </a:endParaRPr>
          </a:p>
        </p:txBody>
      </p:sp>
    </p:spTree>
    <p:extLst>
      <p:ext uri="{BB962C8B-B14F-4D97-AF65-F5344CB8AC3E}">
        <p14:creationId xmlns:p14="http://schemas.microsoft.com/office/powerpoint/2010/main" val="3030794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t>Alternative approaches with minimal mucosal toxicity and low risk for severe acute GVHD could also be considered.  BMT CTN #03-01 is available at: </a:t>
            </a:r>
            <a:r>
              <a:rPr lang="en-US" sz="1200" dirty="0">
                <a:hlinkClick r:id="rId3"/>
              </a:rPr>
              <a:t>https://web.emmes.com/study/bmt2/protocol/0301_protocol/0301_Aplastic_Anemia_Synopsis_and_Schema_v7.pdf</a:t>
            </a:r>
            <a:r>
              <a:rPr lang="en-US" sz="1200" dirty="0"/>
              <a:t>.  Figure from Weinstock et al. Blood 2008;111:5440-5.</a:t>
            </a:r>
          </a:p>
        </p:txBody>
      </p:sp>
      <p:sp>
        <p:nvSpPr>
          <p:cNvPr id="4" name="Slide Number Placeholder 3"/>
          <p:cNvSpPr>
            <a:spLocks noGrp="1"/>
          </p:cNvSpPr>
          <p:nvPr>
            <p:ph type="sldNum" sz="quarter" idx="10"/>
          </p:nvPr>
        </p:nvSpPr>
        <p:spPr/>
        <p:txBody>
          <a:bodyPr/>
          <a:lstStyle/>
          <a:p>
            <a:pPr>
              <a:defRPr/>
            </a:pPr>
            <a:fld id="{8D63C513-B1C1-4905-A96E-D4D0D2A33509}" type="slidenum">
              <a:rPr lang="en-US" smtClean="0"/>
              <a:pPr>
                <a:defRPr/>
              </a:pPr>
              <a:t>68</a:t>
            </a:fld>
            <a:endParaRPr lang="en-US"/>
          </a:p>
        </p:txBody>
      </p:sp>
    </p:spTree>
    <p:extLst>
      <p:ext uri="{BB962C8B-B14F-4D97-AF65-F5344CB8AC3E}">
        <p14:creationId xmlns:p14="http://schemas.microsoft.com/office/powerpoint/2010/main" val="21430582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US">
                <a:latin typeface="Arial" pitchFamily="34" charset="0"/>
              </a:rPr>
              <a:t>(self-explanatory – summary)</a:t>
            </a:r>
          </a:p>
          <a:p>
            <a:endParaRPr lang="en-US">
              <a:latin typeface="Arial" pitchFamily="34" charset="0"/>
            </a:endParaRPr>
          </a:p>
        </p:txBody>
      </p:sp>
      <p:sp>
        <p:nvSpPr>
          <p:cNvPr id="132100" name="Slide Number Placeholder 3"/>
          <p:cNvSpPr>
            <a:spLocks noGrp="1"/>
          </p:cNvSpPr>
          <p:nvPr>
            <p:ph type="sldNum" sz="quarter" idx="5"/>
          </p:nvPr>
        </p:nvSpPr>
        <p:spPr>
          <a:noFill/>
        </p:spPr>
        <p:txBody>
          <a:bodyPr/>
          <a:lstStyle/>
          <a:p>
            <a:pPr defTabSz="922338"/>
            <a:fld id="{712DD05C-BD72-4348-ACC8-39945C7855D0}" type="slidenum">
              <a:rPr lang="en-US" smtClean="0">
                <a:latin typeface="Arial" pitchFamily="34" charset="0"/>
              </a:rPr>
              <a:pPr defTabSz="922338"/>
              <a:t>69</a:t>
            </a:fld>
            <a:endParaRPr lang="en-US">
              <a:latin typeface="Arial" pitchFamily="34" charset="0"/>
            </a:endParaRPr>
          </a:p>
        </p:txBody>
      </p:sp>
    </p:spTree>
    <p:extLst>
      <p:ext uri="{BB962C8B-B14F-4D97-AF65-F5344CB8AC3E}">
        <p14:creationId xmlns:p14="http://schemas.microsoft.com/office/powerpoint/2010/main" val="39134651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lang="en-US">
                <a:latin typeface="Arial" pitchFamily="34" charset="0"/>
              </a:rPr>
              <a:t>Leave this slide up on the screen during questions for attendee reference.</a:t>
            </a:r>
          </a:p>
          <a:p>
            <a:endParaRPr lang="en-US">
              <a:latin typeface="Arial" pitchFamily="34" charset="0"/>
            </a:endParaRPr>
          </a:p>
        </p:txBody>
      </p:sp>
      <p:sp>
        <p:nvSpPr>
          <p:cNvPr id="133124" name="Slide Number Placeholder 3"/>
          <p:cNvSpPr>
            <a:spLocks noGrp="1"/>
          </p:cNvSpPr>
          <p:nvPr>
            <p:ph type="sldNum" sz="quarter" idx="5"/>
          </p:nvPr>
        </p:nvSpPr>
        <p:spPr>
          <a:noFill/>
        </p:spPr>
        <p:txBody>
          <a:bodyPr/>
          <a:lstStyle/>
          <a:p>
            <a:pPr defTabSz="922338"/>
            <a:fld id="{34486930-AB75-4A4A-8B6D-40ABCE56DF42}" type="slidenum">
              <a:rPr lang="en-US" smtClean="0">
                <a:latin typeface="Arial" pitchFamily="34" charset="0"/>
              </a:rPr>
              <a:pPr defTabSz="922338"/>
              <a:t>70</a:t>
            </a:fld>
            <a:endParaRPr lang="en-US">
              <a:latin typeface="Arial" pitchFamily="34" charset="0"/>
            </a:endParaRPr>
          </a:p>
        </p:txBody>
      </p:sp>
    </p:spTree>
    <p:extLst>
      <p:ext uri="{BB962C8B-B14F-4D97-AF65-F5344CB8AC3E}">
        <p14:creationId xmlns:p14="http://schemas.microsoft.com/office/powerpoint/2010/main" val="167125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dirty="0">
                <a:latin typeface="Arial" pitchFamily="34" charset="0"/>
              </a:rPr>
              <a:t>RITN centers maintain an SOP and integrate into their institution’s emergency response processes.</a:t>
            </a:r>
          </a:p>
          <a:p>
            <a:endParaRPr lang="en-US" dirty="0">
              <a:latin typeface="Arial" pitchFamily="34" charset="0"/>
            </a:endParaRPr>
          </a:p>
          <a:p>
            <a:r>
              <a:rPr lang="en-US" dirty="0">
                <a:latin typeface="Arial" pitchFamily="34" charset="0"/>
              </a:rPr>
              <a:t>Each center also incorporates the RITN Treatment Guidelines, and NMDP Data Collection Protocol.</a:t>
            </a:r>
          </a:p>
          <a:p>
            <a:endParaRPr lang="en-US" dirty="0">
              <a:latin typeface="Arial" pitchFamily="34" charset="0"/>
            </a:endParaRPr>
          </a:p>
          <a:p>
            <a:r>
              <a:rPr lang="en-US" dirty="0">
                <a:latin typeface="Arial" pitchFamily="34" charset="0"/>
              </a:rPr>
              <a:t>RITN as a whole has educated and trained over 12,600 hospital staff using its free web-based training</a:t>
            </a:r>
            <a:r>
              <a:rPr lang="en-US" baseline="0" dirty="0">
                <a:latin typeface="Arial" pitchFamily="34" charset="0"/>
              </a:rPr>
              <a:t> courses, biennial conferences and </a:t>
            </a:r>
            <a:r>
              <a:rPr lang="en-US" dirty="0">
                <a:latin typeface="Arial" pitchFamily="34" charset="0"/>
              </a:rPr>
              <a:t>collaboration with the Radiation Emergency Assistance Center and Training Site in Oak Ridge Tennessee for Advanced Medical Response to Radiation Exposure Training.</a:t>
            </a:r>
          </a:p>
          <a:p>
            <a:endParaRPr lang="en-US" dirty="0">
              <a:latin typeface="Arial" pitchFamily="34" charset="0"/>
            </a:endParaRPr>
          </a:p>
          <a:p>
            <a:r>
              <a:rPr lang="en-US" dirty="0">
                <a:latin typeface="Arial" pitchFamily="34" charset="0"/>
              </a:rPr>
              <a:t>Centers conduct an annual exercise and periodically RITN is involved in national, regional and state level exercises. Since 2006 RITN</a:t>
            </a:r>
            <a:r>
              <a:rPr lang="en-US" baseline="0" dirty="0">
                <a:latin typeface="Arial" pitchFamily="34" charset="0"/>
              </a:rPr>
              <a:t> hospitals have conducted over 500 exercises, ranging from tabletop exercises to full-scale exercises. Tabletop exercises are low stress reviews of the response to a scenario with all those who would be involved where a full-scale exercise involves activation of resources, setting up decontamination lines, triage points, etc.…to actually test the flow of processes.</a:t>
            </a:r>
            <a:endParaRPr lang="en-US" dirty="0">
              <a:latin typeface="Arial" pitchFamily="34" charset="0"/>
            </a:endParaRPr>
          </a:p>
          <a:p>
            <a:endParaRPr lang="en-US" dirty="0">
              <a:latin typeface="Arial" pitchFamily="34" charset="0"/>
            </a:endParaRPr>
          </a:p>
          <a:p>
            <a:r>
              <a:rPr lang="en-US" dirty="0">
                <a:latin typeface="Arial" pitchFamily="34" charset="0"/>
              </a:rPr>
              <a:t>RITN centers participate in a variety of drills testing emergency communications equipment. </a:t>
            </a:r>
          </a:p>
          <a:p>
            <a:endParaRPr lang="en-US" dirty="0">
              <a:latin typeface="Arial" pitchFamily="34" charset="0"/>
            </a:endParaRPr>
          </a:p>
          <a:p>
            <a:endParaRPr lang="en-US" dirty="0">
              <a:latin typeface="Arial" pitchFamily="34" charset="0"/>
            </a:endParaRPr>
          </a:p>
        </p:txBody>
      </p:sp>
      <p:sp>
        <p:nvSpPr>
          <p:cNvPr id="84996" name="Slide Number Placeholder 3"/>
          <p:cNvSpPr>
            <a:spLocks noGrp="1"/>
          </p:cNvSpPr>
          <p:nvPr>
            <p:ph type="sldNum" sz="quarter" idx="5"/>
          </p:nvPr>
        </p:nvSpPr>
        <p:spPr>
          <a:noFill/>
        </p:spPr>
        <p:txBody>
          <a:bodyPr/>
          <a:lstStyle/>
          <a:p>
            <a:pPr defTabSz="922338"/>
            <a:fld id="{70F4FB48-DB8C-4AF0-B2F4-7ABEDCB780E1}" type="slidenum">
              <a:rPr lang="en-US" smtClean="0">
                <a:latin typeface="Arial" pitchFamily="34" charset="0"/>
              </a:rPr>
              <a:pPr defTabSz="922338"/>
              <a:t>6</a:t>
            </a:fld>
            <a:endParaRPr lang="en-US">
              <a:latin typeface="Arial" pitchFamily="34" charset="0"/>
            </a:endParaRPr>
          </a:p>
        </p:txBody>
      </p:sp>
    </p:spTree>
    <p:extLst>
      <p:ext uri="{BB962C8B-B14F-4D97-AF65-F5344CB8AC3E}">
        <p14:creationId xmlns:p14="http://schemas.microsoft.com/office/powerpoint/2010/main" val="419638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en-US" dirty="0">
                <a:latin typeface="Arial" pitchFamily="34" charset="0"/>
              </a:rPr>
              <a:t>Evacuees/victims/casualties will self evacuate or be assisted by first responders, undergo decontamination and initial triage before transfer to the next level of care.</a:t>
            </a:r>
          </a:p>
          <a:p>
            <a:pPr eaLnBrk="1" hangingPunct="1"/>
            <a:endParaRPr lang="en-US" dirty="0">
              <a:latin typeface="Arial" pitchFamily="34" charset="0"/>
            </a:endParaRPr>
          </a:p>
          <a:p>
            <a:pPr eaLnBrk="1" hangingPunct="1"/>
            <a:r>
              <a:rPr lang="en-US" dirty="0">
                <a:latin typeface="Arial" pitchFamily="34" charset="0"/>
              </a:rPr>
              <a:t>If warranted victims requiring intensive supportive care will be evacuated to a RITN center for treatment.</a:t>
            </a:r>
          </a:p>
        </p:txBody>
      </p:sp>
      <p:sp>
        <p:nvSpPr>
          <p:cNvPr id="86020" name="Slide Number Placeholder 3"/>
          <p:cNvSpPr>
            <a:spLocks noGrp="1"/>
          </p:cNvSpPr>
          <p:nvPr>
            <p:ph type="sldNum" sz="quarter" idx="5"/>
          </p:nvPr>
        </p:nvSpPr>
        <p:spPr>
          <a:noFill/>
        </p:spPr>
        <p:txBody>
          <a:bodyPr/>
          <a:lstStyle/>
          <a:p>
            <a:pPr defTabSz="922338"/>
            <a:fld id="{0680FA09-C716-4A01-A6D6-114DF61C55B8}" type="slidenum">
              <a:rPr lang="en-US" smtClean="0">
                <a:latin typeface="Arial" pitchFamily="34" charset="0"/>
              </a:rPr>
              <a:pPr defTabSz="922338"/>
              <a:t>7</a:t>
            </a:fld>
            <a:endParaRPr lang="en-US">
              <a:latin typeface="Arial" pitchFamily="34" charset="0"/>
            </a:endParaRPr>
          </a:p>
        </p:txBody>
      </p:sp>
    </p:spTree>
    <p:extLst>
      <p:ext uri="{BB962C8B-B14F-4D97-AF65-F5344CB8AC3E}">
        <p14:creationId xmlns:p14="http://schemas.microsoft.com/office/powerpoint/2010/main" val="94279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a:latin typeface="Arial" pitchFamily="34" charset="0"/>
            </a:endParaRPr>
          </a:p>
        </p:txBody>
      </p:sp>
      <p:sp>
        <p:nvSpPr>
          <p:cNvPr id="87044" name="Slide Number Placeholder 3"/>
          <p:cNvSpPr>
            <a:spLocks noGrp="1"/>
          </p:cNvSpPr>
          <p:nvPr>
            <p:ph type="sldNum" sz="quarter" idx="5"/>
          </p:nvPr>
        </p:nvSpPr>
        <p:spPr>
          <a:noFill/>
        </p:spPr>
        <p:txBody>
          <a:bodyPr/>
          <a:lstStyle/>
          <a:p>
            <a:pPr defTabSz="922338"/>
            <a:fld id="{217B2059-D9F2-496A-8017-F2A90F96FBB5}" type="slidenum">
              <a:rPr lang="en-US" smtClean="0">
                <a:latin typeface="Arial" pitchFamily="34" charset="0"/>
              </a:rPr>
              <a:pPr defTabSz="922338"/>
              <a:t>9</a:t>
            </a:fld>
            <a:endParaRPr lang="en-US">
              <a:latin typeface="Arial" pitchFamily="34" charset="0"/>
            </a:endParaRPr>
          </a:p>
        </p:txBody>
      </p:sp>
    </p:spTree>
    <p:extLst>
      <p:ext uri="{BB962C8B-B14F-4D97-AF65-F5344CB8AC3E}">
        <p14:creationId xmlns:p14="http://schemas.microsoft.com/office/powerpoint/2010/main" val="243084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lnSpc>
                <a:spcPct val="90000"/>
              </a:lnSpc>
            </a:pPr>
            <a:r>
              <a:rPr lang="en-US" dirty="0">
                <a:latin typeface="Arial" pitchFamily="34" charset="0"/>
              </a:rPr>
              <a:t>The U.S. government has developed 15 all-hazards planning scenarios for use in national, Federal, State, and local homeland security preparedness activities.</a:t>
            </a:r>
          </a:p>
          <a:p>
            <a:pPr eaLnBrk="1" hangingPunct="1">
              <a:lnSpc>
                <a:spcPct val="90000"/>
              </a:lnSpc>
            </a:pPr>
            <a:endParaRPr lang="en-US" sz="800" dirty="0">
              <a:latin typeface="Arial" pitchFamily="34" charset="0"/>
            </a:endParaRPr>
          </a:p>
          <a:p>
            <a:pPr eaLnBrk="1" hangingPunct="1">
              <a:lnSpc>
                <a:spcPct val="90000"/>
              </a:lnSpc>
            </a:pPr>
            <a:r>
              <a:rPr lang="en-US" sz="800" dirty="0">
                <a:latin typeface="Arial" pitchFamily="34" charset="0"/>
              </a:rPr>
              <a:t>http://info.publicintelligence.net/DHS%20-%20National%20Planning%20Scenarios%20March%202006.pdf</a:t>
            </a:r>
          </a:p>
          <a:p>
            <a:endParaRPr lang="en-US" dirty="0">
              <a:latin typeface="Arial" pitchFamily="34" charset="0"/>
            </a:endParaRPr>
          </a:p>
        </p:txBody>
      </p:sp>
      <p:sp>
        <p:nvSpPr>
          <p:cNvPr id="88068" name="Slide Number Placeholder 3"/>
          <p:cNvSpPr>
            <a:spLocks noGrp="1"/>
          </p:cNvSpPr>
          <p:nvPr>
            <p:ph type="sldNum" sz="quarter" idx="5"/>
          </p:nvPr>
        </p:nvSpPr>
        <p:spPr>
          <a:noFill/>
        </p:spPr>
        <p:txBody>
          <a:bodyPr/>
          <a:lstStyle/>
          <a:p>
            <a:pPr defTabSz="922338"/>
            <a:fld id="{3A71DC0F-EF6C-4ADA-A924-CFAB92CD3D39}" type="slidenum">
              <a:rPr lang="en-US" smtClean="0">
                <a:latin typeface="Arial" pitchFamily="34" charset="0"/>
              </a:rPr>
              <a:pPr defTabSz="922338"/>
              <a:t>10</a:t>
            </a:fld>
            <a:endParaRPr lang="en-US">
              <a:latin typeface="Arial" pitchFamily="34" charset="0"/>
            </a:endParaRPr>
          </a:p>
        </p:txBody>
      </p:sp>
    </p:spTree>
    <p:extLst>
      <p:ext uri="{BB962C8B-B14F-4D97-AF65-F5344CB8AC3E}">
        <p14:creationId xmlns:p14="http://schemas.microsoft.com/office/powerpoint/2010/main" val="2137992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0"/>
            <a:ext cx="3200400" cy="6400800"/>
          </a:xfrm>
          <a:prstGeom prst="rect">
            <a:avLst/>
          </a:prstGeom>
          <a:solidFill>
            <a:schemeClr val="bg1"/>
          </a:solidFill>
          <a:ln w="9525">
            <a:noFill/>
            <a:miter lim="800000"/>
            <a:headEnd/>
            <a:tailEnd/>
          </a:ln>
          <a:effectLst/>
        </p:spPr>
        <p:txBody>
          <a:bodyPr wrap="none" anchor="ctr"/>
          <a:lstStyle/>
          <a:p>
            <a:pPr>
              <a:defRPr/>
            </a:pPr>
            <a:endParaRPr lang="en-US">
              <a:latin typeface="Arial" charset="0"/>
            </a:endParaRPr>
          </a:p>
        </p:txBody>
      </p:sp>
      <p:sp>
        <p:nvSpPr>
          <p:cNvPr id="5" name="Line 11"/>
          <p:cNvSpPr>
            <a:spLocks noChangeShapeType="1"/>
          </p:cNvSpPr>
          <p:nvPr userDrawn="1"/>
        </p:nvSpPr>
        <p:spPr bwMode="auto">
          <a:xfrm flipV="1">
            <a:off x="3200400" y="0"/>
            <a:ext cx="0" cy="6858000"/>
          </a:xfrm>
          <a:prstGeom prst="line">
            <a:avLst/>
          </a:prstGeom>
          <a:noFill/>
          <a:ln w="25400">
            <a:solidFill>
              <a:schemeClr val="folHlink"/>
            </a:solidFill>
            <a:round/>
            <a:headEnd/>
            <a:tailEnd/>
          </a:ln>
          <a:effectLst/>
        </p:spPr>
        <p:txBody>
          <a:bodyPr/>
          <a:lstStyle/>
          <a:p>
            <a:pPr>
              <a:defRPr/>
            </a:pPr>
            <a:endParaRPr lang="en-US">
              <a:latin typeface="Arial" charset="0"/>
            </a:endParaRPr>
          </a:p>
        </p:txBody>
      </p:sp>
      <p:pic>
        <p:nvPicPr>
          <p:cNvPr id="6" name="Picture 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8256" y="609600"/>
            <a:ext cx="3163887" cy="3163887"/>
          </a:xfrm>
          <a:prstGeom prst="rect">
            <a:avLst/>
          </a:prstGeom>
          <a:noFill/>
          <a:ln w="9525">
            <a:noFill/>
            <a:miter lim="800000"/>
            <a:headEnd/>
            <a:tailEnd/>
          </a:ln>
        </p:spPr>
      </p:pic>
      <p:sp>
        <p:nvSpPr>
          <p:cNvPr id="47106" name="Rectangle 2"/>
          <p:cNvSpPr>
            <a:spLocks noGrp="1" noChangeArrowheads="1"/>
          </p:cNvSpPr>
          <p:nvPr>
            <p:ph type="ctrTitle"/>
          </p:nvPr>
        </p:nvSpPr>
        <p:spPr>
          <a:xfrm>
            <a:off x="3505200" y="609600"/>
            <a:ext cx="5334000" cy="2990850"/>
          </a:xfrm>
        </p:spPr>
        <p:txBody>
          <a:bodyPr/>
          <a:lstStyle>
            <a:lvl1pPr>
              <a:defRPr sz="4400">
                <a:latin typeface="Calibri" pitchFamily="34" charset="0"/>
              </a:defRPr>
            </a:lvl1pPr>
          </a:lstStyle>
          <a:p>
            <a:r>
              <a:rPr lang="en-US" dirty="0"/>
              <a:t>CLICK TO EDIT MASTER TITLE STYLE</a:t>
            </a:r>
          </a:p>
        </p:txBody>
      </p:sp>
      <p:sp>
        <p:nvSpPr>
          <p:cNvPr id="47107" name="Rectangle 3"/>
          <p:cNvSpPr>
            <a:spLocks noGrp="1" noChangeArrowheads="1"/>
          </p:cNvSpPr>
          <p:nvPr>
            <p:ph type="subTitle" idx="1"/>
          </p:nvPr>
        </p:nvSpPr>
        <p:spPr>
          <a:xfrm>
            <a:off x="3505200" y="3810000"/>
            <a:ext cx="5334000" cy="2286000"/>
          </a:xfrm>
        </p:spPr>
        <p:txBody>
          <a:bodyPr/>
          <a:lstStyle>
            <a:lvl1pPr marL="0" indent="0">
              <a:buFontTx/>
              <a:buNone/>
              <a:defRPr sz="2800">
                <a:latin typeface="Calibri" pitchFamily="34" charset="0"/>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DE1502-3947-4783-A0DC-E423356ADA87}" type="datetimeFigureOut">
              <a:rPr lang="en-US" smtClean="0"/>
              <a:pPr>
                <a:defRPr/>
              </a:pPr>
              <a:t>12/21/22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7CD67E-2E9B-43F1-984D-B974AF4C1D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5AC198-5644-40B3-B30B-C48E0C1EB20D}" type="datetimeFigureOut">
              <a:rPr lang="en-US" smtClean="0"/>
              <a:pPr>
                <a:defRPr/>
              </a:pPr>
              <a:t>12/21/22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65A7BD-4237-4CB2-B5BF-C3087D91524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9B396A-61C9-46BC-B7FE-DC16C05CC7FE}" type="datetimeFigureOut">
              <a:rPr lang="en-US" smtClean="0"/>
              <a:pPr>
                <a:defRPr/>
              </a:pPr>
              <a:t>12/21/22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29709F-B664-452E-A7D7-5AEF818E375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92F32C-56BC-43BC-ACCA-D6766D18D48D}" type="datetimeFigureOut">
              <a:rPr lang="en-US" smtClean="0"/>
              <a:pPr>
                <a:defRPr/>
              </a:pPr>
              <a:t>12/21/22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8207B9-24D8-4744-8ED1-25A865AB084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14D672-0AC3-4BEF-8172-46B02A23D676}" type="datetimeFigureOut">
              <a:rPr lang="en-US" smtClean="0"/>
              <a:pPr>
                <a:defRPr/>
              </a:pPr>
              <a:t>12/21/22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2F471F-B193-442E-8CF3-B78C553448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92D050"/>
                </a:solidFill>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pPr>
              <a:defRPr/>
            </a:pPr>
            <a:fld id="{8A6832DA-FE9F-4F95-B222-EE3CC51D3E0E}" type="slidenum">
              <a:rPr lang="en-US"/>
              <a:pPr>
                <a:defRPr/>
              </a:pPr>
              <a:t>‹#›</a:t>
            </a:fld>
            <a:endParaRPr lang="en-US"/>
          </a:p>
        </p:txBody>
      </p:sp>
      <p:pic>
        <p:nvPicPr>
          <p:cNvPr id="7" name="Picture 6" descr="Logo&#10;&#10;Description automatically generated">
            <a:extLst>
              <a:ext uri="{FF2B5EF4-FFF2-40B4-BE49-F238E27FC236}">
                <a16:creationId xmlns:a16="http://schemas.microsoft.com/office/drawing/2014/main" id="{A8F2D3A8-3319-4AF0-A31D-BD9D5AFDBB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7099" y="6004962"/>
            <a:ext cx="876782" cy="87678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pPr>
              <a:defRPr/>
            </a:pPr>
            <a:fld id="{B2C0A126-803D-4A6E-AF0E-3B183A5D03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DCC4882-8219-46EC-9942-456862D6FD5F}" type="datetimeFigureOut">
              <a:rPr lang="en-US" smtClean="0"/>
              <a:pPr>
                <a:defRPr/>
              </a:pPr>
              <a:t>12/21/22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996563-BF0D-452D-9883-08394366EE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0BD069-14DC-4F43-9923-2697C6A8B313}" type="datetimeFigureOut">
              <a:rPr lang="en-US" smtClean="0"/>
              <a:pPr>
                <a:defRPr/>
              </a:pPr>
              <a:t>12/21/22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85C042-EADE-43BC-9684-335F987AFB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9515734-F7FC-4EDE-8DBC-01E80DC2C0B5}" type="datetimeFigureOut">
              <a:rPr lang="en-US" smtClean="0"/>
              <a:pPr>
                <a:defRPr/>
              </a:pPr>
              <a:t>12/21/22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D6C1A8-7A5A-4EF5-BB14-81BC97C676D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388FEC8-849C-4677-8B13-C892A69893AF}" type="datetimeFigureOut">
              <a:rPr lang="en-US" smtClean="0"/>
              <a:pPr>
                <a:defRPr/>
              </a:pPr>
              <a:t>12/21/22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33D353-4F53-4049-9786-0D80494972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3916621-051C-449F-92FD-4A40C83707BA}" type="datetimeFigureOut">
              <a:rPr lang="en-US" smtClean="0"/>
              <a:pPr>
                <a:defRPr/>
              </a:pPr>
              <a:t>12/21/22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8432C2-5D3C-41DE-AA7D-0100B5B0BB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A8BB827-9DD5-462E-90F1-543DC676BC3B}" type="datetimeFigureOut">
              <a:rPr lang="en-US" smtClean="0"/>
              <a:pPr>
                <a:defRPr/>
              </a:pPr>
              <a:t>12/21/22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72E7E1-8A8A-487D-BA51-4B988B8DB7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5" name="Rectangle 7"/>
          <p:cNvSpPr>
            <a:spLocks noChangeArrowheads="1"/>
          </p:cNvSpPr>
          <p:nvPr userDrawn="1"/>
        </p:nvSpPr>
        <p:spPr bwMode="auto">
          <a:xfrm>
            <a:off x="0" y="6477000"/>
            <a:ext cx="9144000" cy="381000"/>
          </a:xfrm>
          <a:prstGeom prst="rect">
            <a:avLst/>
          </a:prstGeom>
          <a:solidFill>
            <a:srgbClr val="EAEAEA"/>
          </a:solidFill>
          <a:ln w="9525">
            <a:solidFill>
              <a:srgbClr val="EAEAEA"/>
            </a:solidFill>
            <a:miter lim="800000"/>
            <a:headEnd/>
            <a:tailEnd/>
          </a:ln>
          <a:effectLst/>
        </p:spPr>
        <p:txBody>
          <a:bodyPr wrap="none" anchor="ctr"/>
          <a:lstStyle/>
          <a:p>
            <a:pPr>
              <a:defRPr/>
            </a:pPr>
            <a:endParaRPr lang="en-US">
              <a:latin typeface="Arial" charset="0"/>
            </a:endParaRPr>
          </a:p>
        </p:txBody>
      </p:sp>
      <p:sp>
        <p:nvSpPr>
          <p:cNvPr id="2051" name="Rectangle 2"/>
          <p:cNvSpPr>
            <a:spLocks noGrp="1" noChangeArrowheads="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7" name="Text Box 9"/>
          <p:cNvSpPr txBox="1">
            <a:spLocks noChangeArrowheads="1"/>
          </p:cNvSpPr>
          <p:nvPr userDrawn="1"/>
        </p:nvSpPr>
        <p:spPr bwMode="auto">
          <a:xfrm>
            <a:off x="1203325" y="6537325"/>
            <a:ext cx="5426075" cy="246221"/>
          </a:xfrm>
          <a:prstGeom prst="rect">
            <a:avLst/>
          </a:prstGeom>
          <a:noFill/>
          <a:ln w="9525">
            <a:noFill/>
            <a:miter lim="800000"/>
            <a:headEnd/>
            <a:tailEnd/>
          </a:ln>
          <a:effectLst/>
        </p:spPr>
        <p:txBody>
          <a:bodyPr>
            <a:spAutoFit/>
          </a:bodyPr>
          <a:lstStyle/>
          <a:p>
            <a:pPr>
              <a:defRPr/>
            </a:pPr>
            <a:r>
              <a:rPr lang="en-US" sz="1000" b="1" dirty="0">
                <a:solidFill>
                  <a:schemeClr val="bg1"/>
                </a:solidFill>
                <a:latin typeface="Arial" charset="0"/>
              </a:rPr>
              <a:t>RITN Radiation Grand Rounds			                     Rev. Feb 2022</a:t>
            </a:r>
            <a:endParaRPr lang="en-US" sz="1000" b="1" i="1" dirty="0">
              <a:solidFill>
                <a:schemeClr val="bg1"/>
              </a:solidFill>
              <a:latin typeface="Arial" charset="0"/>
            </a:endParaRPr>
          </a:p>
        </p:txBody>
      </p:sp>
      <p:sp>
        <p:nvSpPr>
          <p:cNvPr id="37898" name="Line 10"/>
          <p:cNvSpPr>
            <a:spLocks noChangeShapeType="1"/>
          </p:cNvSpPr>
          <p:nvPr userDrawn="1"/>
        </p:nvSpPr>
        <p:spPr bwMode="auto">
          <a:xfrm>
            <a:off x="0" y="6400800"/>
            <a:ext cx="9144000" cy="0"/>
          </a:xfrm>
          <a:prstGeom prst="line">
            <a:avLst/>
          </a:prstGeom>
          <a:noFill/>
          <a:ln w="38100">
            <a:solidFill>
              <a:srgbClr val="92D050"/>
            </a:solidFill>
            <a:round/>
            <a:headEnd/>
            <a:tailEnd/>
          </a:ln>
          <a:effectLst/>
        </p:spPr>
        <p:txBody>
          <a:bodyPr/>
          <a:lstStyle/>
          <a:p>
            <a:pPr>
              <a:defRPr/>
            </a:pPr>
            <a:endParaRPr lang="en-US">
              <a:latin typeface="Arial" charset="0"/>
            </a:endParaRPr>
          </a:p>
        </p:txBody>
      </p:sp>
      <p:sp>
        <p:nvSpPr>
          <p:cNvPr id="37901" name="Rectangle 13"/>
          <p:cNvSpPr>
            <a:spLocks noGrp="1" noChangeArrowheads="1"/>
          </p:cNvSpPr>
          <p:nvPr>
            <p:ph type="sldNum" sz="quarter" idx="4"/>
          </p:nvPr>
        </p:nvSpPr>
        <p:spPr bwMode="auto">
          <a:xfrm>
            <a:off x="45720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Arial" charset="0"/>
              </a:defRPr>
            </a:lvl1pPr>
          </a:lstStyle>
          <a:p>
            <a:pPr>
              <a:defRPr/>
            </a:pPr>
            <a:fld id="{E55A0BA7-38BE-409C-A615-91BA7D8FE9E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1" r:id="rId1"/>
    <p:sldLayoutId id="2147483772" r:id="rId2"/>
    <p:sldLayoutId id="2147483759" r:id="rId3"/>
  </p:sldLayoutIdLst>
  <p:hf hdr="0" ftr="0" dt="0"/>
  <p:txStyles>
    <p:titleStyle>
      <a:lvl1pPr algn="l" rtl="0" eaLnBrk="0" fontAlgn="base" hangingPunct="0">
        <a:spcBef>
          <a:spcPct val="0"/>
        </a:spcBef>
        <a:spcAft>
          <a:spcPct val="0"/>
        </a:spcAft>
        <a:defRPr sz="3600" b="1">
          <a:solidFill>
            <a:schemeClr val="folHlink"/>
          </a:solidFill>
          <a:latin typeface="Calibri" pitchFamily="34" charset="0"/>
          <a:ea typeface="+mj-ea"/>
          <a:cs typeface="+mj-cs"/>
        </a:defRPr>
      </a:lvl1pPr>
      <a:lvl2pPr algn="l" rtl="0" eaLnBrk="0" fontAlgn="base" hangingPunct="0">
        <a:spcBef>
          <a:spcPct val="0"/>
        </a:spcBef>
        <a:spcAft>
          <a:spcPct val="0"/>
        </a:spcAft>
        <a:defRPr sz="3600" b="1">
          <a:solidFill>
            <a:schemeClr val="folHlink"/>
          </a:solidFill>
          <a:latin typeface="Calibri" pitchFamily="34" charset="0"/>
        </a:defRPr>
      </a:lvl2pPr>
      <a:lvl3pPr algn="l" rtl="0" eaLnBrk="0" fontAlgn="base" hangingPunct="0">
        <a:spcBef>
          <a:spcPct val="0"/>
        </a:spcBef>
        <a:spcAft>
          <a:spcPct val="0"/>
        </a:spcAft>
        <a:defRPr sz="3600" b="1">
          <a:solidFill>
            <a:schemeClr val="folHlink"/>
          </a:solidFill>
          <a:latin typeface="Calibri" pitchFamily="34" charset="0"/>
        </a:defRPr>
      </a:lvl3pPr>
      <a:lvl4pPr algn="l" rtl="0" eaLnBrk="0" fontAlgn="base" hangingPunct="0">
        <a:spcBef>
          <a:spcPct val="0"/>
        </a:spcBef>
        <a:spcAft>
          <a:spcPct val="0"/>
        </a:spcAft>
        <a:defRPr sz="3600" b="1">
          <a:solidFill>
            <a:schemeClr val="folHlink"/>
          </a:solidFill>
          <a:latin typeface="Calibri" pitchFamily="34" charset="0"/>
        </a:defRPr>
      </a:lvl4pPr>
      <a:lvl5pPr algn="l" rtl="0" eaLnBrk="0" fontAlgn="base" hangingPunct="0">
        <a:spcBef>
          <a:spcPct val="0"/>
        </a:spcBef>
        <a:spcAft>
          <a:spcPct val="0"/>
        </a:spcAft>
        <a:defRPr sz="3600" b="1">
          <a:solidFill>
            <a:schemeClr val="folHlink"/>
          </a:solidFill>
          <a:latin typeface="Calibri" pitchFamily="34" charset="0"/>
        </a:defRPr>
      </a:lvl5pPr>
      <a:lvl6pPr marL="457200" algn="l" rtl="0" fontAlgn="base">
        <a:spcBef>
          <a:spcPct val="0"/>
        </a:spcBef>
        <a:spcAft>
          <a:spcPct val="0"/>
        </a:spcAft>
        <a:defRPr sz="3000" b="1">
          <a:solidFill>
            <a:schemeClr val="folHlink"/>
          </a:solidFill>
          <a:latin typeface="Arial Black" pitchFamily="34" charset="0"/>
        </a:defRPr>
      </a:lvl6pPr>
      <a:lvl7pPr marL="914400" algn="l" rtl="0" fontAlgn="base">
        <a:spcBef>
          <a:spcPct val="0"/>
        </a:spcBef>
        <a:spcAft>
          <a:spcPct val="0"/>
        </a:spcAft>
        <a:defRPr sz="3000" b="1">
          <a:solidFill>
            <a:schemeClr val="folHlink"/>
          </a:solidFill>
          <a:latin typeface="Arial Black" pitchFamily="34" charset="0"/>
        </a:defRPr>
      </a:lvl7pPr>
      <a:lvl8pPr marL="1371600" algn="l" rtl="0" fontAlgn="base">
        <a:spcBef>
          <a:spcPct val="0"/>
        </a:spcBef>
        <a:spcAft>
          <a:spcPct val="0"/>
        </a:spcAft>
        <a:defRPr sz="3000" b="1">
          <a:solidFill>
            <a:schemeClr val="folHlink"/>
          </a:solidFill>
          <a:latin typeface="Arial Black" pitchFamily="34" charset="0"/>
        </a:defRPr>
      </a:lvl8pPr>
      <a:lvl9pPr marL="1828800" algn="l" rtl="0" fontAlgn="base">
        <a:spcBef>
          <a:spcPct val="0"/>
        </a:spcBef>
        <a:spcAft>
          <a:spcPct val="0"/>
        </a:spcAft>
        <a:defRPr sz="3000" b="1">
          <a:solidFill>
            <a:schemeClr val="folHlink"/>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rgbClr val="EAEAEA"/>
          </a:solidFill>
          <a:latin typeface="Calibri" pitchFamily="34" charset="0"/>
          <a:ea typeface="+mn-ea"/>
          <a:cs typeface="+mn-cs"/>
        </a:defRPr>
      </a:lvl1pPr>
      <a:lvl2pPr marL="742950" indent="-285750" algn="l" rtl="0" eaLnBrk="0" fontAlgn="base" hangingPunct="0">
        <a:spcBef>
          <a:spcPct val="20000"/>
        </a:spcBef>
        <a:spcAft>
          <a:spcPct val="0"/>
        </a:spcAft>
        <a:buChar char="–"/>
        <a:defRPr sz="2400">
          <a:solidFill>
            <a:srgbClr val="EAEAEA"/>
          </a:solidFill>
          <a:latin typeface="Calibri" pitchFamily="34" charset="0"/>
        </a:defRPr>
      </a:lvl2pPr>
      <a:lvl3pPr marL="1143000" indent="-228600" algn="l" rtl="0" eaLnBrk="0" fontAlgn="base" hangingPunct="0">
        <a:spcBef>
          <a:spcPct val="20000"/>
        </a:spcBef>
        <a:spcAft>
          <a:spcPct val="0"/>
        </a:spcAft>
        <a:buChar char="•"/>
        <a:defRPr sz="2000">
          <a:solidFill>
            <a:srgbClr val="EAEAEA"/>
          </a:solidFill>
          <a:latin typeface="Calibri" pitchFamily="34" charset="0"/>
        </a:defRPr>
      </a:lvl3pPr>
      <a:lvl4pPr marL="1600200" indent="-228600" algn="l" rtl="0" eaLnBrk="0" fontAlgn="base" hangingPunct="0">
        <a:spcBef>
          <a:spcPct val="20000"/>
        </a:spcBef>
        <a:spcAft>
          <a:spcPct val="0"/>
        </a:spcAft>
        <a:buChar char="–"/>
        <a:defRPr>
          <a:solidFill>
            <a:srgbClr val="EAEAEA"/>
          </a:solidFill>
          <a:latin typeface="Calibri" pitchFamily="34" charset="0"/>
        </a:defRPr>
      </a:lvl4pPr>
      <a:lvl5pPr marL="2057400" indent="-228600" algn="l" rtl="0" eaLnBrk="0" fontAlgn="base" hangingPunct="0">
        <a:spcBef>
          <a:spcPct val="20000"/>
        </a:spcBef>
        <a:spcAft>
          <a:spcPct val="0"/>
        </a:spcAft>
        <a:buChar char="»"/>
        <a:defRPr sz="1600">
          <a:solidFill>
            <a:srgbClr val="EAEAEA"/>
          </a:solidFill>
          <a:latin typeface="Calibri" pitchFamily="34" charset="0"/>
        </a:defRPr>
      </a:lvl5pPr>
      <a:lvl6pPr marL="2514600" indent="-228600" algn="l" rtl="0" fontAlgn="base">
        <a:spcBef>
          <a:spcPct val="20000"/>
        </a:spcBef>
        <a:spcAft>
          <a:spcPct val="0"/>
        </a:spcAft>
        <a:buChar char="»"/>
        <a:defRPr sz="1600">
          <a:solidFill>
            <a:srgbClr val="EAEAEA"/>
          </a:solidFill>
          <a:latin typeface="+mn-lt"/>
        </a:defRPr>
      </a:lvl6pPr>
      <a:lvl7pPr marL="2971800" indent="-228600" algn="l" rtl="0" fontAlgn="base">
        <a:spcBef>
          <a:spcPct val="20000"/>
        </a:spcBef>
        <a:spcAft>
          <a:spcPct val="0"/>
        </a:spcAft>
        <a:buChar char="»"/>
        <a:defRPr sz="1600">
          <a:solidFill>
            <a:srgbClr val="EAEAEA"/>
          </a:solidFill>
          <a:latin typeface="+mn-lt"/>
        </a:defRPr>
      </a:lvl7pPr>
      <a:lvl8pPr marL="3429000" indent="-228600" algn="l" rtl="0" fontAlgn="base">
        <a:spcBef>
          <a:spcPct val="20000"/>
        </a:spcBef>
        <a:spcAft>
          <a:spcPct val="0"/>
        </a:spcAft>
        <a:buChar char="»"/>
        <a:defRPr sz="1600">
          <a:solidFill>
            <a:srgbClr val="EAEAEA"/>
          </a:solidFill>
          <a:latin typeface="+mn-lt"/>
        </a:defRPr>
      </a:lvl8pPr>
      <a:lvl9pPr marL="3886200" indent="-228600" algn="l" rtl="0" fontAlgn="base">
        <a:spcBef>
          <a:spcPct val="20000"/>
        </a:spcBef>
        <a:spcAft>
          <a:spcPct val="0"/>
        </a:spcAft>
        <a:buChar char="»"/>
        <a:defRPr sz="1600">
          <a:solidFill>
            <a:srgbClr val="EAEAE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541F47C2-18C9-430F-B724-A1C2E3B06048}" type="datetimeFigureOut">
              <a:rPr lang="en-US" smtClean="0"/>
              <a:pPr>
                <a:defRPr/>
              </a:pPr>
              <a:t>12/21/22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8BD765DC-DA22-4F17-9FC0-135D38D449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itn@nmdp.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bellona.org/imagearchive/2_1407_2-1..jp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hyperlink" Target="mailto:BATProjectManager@usuhs.ed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remm.nlm.gov"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hyperlink" Target="http://www.remm.nlm.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ritn.net/WorkArea/linkit.aspx?LinkIdentifier=id&amp;ItemID=2147483981&amp;libID=2147483981"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ritn.net/WorkArea/linkit.aspx?LinkIdentifier=id&amp;ItemID=2147483980&amp;libID=2147483980"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hyperlink" Target="http://www.ritn.net/" TargetMode="External"/><Relationship Id="rId4" Type="http://schemas.openxmlformats.org/officeDocument/2006/relationships/hyperlink" Target="http://www.remm.nlm.gov/"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534400" cy="5973762"/>
          </a:xfrm>
        </p:spPr>
        <p:txBody>
          <a:bodyPr/>
          <a:lstStyle/>
          <a:p>
            <a:pPr>
              <a:defRPr/>
            </a:pPr>
            <a:r>
              <a:rPr lang="en-US" sz="3200" u="sng" dirty="0">
                <a:solidFill>
                  <a:schemeClr val="bg1"/>
                </a:solidFill>
              </a:rPr>
              <a:t>Please use the notes for details not listed on each slide.</a:t>
            </a:r>
            <a:br>
              <a:rPr lang="en-US" sz="3200" u="sng" dirty="0">
                <a:solidFill>
                  <a:schemeClr val="bg1"/>
                </a:solidFill>
              </a:rPr>
            </a:br>
            <a:br>
              <a:rPr lang="en-US" sz="3200" u="sng" dirty="0">
                <a:solidFill>
                  <a:schemeClr val="bg1"/>
                </a:solidFill>
              </a:rPr>
            </a:br>
            <a:r>
              <a:rPr lang="en-US" sz="3200" u="sng" dirty="0">
                <a:solidFill>
                  <a:schemeClr val="bg1"/>
                </a:solidFill>
              </a:rPr>
              <a:t>Delete this slide prior to presenting.</a:t>
            </a:r>
            <a:br>
              <a:rPr lang="en-US" dirty="0">
                <a:solidFill>
                  <a:schemeClr val="bg1"/>
                </a:solidFill>
              </a:rPr>
            </a:br>
            <a:br>
              <a:rPr lang="en-US" b="0" dirty="0">
                <a:solidFill>
                  <a:schemeClr val="bg1"/>
                </a:solidFill>
              </a:rPr>
            </a:br>
            <a:r>
              <a:rPr lang="en-US" sz="3000" b="0" dirty="0">
                <a:solidFill>
                  <a:schemeClr val="bg1"/>
                </a:solidFill>
              </a:rPr>
              <a:t>Presenters; for questions or comments about this presentation please contact:</a:t>
            </a:r>
            <a:br>
              <a:rPr lang="en-US" b="0" dirty="0">
                <a:solidFill>
                  <a:schemeClr val="bg1"/>
                </a:solidFill>
              </a:rPr>
            </a:br>
            <a:br>
              <a:rPr lang="en-US" dirty="0">
                <a:solidFill>
                  <a:schemeClr val="bg1"/>
                </a:solidFill>
              </a:rPr>
            </a:br>
            <a:r>
              <a:rPr lang="en-US" sz="1800" b="0" dirty="0">
                <a:solidFill>
                  <a:schemeClr val="bg1"/>
                </a:solidFill>
              </a:rPr>
              <a:t>RITN | </a:t>
            </a:r>
            <a:r>
              <a:rPr lang="en-US" sz="1800" b="0" dirty="0">
                <a:hlinkClick r:id="rId3"/>
              </a:rPr>
              <a:t>ritn@nmdp.org</a:t>
            </a:r>
            <a:r>
              <a:rPr lang="en-US" sz="1800" b="0" dirty="0"/>
              <a:t> </a:t>
            </a:r>
            <a:r>
              <a:rPr lang="en-US" sz="1800" b="0" dirty="0">
                <a:solidFill>
                  <a:schemeClr val="bg1"/>
                </a:solidFill>
              </a:rPr>
              <a:t>| 612.884.8276</a:t>
            </a:r>
            <a:br>
              <a:rPr lang="en-US" sz="1800" b="0" dirty="0"/>
            </a:br>
            <a:br>
              <a:rPr lang="en-US" sz="1800" b="0" dirty="0"/>
            </a:br>
            <a:r>
              <a:rPr lang="en-US" sz="1800" b="0" dirty="0">
                <a:solidFill>
                  <a:schemeClr val="bg1"/>
                </a:solidFill>
              </a:rPr>
              <a:t>Ann Jakubowski, M.D., Ph.D. | jakubowa@mskcc.org</a:t>
            </a:r>
            <a:r>
              <a:rPr lang="en-US" sz="1800" b="0" dirty="0"/>
              <a:t> </a:t>
            </a:r>
            <a:r>
              <a:rPr lang="en-US" sz="1800" b="0" dirty="0">
                <a:solidFill>
                  <a:schemeClr val="bg1"/>
                </a:solidFill>
              </a:rPr>
              <a:t>| 646.608.3782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8316"/>
            <a:ext cx="8229600" cy="4830763"/>
          </a:xfrm>
        </p:spPr>
        <p:txBody>
          <a:bodyPr/>
          <a:lstStyle/>
          <a:p>
            <a:pPr marL="838200" lvl="1" indent="-381000" eaLnBrk="1" hangingPunct="1">
              <a:lnSpc>
                <a:spcPct val="80000"/>
              </a:lnSpc>
              <a:buFontTx/>
              <a:buAutoNum type="arabicParenR"/>
              <a:defRPr/>
            </a:pPr>
            <a:r>
              <a:rPr lang="en-US" b="1" dirty="0">
                <a:solidFill>
                  <a:srgbClr val="FF0000"/>
                </a:solidFill>
              </a:rPr>
              <a:t>10-Kiloton Improvised Nuclear Device </a:t>
            </a:r>
          </a:p>
          <a:p>
            <a:pPr marL="838200" lvl="1" indent="-381000" eaLnBrk="1" hangingPunct="1">
              <a:lnSpc>
                <a:spcPct val="80000"/>
              </a:lnSpc>
              <a:buFontTx/>
              <a:buAutoNum type="arabicParenR"/>
              <a:defRPr/>
            </a:pPr>
            <a:r>
              <a:rPr lang="en-US" dirty="0"/>
              <a:t>Aerosol Anthrax </a:t>
            </a:r>
          </a:p>
          <a:p>
            <a:pPr marL="838200" lvl="1" indent="-381000" eaLnBrk="1" hangingPunct="1">
              <a:lnSpc>
                <a:spcPct val="80000"/>
              </a:lnSpc>
              <a:buFontTx/>
              <a:buAutoNum type="arabicParenR"/>
              <a:defRPr/>
            </a:pPr>
            <a:r>
              <a:rPr lang="en-US" dirty="0"/>
              <a:t>Pandemic Influenza </a:t>
            </a:r>
          </a:p>
          <a:p>
            <a:pPr marL="838200" lvl="1" indent="-381000" eaLnBrk="1" hangingPunct="1">
              <a:lnSpc>
                <a:spcPct val="80000"/>
              </a:lnSpc>
              <a:buFontTx/>
              <a:buAutoNum type="arabicParenR"/>
              <a:defRPr/>
            </a:pPr>
            <a:r>
              <a:rPr lang="en-US" dirty="0"/>
              <a:t>Plague </a:t>
            </a:r>
          </a:p>
          <a:p>
            <a:pPr marL="838200" lvl="1" indent="-381000" eaLnBrk="1" hangingPunct="1">
              <a:lnSpc>
                <a:spcPct val="80000"/>
              </a:lnSpc>
              <a:buFontTx/>
              <a:buAutoNum type="arabicParenR"/>
              <a:defRPr/>
            </a:pPr>
            <a:r>
              <a:rPr lang="en-US" dirty="0"/>
              <a:t>Blister Agent </a:t>
            </a:r>
          </a:p>
          <a:p>
            <a:pPr marL="838200" lvl="1" indent="-381000" eaLnBrk="1" hangingPunct="1">
              <a:lnSpc>
                <a:spcPct val="80000"/>
              </a:lnSpc>
              <a:buFontTx/>
              <a:buAutoNum type="arabicParenR"/>
              <a:defRPr/>
            </a:pPr>
            <a:r>
              <a:rPr lang="en-US" dirty="0"/>
              <a:t>Toxic Industrial Chemicals </a:t>
            </a:r>
          </a:p>
          <a:p>
            <a:pPr marL="838200" lvl="1" indent="-381000" eaLnBrk="1" hangingPunct="1">
              <a:lnSpc>
                <a:spcPct val="80000"/>
              </a:lnSpc>
              <a:buFontTx/>
              <a:buAutoNum type="arabicParenR"/>
              <a:defRPr/>
            </a:pPr>
            <a:r>
              <a:rPr lang="en-US" dirty="0"/>
              <a:t>Nerve Agent</a:t>
            </a:r>
          </a:p>
          <a:p>
            <a:pPr marL="838200" lvl="1" indent="-381000" eaLnBrk="1" hangingPunct="1">
              <a:lnSpc>
                <a:spcPct val="80000"/>
              </a:lnSpc>
              <a:buFontTx/>
              <a:buAutoNum type="arabicParenR"/>
              <a:defRPr/>
            </a:pPr>
            <a:r>
              <a:rPr lang="en-US" dirty="0"/>
              <a:t>Chlorine Tank Explosion </a:t>
            </a:r>
          </a:p>
          <a:p>
            <a:pPr marL="838200" lvl="1" indent="-381000" eaLnBrk="1" hangingPunct="1">
              <a:lnSpc>
                <a:spcPct val="80000"/>
              </a:lnSpc>
              <a:buFontTx/>
              <a:buAutoNum type="arabicParenR"/>
              <a:defRPr/>
            </a:pPr>
            <a:r>
              <a:rPr lang="en-US" dirty="0"/>
              <a:t>Major Earthquake</a:t>
            </a:r>
          </a:p>
          <a:p>
            <a:pPr marL="838200" lvl="1" indent="-381000" eaLnBrk="1" hangingPunct="1">
              <a:lnSpc>
                <a:spcPct val="80000"/>
              </a:lnSpc>
              <a:buFontTx/>
              <a:buAutoNum type="arabicParenR"/>
              <a:defRPr/>
            </a:pPr>
            <a:r>
              <a:rPr lang="en-US" dirty="0"/>
              <a:t> Major Hurricane </a:t>
            </a:r>
          </a:p>
          <a:p>
            <a:pPr marL="838200" lvl="1" indent="-381000" eaLnBrk="1" hangingPunct="1">
              <a:lnSpc>
                <a:spcPct val="80000"/>
              </a:lnSpc>
              <a:buFontTx/>
              <a:buAutoNum type="arabicParenR"/>
              <a:defRPr/>
            </a:pPr>
            <a:r>
              <a:rPr lang="en-US" b="1" dirty="0">
                <a:solidFill>
                  <a:srgbClr val="FF0000"/>
                </a:solidFill>
              </a:rPr>
              <a:t> Radiological Dispersal Devices</a:t>
            </a:r>
            <a:r>
              <a:rPr lang="en-US" b="1" dirty="0"/>
              <a:t> </a:t>
            </a:r>
          </a:p>
          <a:p>
            <a:pPr marL="838200" lvl="1" indent="-381000" eaLnBrk="1" hangingPunct="1">
              <a:lnSpc>
                <a:spcPct val="80000"/>
              </a:lnSpc>
              <a:buFontTx/>
              <a:buAutoNum type="arabicParenR"/>
              <a:defRPr/>
            </a:pPr>
            <a:r>
              <a:rPr lang="en-US" dirty="0"/>
              <a:t> Improvised Explosive Devices </a:t>
            </a:r>
          </a:p>
          <a:p>
            <a:pPr marL="838200" lvl="1" indent="-381000" eaLnBrk="1" hangingPunct="1">
              <a:lnSpc>
                <a:spcPct val="80000"/>
              </a:lnSpc>
              <a:buFontTx/>
              <a:buAutoNum type="arabicParenR"/>
              <a:defRPr/>
            </a:pPr>
            <a:r>
              <a:rPr lang="en-US" dirty="0"/>
              <a:t> Food Contamination </a:t>
            </a:r>
          </a:p>
          <a:p>
            <a:pPr marL="838200" lvl="1" indent="-381000" eaLnBrk="1" hangingPunct="1">
              <a:lnSpc>
                <a:spcPct val="80000"/>
              </a:lnSpc>
              <a:buFontTx/>
              <a:buAutoNum type="arabicParenR"/>
              <a:defRPr/>
            </a:pPr>
            <a:r>
              <a:rPr lang="en-US" dirty="0"/>
              <a:t> Foreign Animal Disease (Foot and Mouth Disease)</a:t>
            </a:r>
          </a:p>
          <a:p>
            <a:pPr marL="838200" lvl="1" indent="-381000" eaLnBrk="1" hangingPunct="1">
              <a:lnSpc>
                <a:spcPct val="80000"/>
              </a:lnSpc>
              <a:buFontTx/>
              <a:buAutoNum type="arabicParenR"/>
              <a:defRPr/>
            </a:pPr>
            <a:r>
              <a:rPr lang="en-US" dirty="0"/>
              <a:t> Cyber Attack</a:t>
            </a:r>
            <a:endParaRPr lang="en-US" sz="900" dirty="0"/>
          </a:p>
        </p:txBody>
      </p:sp>
      <p:sp>
        <p:nvSpPr>
          <p:cNvPr id="17412" name="Slide Number Placeholder 3"/>
          <p:cNvSpPr>
            <a:spLocks noGrp="1"/>
          </p:cNvSpPr>
          <p:nvPr>
            <p:ph type="sldNum" sz="quarter" idx="10"/>
          </p:nvPr>
        </p:nvSpPr>
        <p:spPr>
          <a:noFill/>
        </p:spPr>
        <p:txBody>
          <a:bodyPr/>
          <a:lstStyle/>
          <a:p>
            <a:r>
              <a:rPr lang="en-US" dirty="0">
                <a:latin typeface="Arial" pitchFamily="34" charset="0"/>
              </a:rPr>
              <a:t>9</a:t>
            </a:r>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Threat Planning by the U.S. Government</a:t>
            </a:r>
          </a:p>
        </p:txBody>
      </p:sp>
      <p:sp>
        <p:nvSpPr>
          <p:cNvPr id="6" name="TextBox 5"/>
          <p:cNvSpPr txBox="1"/>
          <p:nvPr/>
        </p:nvSpPr>
        <p:spPr>
          <a:xfrm>
            <a:off x="437317" y="6141551"/>
            <a:ext cx="8845826" cy="253916"/>
          </a:xfrm>
          <a:prstGeom prst="rect">
            <a:avLst/>
          </a:prstGeom>
          <a:noFill/>
        </p:spPr>
        <p:txBody>
          <a:bodyPr wrap="square" rtlCol="0">
            <a:spAutoFit/>
          </a:bodyPr>
          <a:lstStyle/>
          <a:p>
            <a:r>
              <a:rPr lang="en-US" sz="1050" dirty="0">
                <a:solidFill>
                  <a:schemeClr val="bg1"/>
                </a:solidFill>
                <a:latin typeface="Calibri" panose="020F0502020204030204" pitchFamily="34" charset="0"/>
              </a:rPr>
              <a:t>Source: U.S. National Planning Scenarios, http://publicintelligence.net/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65600" y="2833907"/>
            <a:ext cx="4880074" cy="3238766"/>
          </a:xfrm>
          <a:prstGeom prst="rect">
            <a:avLst/>
          </a:prstGeom>
          <a:ln>
            <a:solidFill>
              <a:schemeClr val="bg1"/>
            </a:solidFill>
          </a:ln>
        </p:spPr>
      </p:pic>
      <p:sp>
        <p:nvSpPr>
          <p:cNvPr id="18" name="TextBox 17"/>
          <p:cNvSpPr txBox="1"/>
          <p:nvPr/>
        </p:nvSpPr>
        <p:spPr>
          <a:xfrm>
            <a:off x="5553228" y="3576591"/>
            <a:ext cx="1646605" cy="369332"/>
          </a:xfrm>
          <a:prstGeom prst="rect">
            <a:avLst/>
          </a:prstGeom>
          <a:noFill/>
        </p:spPr>
        <p:txBody>
          <a:bodyPr wrap="none" rtlCol="0">
            <a:spAutoFit/>
          </a:bodyPr>
          <a:lstStyle/>
          <a:p>
            <a:r>
              <a:rPr lang="en-US" b="1" dirty="0">
                <a:solidFill>
                  <a:schemeClr val="bg1"/>
                </a:solidFill>
              </a:rPr>
              <a:t>Theft or Loss</a:t>
            </a:r>
          </a:p>
        </p:txBody>
      </p:sp>
      <p:pic>
        <p:nvPicPr>
          <p:cNvPr id="2" name="Picture 1"/>
          <p:cNvPicPr>
            <a:picLocks noChangeAspect="1"/>
          </p:cNvPicPr>
          <p:nvPr/>
        </p:nvPicPr>
        <p:blipFill>
          <a:blip r:embed="rId4"/>
          <a:stretch>
            <a:fillRect/>
          </a:stretch>
        </p:blipFill>
        <p:spPr>
          <a:xfrm>
            <a:off x="68240" y="719668"/>
            <a:ext cx="5372897" cy="3129843"/>
          </a:xfrm>
          <a:prstGeom prst="rect">
            <a:avLst/>
          </a:prstGeom>
          <a:ln>
            <a:solidFill>
              <a:schemeClr val="bg1"/>
            </a:solidFill>
          </a:ln>
        </p:spPr>
      </p:pic>
      <p:sp>
        <p:nvSpPr>
          <p:cNvPr id="4" name="Slide Number Placeholder 3"/>
          <p:cNvSpPr>
            <a:spLocks noGrp="1"/>
          </p:cNvSpPr>
          <p:nvPr>
            <p:ph type="sldNum" sz="quarter" idx="10"/>
          </p:nvPr>
        </p:nvSpPr>
        <p:spPr/>
        <p:txBody>
          <a:bodyPr/>
          <a:lstStyle/>
          <a:p>
            <a:pPr>
              <a:defRPr/>
            </a:pPr>
            <a:r>
              <a:rPr lang="en-US" dirty="0"/>
              <a:t>10</a:t>
            </a:r>
          </a:p>
        </p:txBody>
      </p:sp>
      <p:sp>
        <p:nvSpPr>
          <p:cNvPr id="6" name="Rectangle 2"/>
          <p:cNvSpPr txBox="1">
            <a:spLocks noChangeArrowheads="1"/>
          </p:cNvSpPr>
          <p:nvPr/>
        </p:nvSpPr>
        <p:spPr bwMode="auto">
          <a:xfrm>
            <a:off x="0" y="1"/>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tabLst>
                <a:tab pos="463550" algn="l"/>
              </a:tabLst>
              <a:defRPr/>
            </a:pPr>
            <a:r>
              <a:rPr lang="en-US" sz="3600" b="1" kern="0" dirty="0">
                <a:solidFill>
                  <a:schemeClr val="bg1"/>
                </a:solidFill>
                <a:latin typeface="Calibri" pitchFamily="34" charset="0"/>
                <a:ea typeface="+mj-ea"/>
                <a:cs typeface="+mj-cs"/>
              </a:rPr>
              <a:t>IAEA Reported Incidents 1993-2014</a:t>
            </a:r>
            <a:endParaRPr kumimoji="0" lang="en-US" sz="36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16" name="TextBox 15"/>
          <p:cNvSpPr txBox="1"/>
          <p:nvPr/>
        </p:nvSpPr>
        <p:spPr>
          <a:xfrm>
            <a:off x="216603" y="4459747"/>
            <a:ext cx="3800634" cy="1077218"/>
          </a:xfrm>
          <a:prstGeom prst="rect">
            <a:avLst/>
          </a:prstGeom>
          <a:solidFill>
            <a:srgbClr val="92D050"/>
          </a:solidFill>
        </p:spPr>
        <p:txBody>
          <a:bodyPr wrap="square" rtlCol="0">
            <a:spAutoFit/>
          </a:bodyPr>
          <a:lstStyle/>
          <a:p>
            <a:pPr algn="ctr"/>
            <a:r>
              <a:rPr lang="en-US" sz="3200" b="1" dirty="0">
                <a:solidFill>
                  <a:schemeClr val="bg1"/>
                </a:solidFill>
                <a:latin typeface="Calibri" panose="020F0502020204030204" pitchFamily="34" charset="0"/>
              </a:rPr>
              <a:t>This is only what is being reported</a:t>
            </a:r>
          </a:p>
        </p:txBody>
      </p:sp>
      <p:sp>
        <p:nvSpPr>
          <p:cNvPr id="21" name="TextBox 20"/>
          <p:cNvSpPr txBox="1"/>
          <p:nvPr/>
        </p:nvSpPr>
        <p:spPr>
          <a:xfrm>
            <a:off x="862923" y="887736"/>
            <a:ext cx="3005951" cy="369332"/>
          </a:xfrm>
          <a:prstGeom prst="rect">
            <a:avLst/>
          </a:prstGeom>
          <a:noFill/>
        </p:spPr>
        <p:txBody>
          <a:bodyPr wrap="none" rtlCol="0">
            <a:spAutoFit/>
          </a:bodyPr>
          <a:lstStyle/>
          <a:p>
            <a:r>
              <a:rPr lang="en-US" b="1" dirty="0">
                <a:solidFill>
                  <a:schemeClr val="bg1"/>
                </a:solidFill>
              </a:rPr>
              <a:t>Unauthorized Possession</a:t>
            </a:r>
          </a:p>
        </p:txBody>
      </p:sp>
      <p:sp>
        <p:nvSpPr>
          <p:cNvPr id="22" name="TextBox 21"/>
          <p:cNvSpPr txBox="1"/>
          <p:nvPr/>
        </p:nvSpPr>
        <p:spPr>
          <a:xfrm>
            <a:off x="4350628" y="1335717"/>
            <a:ext cx="4510017" cy="923330"/>
          </a:xfrm>
          <a:prstGeom prst="rect">
            <a:avLst/>
          </a:prstGeom>
          <a:solidFill>
            <a:srgbClr val="92D050"/>
          </a:solidFill>
        </p:spPr>
        <p:txBody>
          <a:bodyPr wrap="none" rtlCol="0">
            <a:spAutoFit/>
          </a:bodyPr>
          <a:lstStyle/>
          <a:p>
            <a:r>
              <a:rPr lang="en-US" b="1" dirty="0">
                <a:solidFill>
                  <a:schemeClr val="bg1"/>
                </a:solidFill>
                <a:latin typeface="Calibri" panose="020F0502020204030204" pitchFamily="34" charset="0"/>
              </a:rPr>
              <a:t>From 1993-2014:</a:t>
            </a:r>
          </a:p>
          <a:p>
            <a:r>
              <a:rPr lang="en-US" b="1" dirty="0">
                <a:solidFill>
                  <a:schemeClr val="bg1"/>
                </a:solidFill>
                <a:latin typeface="Calibri" panose="020F0502020204030204" pitchFamily="34" charset="0"/>
              </a:rPr>
              <a:t>	442 total incidents</a:t>
            </a:r>
          </a:p>
          <a:p>
            <a:r>
              <a:rPr lang="en-US" b="1" dirty="0">
                <a:solidFill>
                  <a:schemeClr val="bg1"/>
                </a:solidFill>
                <a:latin typeface="Calibri" panose="020F0502020204030204" pitchFamily="34" charset="0"/>
              </a:rPr>
              <a:t>	21 incidents with HEU or Plutonium</a:t>
            </a:r>
          </a:p>
        </p:txBody>
      </p:sp>
    </p:spTree>
    <p:extLst>
      <p:ext uri="{BB962C8B-B14F-4D97-AF65-F5344CB8AC3E}">
        <p14:creationId xmlns:p14="http://schemas.microsoft.com/office/powerpoint/2010/main" val="12702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950"/>
            <a:ext cx="3419475" cy="7473950"/>
          </a:xfrm>
        </p:spPr>
        <p:txBody>
          <a:bodyPr/>
          <a:lstStyle/>
          <a:p>
            <a:pPr algn="ctr">
              <a:defRPr/>
            </a:pPr>
            <a:r>
              <a:rPr lang="en-US" dirty="0">
                <a:solidFill>
                  <a:schemeClr val="bg1"/>
                </a:solidFill>
              </a:rPr>
              <a:t>Major </a:t>
            </a:r>
            <a:br>
              <a:rPr lang="en-US" dirty="0">
                <a:solidFill>
                  <a:schemeClr val="bg1"/>
                </a:solidFill>
              </a:rPr>
            </a:br>
            <a:r>
              <a:rPr lang="en-US" dirty="0">
                <a:solidFill>
                  <a:schemeClr val="bg1"/>
                </a:solidFill>
              </a:rPr>
              <a:t>Radiation “Accidents” Worldwide (1944 – </a:t>
            </a:r>
            <a:br>
              <a:rPr lang="en-US" dirty="0">
                <a:solidFill>
                  <a:schemeClr val="bg1"/>
                </a:solidFill>
              </a:rPr>
            </a:br>
            <a:r>
              <a:rPr lang="en-US" dirty="0">
                <a:solidFill>
                  <a:schemeClr val="bg1"/>
                </a:solidFill>
              </a:rPr>
              <a:t>Jul 2011):  “Classification by Device”</a:t>
            </a:r>
          </a:p>
        </p:txBody>
      </p:sp>
      <p:sp>
        <p:nvSpPr>
          <p:cNvPr id="19459" name="Slide Number Placeholder 3"/>
          <p:cNvSpPr>
            <a:spLocks noGrp="1"/>
          </p:cNvSpPr>
          <p:nvPr>
            <p:ph type="sldNum" sz="quarter" idx="10"/>
          </p:nvPr>
        </p:nvSpPr>
        <p:spPr>
          <a:noFill/>
        </p:spPr>
        <p:txBody>
          <a:bodyPr/>
          <a:lstStyle/>
          <a:p>
            <a:r>
              <a:rPr lang="en-US" dirty="0">
                <a:latin typeface="Arial" pitchFamily="34" charset="0"/>
              </a:rPr>
              <a:t>11</a:t>
            </a:r>
          </a:p>
        </p:txBody>
      </p:sp>
      <p:graphicFrame>
        <p:nvGraphicFramePr>
          <p:cNvPr id="5" name="Group 110"/>
          <p:cNvGraphicFramePr>
            <a:graphicFrameLocks noGrp="1"/>
          </p:cNvGraphicFramePr>
          <p:nvPr>
            <p:ph idx="1"/>
            <p:extLst>
              <p:ext uri="{D42A27DB-BD31-4B8C-83A1-F6EECF244321}">
                <p14:modId xmlns:p14="http://schemas.microsoft.com/office/powerpoint/2010/main" val="502563451"/>
              </p:ext>
            </p:extLst>
          </p:nvPr>
        </p:nvGraphicFramePr>
        <p:xfrm>
          <a:off x="3581400" y="774700"/>
          <a:ext cx="5410200" cy="5321808"/>
        </p:xfrm>
        <a:graphic>
          <a:graphicData uri="http://schemas.openxmlformats.org/drawingml/2006/table">
            <a:tbl>
              <a:tblPr/>
              <a:tblGrid>
                <a:gridCol w="976313">
                  <a:extLst>
                    <a:ext uri="{9D8B030D-6E8A-4147-A177-3AD203B41FA5}">
                      <a16:colId xmlns:a16="http://schemas.microsoft.com/office/drawing/2014/main" val="20000"/>
                    </a:ext>
                  </a:extLst>
                </a:gridCol>
                <a:gridCol w="2271712">
                  <a:extLst>
                    <a:ext uri="{9D8B030D-6E8A-4147-A177-3AD203B41FA5}">
                      <a16:colId xmlns:a16="http://schemas.microsoft.com/office/drawing/2014/main" val="20001"/>
                    </a:ext>
                  </a:extLst>
                </a:gridCol>
                <a:gridCol w="139700">
                  <a:extLst>
                    <a:ext uri="{9D8B030D-6E8A-4147-A177-3AD203B41FA5}">
                      <a16:colId xmlns:a16="http://schemas.microsoft.com/office/drawing/2014/main" val="20002"/>
                    </a:ext>
                  </a:extLst>
                </a:gridCol>
                <a:gridCol w="825500">
                  <a:extLst>
                    <a:ext uri="{9D8B030D-6E8A-4147-A177-3AD203B41FA5}">
                      <a16:colId xmlns:a16="http://schemas.microsoft.com/office/drawing/2014/main" val="20003"/>
                    </a:ext>
                  </a:extLst>
                </a:gridCol>
                <a:gridCol w="1196975">
                  <a:extLst>
                    <a:ext uri="{9D8B030D-6E8A-4147-A177-3AD203B41FA5}">
                      <a16:colId xmlns:a16="http://schemas.microsoft.com/office/drawing/2014/main" val="20004"/>
                    </a:ext>
                  </a:extLst>
                </a:gridCol>
              </a:tblGrid>
              <a:tr h="334963">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Calibri" panose="020F0502020204030204" pitchFamily="34" charset="0"/>
                        </a:rPr>
                        <a:t>Radiation Devices</a:t>
                      </a:r>
                    </a:p>
                  </a:txBody>
                  <a:tcPr marT="27432" marB="27432"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alibri" panose="020F0502020204030204" pitchFamily="34" charset="0"/>
                        </a:rPr>
                        <a:t>324</a:t>
                      </a:r>
                    </a:p>
                  </a:txBody>
                  <a:tcPr marT="27432" marB="27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rPr>
                        <a:t>Sealed Sources</a:t>
                      </a:r>
                    </a:p>
                  </a:txBody>
                  <a:tcPr marT="27432" marB="27432"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anose="020F0502020204030204" pitchFamily="34" charset="0"/>
                        </a:rPr>
                        <a:t>212</a:t>
                      </a:r>
                    </a:p>
                  </a:txBody>
                  <a:tcPr marT="27432" marB="27432"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rPr>
                        <a:t>X-ray Devices</a:t>
                      </a:r>
                    </a:p>
                  </a:txBody>
                  <a:tcPr marT="27432" marB="27432"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anose="020F0502020204030204" pitchFamily="34" charset="0"/>
                        </a:rPr>
                        <a:t>86</a:t>
                      </a:r>
                    </a:p>
                  </a:txBody>
                  <a:tcPr marT="27432" marB="27432"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rPr>
                        <a:t>Accelerators</a:t>
                      </a:r>
                    </a:p>
                  </a:txBody>
                  <a:tcPr marT="27432" marB="27432"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anose="020F0502020204030204" pitchFamily="34" charset="0"/>
                        </a:rPr>
                        <a:t>25</a:t>
                      </a:r>
                    </a:p>
                  </a:txBody>
                  <a:tcPr marT="27432" marB="27432"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rPr>
                        <a:t>Radar Generators</a:t>
                      </a:r>
                    </a:p>
                  </a:txBody>
                  <a:tcPr marT="27432" marB="274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anose="020F0502020204030204" pitchFamily="34" charset="0"/>
                        </a:rPr>
                        <a:t>1</a:t>
                      </a:r>
                    </a:p>
                  </a:txBody>
                  <a:tcPr marT="27432" marB="274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4963">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Calibri" panose="020F0502020204030204" pitchFamily="34" charset="0"/>
                        </a:rPr>
                        <a:t>Radioisotopes</a:t>
                      </a:r>
                    </a:p>
                  </a:txBody>
                  <a:tcPr marT="27432" marB="274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alibri" panose="020F0502020204030204" pitchFamily="34" charset="0"/>
                        </a:rPr>
                        <a:t>103</a:t>
                      </a:r>
                    </a:p>
                  </a:txBody>
                  <a:tcPr marT="27432" marB="274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rPr>
                        <a:t>Diagnosis and Therapy</a:t>
                      </a:r>
                    </a:p>
                  </a:txBody>
                  <a:tcPr marT="27432" marB="27432" horzOverflow="overflow">
                    <a:lnL>
                      <a:noFill/>
                    </a:lnL>
                    <a:lnR>
                      <a:noFill/>
                    </a:lnR>
                    <a:lnT>
                      <a:noFill/>
                    </a:lnT>
                    <a:lnB>
                      <a:noFill/>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rPr>
                        <a:t>48</a:t>
                      </a:r>
                    </a:p>
                  </a:txBody>
                  <a:tcPr marT="27432" marB="27432"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bg1"/>
                          </a:solidFill>
                          <a:effectLst/>
                          <a:latin typeface="Calibri" panose="020F0502020204030204" pitchFamily="34" charset="0"/>
                        </a:rPr>
                        <a:t>Transuranics</a:t>
                      </a:r>
                      <a:endParaRPr kumimoji="0" lang="en-US" sz="1600" b="0" i="0" u="none" strike="noStrike" cap="none" normalizeH="0" baseline="0" dirty="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rPr>
                        <a:t>27</a:t>
                      </a:r>
                    </a:p>
                  </a:txBody>
                  <a:tcPr marT="27432" marB="27432"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rPr>
                        <a:t>Fission Products</a:t>
                      </a:r>
                    </a:p>
                  </a:txBody>
                  <a:tcPr marT="27432" marB="27432" horzOverflow="overflow">
                    <a:lnL>
                      <a:noFill/>
                    </a:lnL>
                    <a:lnR>
                      <a:noFill/>
                    </a:lnR>
                    <a:lnT>
                      <a:noFill/>
                    </a:lnT>
                    <a:lnB>
                      <a:noFill/>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rPr>
                        <a:t>11</a:t>
                      </a:r>
                    </a:p>
                  </a:txBody>
                  <a:tcPr marT="27432" marB="27432"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anose="020F0502020204030204" pitchFamily="34" charset="0"/>
                        </a:rPr>
                        <a:t>Tritium</a:t>
                      </a:r>
                    </a:p>
                  </a:txBody>
                  <a:tcPr marT="27432" marB="27432" horzOverflow="overflow">
                    <a:lnL>
                      <a:noFill/>
                    </a:lnL>
                    <a:lnR>
                      <a:noFill/>
                    </a:lnR>
                    <a:lnT>
                      <a:noFill/>
                    </a:lnT>
                    <a:lnB>
                      <a:noFill/>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rPr>
                        <a:t>2</a:t>
                      </a:r>
                    </a:p>
                  </a:txBody>
                  <a:tcPr marT="27432" marB="27432"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anose="020F0502020204030204" pitchFamily="34" charset="0"/>
                        </a:rPr>
                        <a:t>Radium Spills</a:t>
                      </a:r>
                    </a:p>
                  </a:txBody>
                  <a:tcPr marT="27432" marB="27432" horzOverflow="overflow">
                    <a:lnL>
                      <a:noFill/>
                    </a:lnL>
                    <a:lnR>
                      <a:noFill/>
                    </a:lnR>
                    <a:lnT>
                      <a:noFill/>
                    </a:lnT>
                    <a:lnB>
                      <a:noFill/>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rPr>
                        <a:t>1</a:t>
                      </a:r>
                    </a:p>
                  </a:txBody>
                  <a:tcPr marT="27432" marB="27432"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anose="020F0502020204030204" pitchFamily="34" charset="0"/>
                        </a:rPr>
                        <a:t>Other</a:t>
                      </a:r>
                    </a:p>
                  </a:txBody>
                  <a:tcPr marT="27432" marB="274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rPr>
                        <a:t>14</a:t>
                      </a:r>
                    </a:p>
                  </a:txBody>
                  <a:tcPr marT="27432" marB="274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4963">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Calibri" panose="020F0502020204030204" pitchFamily="34" charset="0"/>
                        </a:rPr>
                        <a:t>Criticalities</a:t>
                      </a:r>
                    </a:p>
                  </a:txBody>
                  <a:tcPr marT="27432" marB="274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alibri" panose="020F0502020204030204" pitchFamily="34" charset="0"/>
                        </a:rPr>
                        <a:t>20</a:t>
                      </a:r>
                    </a:p>
                  </a:txBody>
                  <a:tcPr marT="27432" marB="274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2"/>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anose="020F0502020204030204" pitchFamily="34" charset="0"/>
                        </a:rPr>
                        <a:t>Critical Assemblies</a:t>
                      </a:r>
                    </a:p>
                  </a:txBody>
                  <a:tcPr marT="27432" marB="27432"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rPr>
                        <a:t>8</a:t>
                      </a:r>
                    </a:p>
                  </a:txBody>
                  <a:tcPr marT="27432" marB="27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anose="020F0502020204030204" pitchFamily="34" charset="0"/>
                        </a:rPr>
                        <a:t>Reactors</a:t>
                      </a:r>
                    </a:p>
                  </a:txBody>
                  <a:tcPr marT="27432" marB="27432"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anose="020F0502020204030204" pitchFamily="34" charset="0"/>
                        </a:rPr>
                        <a:t>6</a:t>
                      </a:r>
                    </a:p>
                  </a:txBody>
                  <a:tcPr marT="27432" marB="27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Calibri" panose="020F0502020204030204" pitchFamily="34" charset="0"/>
                      </a:endParaRPr>
                    </a:p>
                  </a:txBody>
                  <a:tcPr marT="27432" marB="27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Calibri" panose="020F0502020204030204" pitchFamily="34" charset="0"/>
                      </a:endParaRPr>
                    </a:p>
                  </a:txBody>
                  <a:tcPr marT="27432" marB="274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anose="020F0502020204030204" pitchFamily="34" charset="0"/>
                        </a:rPr>
                        <a:t>Chemical Operations</a:t>
                      </a:r>
                    </a:p>
                  </a:txBody>
                  <a:tcPr marT="27432" marB="274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anose="020F0502020204030204" pitchFamily="34" charset="0"/>
                        </a:rPr>
                        <a:t>6</a:t>
                      </a:r>
                    </a:p>
                  </a:txBody>
                  <a:tcPr marT="27432" marB="274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Calibri" panose="020F0502020204030204" pitchFamily="34" charset="0"/>
                      </a:endParaRPr>
                    </a:p>
                  </a:txBody>
                  <a:tcPr marT="27432" marB="274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Calibri" panose="020F0502020204030204" pitchFamily="34" charset="0"/>
                      </a:endParaRPr>
                    </a:p>
                  </a:txBody>
                  <a:tcPr marT="27432" marB="274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Calibri" panose="020F0502020204030204" pitchFamily="34" charset="0"/>
                      </a:endParaRPr>
                    </a:p>
                  </a:txBody>
                  <a:tcPr marT="27432" marB="274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alibri" panose="020F0502020204030204" pitchFamily="34" charset="0"/>
                        </a:rPr>
                        <a:t>Total</a:t>
                      </a:r>
                    </a:p>
                  </a:txBody>
                  <a:tcPr marT="27432" marB="274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Calibri" panose="020F0502020204030204" pitchFamily="34" charset="0"/>
                        </a:rPr>
                        <a:t>447</a:t>
                      </a:r>
                    </a:p>
                  </a:txBody>
                  <a:tcPr marT="27432" marB="274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6"/>
                  </a:ext>
                </a:extLst>
              </a:tr>
            </a:tbl>
          </a:graphicData>
        </a:graphic>
      </p:graphicFrame>
      <p:sp>
        <p:nvSpPr>
          <p:cNvPr id="6" name="TextBox 5"/>
          <p:cNvSpPr txBox="1"/>
          <p:nvPr/>
        </p:nvSpPr>
        <p:spPr>
          <a:xfrm>
            <a:off x="417449" y="6122497"/>
            <a:ext cx="8269357" cy="253916"/>
          </a:xfrm>
          <a:prstGeom prst="rect">
            <a:avLst/>
          </a:prstGeom>
          <a:noFill/>
        </p:spPr>
        <p:txBody>
          <a:bodyPr wrap="square" rtlCol="0">
            <a:spAutoFit/>
          </a:bodyPr>
          <a:lstStyle/>
          <a:p>
            <a:r>
              <a:rPr lang="en-US" sz="1050" dirty="0">
                <a:solidFill>
                  <a:schemeClr val="bg1"/>
                </a:solidFill>
                <a:latin typeface="Calibri" panose="020F0502020204030204" pitchFamily="34" charset="0"/>
              </a:rPr>
              <a:t>Source: REAC/TS Registry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5518"/>
            <a:ext cx="8229600" cy="4830763"/>
          </a:xfrm>
        </p:spPr>
        <p:txBody>
          <a:bodyPr/>
          <a:lstStyle/>
          <a:p>
            <a:pPr eaLnBrk="1" hangingPunct="1">
              <a:defRPr/>
            </a:pPr>
            <a:r>
              <a:rPr lang="en-US" sz="3600" b="1" dirty="0"/>
              <a:t>Alexander </a:t>
            </a:r>
            <a:r>
              <a:rPr lang="en-US" sz="3600" b="1" dirty="0" err="1"/>
              <a:t>Litvinenko</a:t>
            </a:r>
            <a:endParaRPr lang="en-US" sz="3600" b="1" dirty="0"/>
          </a:p>
          <a:p>
            <a:pPr lvl="1" eaLnBrk="1" hangingPunct="1">
              <a:defRPr/>
            </a:pPr>
            <a:r>
              <a:rPr lang="en-US" sz="3200" dirty="0"/>
              <a:t>Fell ill November 1, 2006</a:t>
            </a:r>
          </a:p>
          <a:p>
            <a:pPr lvl="1" eaLnBrk="1" hangingPunct="1">
              <a:defRPr/>
            </a:pPr>
            <a:r>
              <a:rPr lang="en-US" sz="3200" dirty="0"/>
              <a:t>Died November 23, 2006</a:t>
            </a:r>
          </a:p>
          <a:p>
            <a:pPr lvl="1" eaLnBrk="1" hangingPunct="1">
              <a:defRPr/>
            </a:pPr>
            <a:r>
              <a:rPr lang="en-US" sz="3200" dirty="0"/>
              <a:t>Ingestion of 1 mg of Polonium-210</a:t>
            </a:r>
          </a:p>
          <a:p>
            <a:pPr>
              <a:defRPr/>
            </a:pPr>
            <a:endParaRPr lang="en-US" sz="3600" dirty="0"/>
          </a:p>
        </p:txBody>
      </p:sp>
      <p:sp>
        <p:nvSpPr>
          <p:cNvPr id="20484" name="Slide Number Placeholder 3"/>
          <p:cNvSpPr>
            <a:spLocks noGrp="1"/>
          </p:cNvSpPr>
          <p:nvPr>
            <p:ph type="sldNum" sz="quarter" idx="10"/>
          </p:nvPr>
        </p:nvSpPr>
        <p:spPr>
          <a:noFill/>
        </p:spPr>
        <p:txBody>
          <a:bodyPr/>
          <a:lstStyle/>
          <a:p>
            <a:r>
              <a:rPr lang="en-US" dirty="0">
                <a:latin typeface="Arial" pitchFamily="34" charset="0"/>
              </a:rPr>
              <a:t>12</a:t>
            </a:r>
          </a:p>
        </p:txBody>
      </p:sp>
      <p:sp>
        <p:nvSpPr>
          <p:cNvPr id="7"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Isotope Ingestion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004" y="3501538"/>
            <a:ext cx="3888259" cy="24795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5518"/>
            <a:ext cx="8229600" cy="4830763"/>
          </a:xfrm>
        </p:spPr>
        <p:txBody>
          <a:bodyPr/>
          <a:lstStyle/>
          <a:p>
            <a:pPr eaLnBrk="1" hangingPunct="1">
              <a:lnSpc>
                <a:spcPct val="120000"/>
              </a:lnSpc>
              <a:defRPr/>
            </a:pPr>
            <a:r>
              <a:rPr lang="en-US" sz="3200" b="1" dirty="0"/>
              <a:t>Taiwanese graduate student</a:t>
            </a:r>
          </a:p>
          <a:p>
            <a:pPr lvl="1" eaLnBrk="1" hangingPunct="1">
              <a:lnSpc>
                <a:spcPct val="120000"/>
              </a:lnSpc>
              <a:defRPr/>
            </a:pPr>
            <a:r>
              <a:rPr lang="en-US" sz="2800" dirty="0"/>
              <a:t>October 1994 - February 1996</a:t>
            </a:r>
          </a:p>
          <a:p>
            <a:pPr lvl="1" eaLnBrk="1" hangingPunct="1">
              <a:lnSpc>
                <a:spcPct val="120000"/>
              </a:lnSpc>
              <a:defRPr/>
            </a:pPr>
            <a:r>
              <a:rPr lang="en-US" sz="2800" dirty="0"/>
              <a:t>Survived attempts by fellow student to poison with </a:t>
            </a:r>
            <a:r>
              <a:rPr lang="en-US" sz="2800" baseline="30000" dirty="0"/>
              <a:t>32</a:t>
            </a:r>
            <a:r>
              <a:rPr lang="en-US" sz="2800" dirty="0"/>
              <a:t>P and other chemicals</a:t>
            </a:r>
          </a:p>
          <a:p>
            <a:pPr eaLnBrk="1" hangingPunct="1">
              <a:lnSpc>
                <a:spcPct val="120000"/>
              </a:lnSpc>
              <a:defRPr/>
            </a:pPr>
            <a:r>
              <a:rPr lang="en-US" sz="3200" b="1" dirty="0"/>
              <a:t>Taiwan scientist rivalry</a:t>
            </a:r>
          </a:p>
          <a:p>
            <a:pPr lvl="1" eaLnBrk="1" hangingPunct="1">
              <a:lnSpc>
                <a:spcPct val="120000"/>
              </a:lnSpc>
              <a:defRPr/>
            </a:pPr>
            <a:r>
              <a:rPr lang="en-US" sz="2800" dirty="0"/>
              <a:t>In 2003, a nuclear scientist planted Iridium-192 pellets in the office of a business rival</a:t>
            </a:r>
          </a:p>
          <a:p>
            <a:pPr lvl="1" eaLnBrk="1" hangingPunct="1">
              <a:lnSpc>
                <a:spcPct val="120000"/>
              </a:lnSpc>
              <a:defRPr/>
            </a:pPr>
            <a:r>
              <a:rPr lang="en-US" sz="2800" dirty="0"/>
              <a:t>Sickened the rival and 74 other people</a:t>
            </a:r>
          </a:p>
          <a:p>
            <a:pPr>
              <a:defRPr/>
            </a:pPr>
            <a:endParaRPr lang="en-US" sz="3200" dirty="0"/>
          </a:p>
        </p:txBody>
      </p:sp>
      <p:sp>
        <p:nvSpPr>
          <p:cNvPr id="21508" name="Slide Number Placeholder 3"/>
          <p:cNvSpPr>
            <a:spLocks noGrp="1"/>
          </p:cNvSpPr>
          <p:nvPr>
            <p:ph type="sldNum" sz="quarter" idx="10"/>
          </p:nvPr>
        </p:nvSpPr>
        <p:spPr>
          <a:noFill/>
        </p:spPr>
        <p:txBody>
          <a:bodyPr/>
          <a:lstStyle/>
          <a:p>
            <a:r>
              <a:rPr lang="en-US" dirty="0">
                <a:latin typeface="Arial" pitchFamily="34" charset="0"/>
              </a:rPr>
              <a:t>13</a:t>
            </a:r>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Open Source Exposure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5767754" cy="2587695"/>
          </a:xfrm>
        </p:spPr>
        <p:txBody>
          <a:bodyPr/>
          <a:lstStyle/>
          <a:p>
            <a:pPr marL="0" indent="0" eaLnBrk="1" hangingPunct="1">
              <a:lnSpc>
                <a:spcPct val="90000"/>
              </a:lnSpc>
              <a:buNone/>
              <a:defRPr/>
            </a:pPr>
            <a:r>
              <a:rPr lang="en-US" sz="3200" b="1" dirty="0"/>
              <a:t>Goiania, Brazil – 1987</a:t>
            </a:r>
          </a:p>
          <a:p>
            <a:pPr lvl="1" eaLnBrk="1" hangingPunct="1">
              <a:lnSpc>
                <a:spcPct val="90000"/>
              </a:lnSpc>
              <a:defRPr/>
            </a:pPr>
            <a:r>
              <a:rPr lang="en-US" sz="2000" baseline="30000" dirty="0"/>
              <a:t>137</a:t>
            </a:r>
            <a:r>
              <a:rPr lang="en-US" sz="2000" dirty="0"/>
              <a:t>Cs source taken from vacant clinic</a:t>
            </a:r>
          </a:p>
          <a:p>
            <a:pPr lvl="1" eaLnBrk="1" hangingPunct="1">
              <a:lnSpc>
                <a:spcPct val="90000"/>
              </a:lnSpc>
              <a:defRPr/>
            </a:pPr>
            <a:r>
              <a:rPr lang="en-US" sz="2000" dirty="0"/>
              <a:t>Opened to sell metals to recycler</a:t>
            </a:r>
          </a:p>
          <a:p>
            <a:pPr lvl="1" eaLnBrk="1" hangingPunct="1">
              <a:lnSpc>
                <a:spcPct val="90000"/>
              </a:lnSpc>
              <a:defRPr/>
            </a:pPr>
            <a:r>
              <a:rPr lang="en-US" sz="2000" dirty="0"/>
              <a:t>Glowing blue Cesium handled by adults and children</a:t>
            </a:r>
          </a:p>
          <a:p>
            <a:pPr lvl="1" eaLnBrk="1" hangingPunct="1">
              <a:lnSpc>
                <a:spcPct val="90000"/>
              </a:lnSpc>
              <a:defRPr/>
            </a:pPr>
            <a:r>
              <a:rPr lang="en-US" sz="2000" dirty="0"/>
              <a:t>28 cases of radiation sickness</a:t>
            </a:r>
          </a:p>
          <a:p>
            <a:pPr lvl="1" eaLnBrk="1" hangingPunct="1">
              <a:lnSpc>
                <a:spcPct val="90000"/>
              </a:lnSpc>
              <a:defRPr/>
            </a:pPr>
            <a:r>
              <a:rPr lang="en-US" sz="2000" dirty="0"/>
              <a:t>112,000 people screened</a:t>
            </a:r>
          </a:p>
        </p:txBody>
      </p:sp>
      <p:sp>
        <p:nvSpPr>
          <p:cNvPr id="22532" name="Slide Number Placeholder 3"/>
          <p:cNvSpPr>
            <a:spLocks noGrp="1"/>
          </p:cNvSpPr>
          <p:nvPr>
            <p:ph type="sldNum" sz="quarter" idx="10"/>
          </p:nvPr>
        </p:nvSpPr>
        <p:spPr>
          <a:noFill/>
        </p:spPr>
        <p:txBody>
          <a:bodyPr/>
          <a:lstStyle/>
          <a:p>
            <a:r>
              <a:rPr lang="en-US" dirty="0">
                <a:latin typeface="Arial" pitchFamily="34" charset="0"/>
              </a:rPr>
              <a:t>14</a:t>
            </a:r>
          </a:p>
        </p:txBody>
      </p:sp>
      <p:pic>
        <p:nvPicPr>
          <p:cNvPr id="22533" name="Picture 4"/>
          <p:cNvPicPr>
            <a:picLocks noChangeAspect="1" noChangeArrowheads="1"/>
          </p:cNvPicPr>
          <p:nvPr/>
        </p:nvPicPr>
        <p:blipFill>
          <a:blip r:embed="rId3" cstate="print"/>
          <a:srcRect/>
          <a:stretch>
            <a:fillRect/>
          </a:stretch>
        </p:blipFill>
        <p:spPr bwMode="auto">
          <a:xfrm>
            <a:off x="5452069" y="876370"/>
            <a:ext cx="3581400" cy="2382838"/>
          </a:xfrm>
          <a:prstGeom prst="rect">
            <a:avLst/>
          </a:prstGeom>
          <a:noFill/>
          <a:ln w="9525">
            <a:noFill/>
            <a:miter lim="800000"/>
            <a:headEnd/>
            <a:tailEnd/>
          </a:ln>
        </p:spPr>
      </p:pic>
      <p:pic>
        <p:nvPicPr>
          <p:cNvPr id="22534" name="Picture 16" descr="ingress_image">
            <a:hlinkClick r:id="rId4"/>
          </p:cNvPr>
          <p:cNvPicPr>
            <a:picLocks noChangeAspect="1" noChangeArrowheads="1"/>
          </p:cNvPicPr>
          <p:nvPr/>
        </p:nvPicPr>
        <p:blipFill>
          <a:blip r:embed="rId5" cstate="print"/>
          <a:srcRect/>
          <a:stretch>
            <a:fillRect/>
          </a:stretch>
        </p:blipFill>
        <p:spPr bwMode="auto">
          <a:xfrm>
            <a:off x="265436" y="3687657"/>
            <a:ext cx="3124200" cy="2519363"/>
          </a:xfrm>
          <a:prstGeom prst="rect">
            <a:avLst/>
          </a:prstGeom>
          <a:noFill/>
          <a:ln w="9525">
            <a:noFill/>
            <a:miter lim="800000"/>
            <a:headEnd/>
            <a:tailEnd/>
          </a:ln>
        </p:spPr>
      </p:pic>
      <p:sp>
        <p:nvSpPr>
          <p:cNvPr id="7"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Open Radiation Sources</a:t>
            </a:r>
          </a:p>
        </p:txBody>
      </p:sp>
      <p:sp>
        <p:nvSpPr>
          <p:cNvPr id="8" name="Content Placeholder 2"/>
          <p:cNvSpPr txBox="1">
            <a:spLocks/>
          </p:cNvSpPr>
          <p:nvPr/>
        </p:nvSpPr>
        <p:spPr bwMode="auto">
          <a:xfrm>
            <a:off x="3007799" y="3772703"/>
            <a:ext cx="6025670" cy="2396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Calibri" pitchFamily="34" charset="0"/>
              </a:defRPr>
            </a:lvl2pPr>
            <a:lvl3pPr marL="1143000" indent="-228600" algn="l" rtl="0" eaLnBrk="0" fontAlgn="base" hangingPunct="0">
              <a:spcBef>
                <a:spcPct val="20000"/>
              </a:spcBef>
              <a:spcAft>
                <a:spcPct val="0"/>
              </a:spcAft>
              <a:buChar char="•"/>
              <a:defRPr sz="2000">
                <a:solidFill>
                  <a:schemeClr val="bg1"/>
                </a:solidFill>
                <a:latin typeface="Calibri" pitchFamily="34" charset="0"/>
              </a:defRPr>
            </a:lvl3pPr>
            <a:lvl4pPr marL="1600200" indent="-228600" algn="l" rtl="0" eaLnBrk="0" fontAlgn="base" hangingPunct="0">
              <a:spcBef>
                <a:spcPct val="20000"/>
              </a:spcBef>
              <a:spcAft>
                <a:spcPct val="0"/>
              </a:spcAft>
              <a:buChar char="–"/>
              <a:defRPr>
                <a:solidFill>
                  <a:schemeClr val="bg1"/>
                </a:solidFill>
                <a:latin typeface="Calibri" pitchFamily="34" charset="0"/>
              </a:defRPr>
            </a:lvl4pPr>
            <a:lvl5pPr marL="2057400" indent="-228600" algn="l" rtl="0" eaLnBrk="0" fontAlgn="base" hangingPunct="0">
              <a:spcBef>
                <a:spcPct val="20000"/>
              </a:spcBef>
              <a:spcAft>
                <a:spcPct val="0"/>
              </a:spcAft>
              <a:buChar char="»"/>
              <a:defRPr sz="1600">
                <a:solidFill>
                  <a:schemeClr val="bg1"/>
                </a:solidFill>
                <a:latin typeface="Calibri" pitchFamily="34" charset="0"/>
              </a:defRPr>
            </a:lvl5pPr>
            <a:lvl6pPr marL="2514600" indent="-228600" algn="l" rtl="0" fontAlgn="base">
              <a:spcBef>
                <a:spcPct val="20000"/>
              </a:spcBef>
              <a:spcAft>
                <a:spcPct val="0"/>
              </a:spcAft>
              <a:buChar char="»"/>
              <a:defRPr sz="1600">
                <a:solidFill>
                  <a:srgbClr val="EAEAEA"/>
                </a:solidFill>
                <a:latin typeface="+mn-lt"/>
              </a:defRPr>
            </a:lvl6pPr>
            <a:lvl7pPr marL="2971800" indent="-228600" algn="l" rtl="0" fontAlgn="base">
              <a:spcBef>
                <a:spcPct val="20000"/>
              </a:spcBef>
              <a:spcAft>
                <a:spcPct val="0"/>
              </a:spcAft>
              <a:buChar char="»"/>
              <a:defRPr sz="1600">
                <a:solidFill>
                  <a:srgbClr val="EAEAEA"/>
                </a:solidFill>
                <a:latin typeface="+mn-lt"/>
              </a:defRPr>
            </a:lvl7pPr>
            <a:lvl8pPr marL="3429000" indent="-228600" algn="l" rtl="0" fontAlgn="base">
              <a:spcBef>
                <a:spcPct val="20000"/>
              </a:spcBef>
              <a:spcAft>
                <a:spcPct val="0"/>
              </a:spcAft>
              <a:buChar char="»"/>
              <a:defRPr sz="1600">
                <a:solidFill>
                  <a:srgbClr val="EAEAEA"/>
                </a:solidFill>
                <a:latin typeface="+mn-lt"/>
              </a:defRPr>
            </a:lvl8pPr>
            <a:lvl9pPr marL="3886200" indent="-228600" algn="l" rtl="0" fontAlgn="base">
              <a:spcBef>
                <a:spcPct val="20000"/>
              </a:spcBef>
              <a:spcAft>
                <a:spcPct val="0"/>
              </a:spcAft>
              <a:buChar char="»"/>
              <a:defRPr sz="1600">
                <a:solidFill>
                  <a:srgbClr val="EAEAEA"/>
                </a:solidFill>
                <a:latin typeface="+mn-lt"/>
              </a:defRPr>
            </a:lvl9pPr>
          </a:lstStyle>
          <a:p>
            <a:pPr marL="0" indent="0" algn="ctr" eaLnBrk="1" hangingPunct="1">
              <a:lnSpc>
                <a:spcPct val="90000"/>
              </a:lnSpc>
              <a:buNone/>
              <a:defRPr/>
            </a:pPr>
            <a:r>
              <a:rPr lang="en-US" sz="3200" b="1" kern="0" dirty="0"/>
              <a:t>Russia - 2002 &amp; 2003</a:t>
            </a:r>
          </a:p>
          <a:p>
            <a:pPr lvl="1" eaLnBrk="1" hangingPunct="1">
              <a:lnSpc>
                <a:spcPct val="90000"/>
              </a:lnSpc>
              <a:defRPr/>
            </a:pPr>
            <a:r>
              <a:rPr lang="en-US" sz="2000" kern="0" dirty="0"/>
              <a:t>1,000 nuclear generators used to power remote lighthouses</a:t>
            </a:r>
          </a:p>
          <a:p>
            <a:pPr lvl="1" eaLnBrk="1" hangingPunct="1">
              <a:lnSpc>
                <a:spcPct val="90000"/>
              </a:lnSpc>
              <a:defRPr/>
            </a:pPr>
            <a:r>
              <a:rPr lang="en-US" sz="2000" kern="0" dirty="0"/>
              <a:t>Generators are unguarded and frequently stolen or vandalized by scrap metal hunters</a:t>
            </a:r>
          </a:p>
          <a:p>
            <a:pPr lvl="1" eaLnBrk="1" hangingPunct="1">
              <a:lnSpc>
                <a:spcPct val="90000"/>
              </a:lnSpc>
              <a:defRPr/>
            </a:pPr>
            <a:r>
              <a:rPr lang="en-US" sz="2000" kern="0" dirty="0"/>
              <a:t>Multiple incidents resulting in exposed cores and injuries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130000"/>
              </a:lnSpc>
              <a:defRPr/>
            </a:pPr>
            <a:r>
              <a:rPr lang="en-US" sz="3200" b="1" dirty="0"/>
              <a:t>Juarez, Mexico – 1984</a:t>
            </a:r>
          </a:p>
          <a:p>
            <a:pPr lvl="1" eaLnBrk="1" hangingPunct="1">
              <a:lnSpc>
                <a:spcPct val="130000"/>
              </a:lnSpc>
              <a:defRPr/>
            </a:pPr>
            <a:r>
              <a:rPr lang="en-US" sz="2800" baseline="30000" dirty="0"/>
              <a:t>60</a:t>
            </a:r>
            <a:r>
              <a:rPr lang="en-US" sz="2800" dirty="0"/>
              <a:t>Co pellets from junked radiotherapy device</a:t>
            </a:r>
          </a:p>
          <a:p>
            <a:pPr lvl="1" eaLnBrk="1" hangingPunct="1">
              <a:lnSpc>
                <a:spcPct val="130000"/>
              </a:lnSpc>
              <a:defRPr/>
            </a:pPr>
            <a:r>
              <a:rPr lang="en-US" sz="2800" dirty="0"/>
              <a:t>Recycled into steel and used for construction</a:t>
            </a:r>
          </a:p>
          <a:p>
            <a:pPr lvl="1" eaLnBrk="1" hangingPunct="1">
              <a:lnSpc>
                <a:spcPct val="130000"/>
              </a:lnSpc>
              <a:defRPr/>
            </a:pPr>
            <a:r>
              <a:rPr lang="en-US" sz="2800" dirty="0"/>
              <a:t>Over 200 people exposed from Mexico to Illinois</a:t>
            </a:r>
          </a:p>
          <a:p>
            <a:pPr lvl="1" eaLnBrk="1" hangingPunct="1">
              <a:lnSpc>
                <a:spcPct val="130000"/>
              </a:lnSpc>
              <a:defRPr/>
            </a:pPr>
            <a:r>
              <a:rPr lang="en-US" sz="2800" dirty="0"/>
              <a:t>1 fatality, 4 injuries</a:t>
            </a:r>
          </a:p>
          <a:p>
            <a:pPr lvl="1" eaLnBrk="1" hangingPunct="1">
              <a:lnSpc>
                <a:spcPct val="130000"/>
              </a:lnSpc>
              <a:defRPr/>
            </a:pPr>
            <a:r>
              <a:rPr lang="en-US" sz="2800" dirty="0"/>
              <a:t>109 homes demolished as part of decontamination</a:t>
            </a:r>
          </a:p>
          <a:p>
            <a:pPr>
              <a:defRPr/>
            </a:pPr>
            <a:endParaRPr lang="en-US" sz="3200" dirty="0"/>
          </a:p>
        </p:txBody>
      </p:sp>
      <p:sp>
        <p:nvSpPr>
          <p:cNvPr id="23556" name="Slide Number Placeholder 3"/>
          <p:cNvSpPr>
            <a:spLocks noGrp="1"/>
          </p:cNvSpPr>
          <p:nvPr>
            <p:ph type="sldNum" sz="quarter" idx="10"/>
          </p:nvPr>
        </p:nvSpPr>
        <p:spPr>
          <a:noFill/>
        </p:spPr>
        <p:txBody>
          <a:bodyPr/>
          <a:lstStyle/>
          <a:p>
            <a:r>
              <a:rPr lang="en-US" dirty="0">
                <a:latin typeface="Arial" pitchFamily="34" charset="0"/>
              </a:rPr>
              <a:t>15</a:t>
            </a:r>
          </a:p>
        </p:txBody>
      </p:sp>
      <p:sp>
        <p:nvSpPr>
          <p:cNvPr id="6"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Open Radiation Sources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3"/>
          <p:cNvSpPr>
            <a:spLocks noGrp="1"/>
          </p:cNvSpPr>
          <p:nvPr>
            <p:ph type="sldNum" sz="quarter" idx="10"/>
          </p:nvPr>
        </p:nvSpPr>
        <p:spPr>
          <a:noFill/>
        </p:spPr>
        <p:txBody>
          <a:bodyPr/>
          <a:lstStyle/>
          <a:p>
            <a:r>
              <a:rPr lang="en-US" dirty="0">
                <a:latin typeface="Arial" pitchFamily="34" charset="0"/>
              </a:rPr>
              <a:t>16</a:t>
            </a:r>
          </a:p>
        </p:txBody>
      </p:sp>
      <p:sp>
        <p:nvSpPr>
          <p:cNvPr id="5" name="Rectangle 3"/>
          <p:cNvSpPr>
            <a:spLocks noGrp="1" noChangeArrowheads="1"/>
          </p:cNvSpPr>
          <p:nvPr>
            <p:ph idx="1"/>
          </p:nvPr>
        </p:nvSpPr>
        <p:spPr>
          <a:xfrm>
            <a:off x="186741" y="1295400"/>
            <a:ext cx="9034530" cy="4830763"/>
          </a:xfrm>
        </p:spPr>
        <p:txBody>
          <a:bodyPr/>
          <a:lstStyle/>
          <a:p>
            <a:pPr eaLnBrk="1" hangingPunct="1">
              <a:lnSpc>
                <a:spcPct val="120000"/>
              </a:lnSpc>
              <a:defRPr/>
            </a:pPr>
            <a:r>
              <a:rPr lang="en-US" sz="3200" dirty="0"/>
              <a:t>Houston, TX – 1980 (7 fatalities)</a:t>
            </a:r>
          </a:p>
          <a:p>
            <a:pPr eaLnBrk="1" hangingPunct="1">
              <a:lnSpc>
                <a:spcPct val="120000"/>
              </a:lnSpc>
              <a:defRPr/>
            </a:pPr>
            <a:r>
              <a:rPr lang="en-US" sz="3200" dirty="0"/>
              <a:t>Columbus, OH – 1974-76 (10 fatalities, 78 injuries)</a:t>
            </a:r>
          </a:p>
          <a:p>
            <a:pPr eaLnBrk="1" hangingPunct="1">
              <a:lnSpc>
                <a:spcPct val="120000"/>
              </a:lnSpc>
              <a:defRPr/>
            </a:pPr>
            <a:r>
              <a:rPr lang="en-US" sz="3200" dirty="0" err="1"/>
              <a:t>Epinal</a:t>
            </a:r>
            <a:r>
              <a:rPr lang="en-US" sz="3200" dirty="0"/>
              <a:t>, France – 2004-05 (1 fatality, 13 injuries)</a:t>
            </a:r>
          </a:p>
          <a:p>
            <a:pPr eaLnBrk="1" hangingPunct="1">
              <a:lnSpc>
                <a:spcPct val="120000"/>
              </a:lnSpc>
              <a:defRPr/>
            </a:pPr>
            <a:r>
              <a:rPr lang="en-US" sz="3200" dirty="0"/>
              <a:t>Panama City, Panama – 2000-01 (17 deaths, 11 injuries)</a:t>
            </a:r>
          </a:p>
        </p:txBody>
      </p:sp>
      <p:sp>
        <p:nvSpPr>
          <p:cNvPr id="6"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err="1">
                <a:ln>
                  <a:noFill/>
                </a:ln>
                <a:solidFill>
                  <a:schemeClr val="bg1"/>
                </a:solidFill>
                <a:effectLst/>
                <a:uLnTx/>
                <a:uFillTx/>
                <a:latin typeface="Calibri" panose="020F0502020204030204" pitchFamily="34" charset="0"/>
                <a:ea typeface="+mj-ea"/>
                <a:cs typeface="+mj-cs"/>
              </a:rPr>
              <a:t>Miscalibrated</a:t>
            </a: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 Radiotherapy Devices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136" y="975518"/>
            <a:ext cx="4413250" cy="4830763"/>
          </a:xfrm>
        </p:spPr>
        <p:txBody>
          <a:bodyPr/>
          <a:lstStyle/>
          <a:p>
            <a:pPr eaLnBrk="1" hangingPunct="1">
              <a:defRPr/>
            </a:pPr>
            <a:r>
              <a:rPr lang="en-US" sz="3200" b="1" dirty="0"/>
              <a:t>Chechen Rebels, 1995</a:t>
            </a:r>
          </a:p>
          <a:p>
            <a:pPr lvl="1" eaLnBrk="1" hangingPunct="1">
              <a:defRPr/>
            </a:pPr>
            <a:r>
              <a:rPr lang="en-US" sz="2800" dirty="0"/>
              <a:t>Planted cesium and explosives device in a playground</a:t>
            </a:r>
          </a:p>
          <a:p>
            <a:pPr lvl="1" eaLnBrk="1" hangingPunct="1">
              <a:defRPr/>
            </a:pPr>
            <a:r>
              <a:rPr lang="en-US" sz="2800" dirty="0"/>
              <a:t>Notified local TV station</a:t>
            </a:r>
          </a:p>
          <a:p>
            <a:pPr lvl="1" eaLnBrk="1" hangingPunct="1">
              <a:defRPr/>
            </a:pPr>
            <a:r>
              <a:rPr lang="en-US" sz="2800" dirty="0"/>
              <a:t>Never detonated</a:t>
            </a:r>
          </a:p>
          <a:p>
            <a:pPr eaLnBrk="1" hangingPunct="1">
              <a:defRPr/>
            </a:pPr>
            <a:r>
              <a:rPr lang="en-US" sz="3200" b="1" dirty="0"/>
              <a:t>Chechen Rebels ,1998</a:t>
            </a:r>
          </a:p>
          <a:p>
            <a:pPr lvl="1" eaLnBrk="1" hangingPunct="1">
              <a:defRPr/>
            </a:pPr>
            <a:r>
              <a:rPr lang="en-US" sz="2800" dirty="0"/>
              <a:t>Dirty bomb recovered next to a railway line</a:t>
            </a:r>
          </a:p>
          <a:p>
            <a:pPr>
              <a:defRPr/>
            </a:pPr>
            <a:endParaRPr lang="en-US" sz="3200" dirty="0"/>
          </a:p>
        </p:txBody>
      </p:sp>
      <p:sp>
        <p:nvSpPr>
          <p:cNvPr id="25604" name="Slide Number Placeholder 3"/>
          <p:cNvSpPr>
            <a:spLocks noGrp="1"/>
          </p:cNvSpPr>
          <p:nvPr>
            <p:ph type="sldNum" sz="quarter" idx="10"/>
          </p:nvPr>
        </p:nvSpPr>
        <p:spPr>
          <a:noFill/>
        </p:spPr>
        <p:txBody>
          <a:bodyPr/>
          <a:lstStyle/>
          <a:p>
            <a:r>
              <a:rPr lang="en-US" dirty="0">
                <a:latin typeface="Arial" pitchFamily="34" charset="0"/>
              </a:rPr>
              <a:t>17</a:t>
            </a:r>
          </a:p>
        </p:txBody>
      </p:sp>
      <p:pic>
        <p:nvPicPr>
          <p:cNvPr id="25605" name="Picture 4" descr="The cesium-filled package uncovered in a Moscow park."/>
          <p:cNvPicPr>
            <a:picLocks noChangeAspect="1" noChangeArrowheads="1"/>
          </p:cNvPicPr>
          <p:nvPr/>
        </p:nvPicPr>
        <p:blipFill>
          <a:blip r:embed="rId3" cstate="print"/>
          <a:srcRect/>
          <a:stretch>
            <a:fillRect/>
          </a:stretch>
        </p:blipFill>
        <p:spPr bwMode="auto">
          <a:xfrm>
            <a:off x="4953000" y="1447800"/>
            <a:ext cx="3886200" cy="3043238"/>
          </a:xfrm>
          <a:prstGeom prst="rect">
            <a:avLst/>
          </a:prstGeom>
          <a:noFill/>
          <a:ln w="9525">
            <a:noFill/>
            <a:miter lim="800000"/>
            <a:headEnd/>
            <a:tailEnd/>
          </a:ln>
        </p:spPr>
      </p:pic>
      <p:sp>
        <p:nvSpPr>
          <p:cNvPr id="6"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Radiological Dispersal Device</a:t>
            </a:r>
            <a:r>
              <a:rPr kumimoji="0" lang="en-US" sz="3600" b="1" i="0" u="none" strike="noStrike" kern="0" cap="none" spc="0" normalizeH="0" noProof="0" dirty="0">
                <a:ln>
                  <a:noFill/>
                </a:ln>
                <a:solidFill>
                  <a:schemeClr val="bg1"/>
                </a:solidFill>
                <a:effectLst/>
                <a:uLnTx/>
                <a:uFillTx/>
                <a:latin typeface="Calibri" panose="020F0502020204030204" pitchFamily="34" charset="0"/>
                <a:ea typeface="+mj-ea"/>
                <a:cs typeface="+mj-cs"/>
              </a:rPr>
              <a:t> (RDD)</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4"/>
          <p:cNvSpPr txBox="1">
            <a:spLocks noGrp="1"/>
          </p:cNvSpPr>
          <p:nvPr/>
        </p:nvSpPr>
        <p:spPr bwMode="auto">
          <a:xfrm>
            <a:off x="457200" y="6477000"/>
            <a:ext cx="609600" cy="381000"/>
          </a:xfrm>
          <a:prstGeom prst="rect">
            <a:avLst/>
          </a:prstGeom>
          <a:noFill/>
          <a:ln w="9525">
            <a:noFill/>
            <a:miter lim="800000"/>
            <a:headEnd/>
            <a:tailEnd/>
          </a:ln>
        </p:spPr>
        <p:txBody>
          <a:bodyPr/>
          <a:lstStyle/>
          <a:p>
            <a:r>
              <a:rPr lang="en-US" sz="1000" b="1" dirty="0">
                <a:solidFill>
                  <a:schemeClr val="bg1"/>
                </a:solidFill>
              </a:rPr>
              <a:t>18</a:t>
            </a:r>
          </a:p>
        </p:txBody>
      </p:sp>
      <p:pic>
        <p:nvPicPr>
          <p:cNvPr id="26628" name="Picture 2"/>
          <p:cNvPicPr>
            <a:picLocks noChangeAspect="1" noChangeArrowheads="1"/>
          </p:cNvPicPr>
          <p:nvPr/>
        </p:nvPicPr>
        <p:blipFill>
          <a:blip r:embed="rId3" cstate="print"/>
          <a:srcRect l="9094" t="11626" r="6656" b="4375"/>
          <a:stretch>
            <a:fillRect/>
          </a:stretch>
        </p:blipFill>
        <p:spPr bwMode="auto">
          <a:xfrm>
            <a:off x="4281488" y="2286000"/>
            <a:ext cx="4989512" cy="3730625"/>
          </a:xfrm>
          <a:prstGeom prst="rect">
            <a:avLst/>
          </a:prstGeom>
          <a:noFill/>
          <a:ln w="9525">
            <a:noFill/>
            <a:miter lim="800000"/>
            <a:headEnd/>
            <a:tailEnd/>
          </a:ln>
        </p:spPr>
      </p:pic>
      <p:sp>
        <p:nvSpPr>
          <p:cNvPr id="26629" name="Rectangle 3"/>
          <p:cNvSpPr>
            <a:spLocks noGrp="1" noChangeArrowheads="1"/>
          </p:cNvSpPr>
          <p:nvPr>
            <p:ph type="body" idx="1"/>
          </p:nvPr>
        </p:nvSpPr>
        <p:spPr>
          <a:xfrm>
            <a:off x="-51516" y="888642"/>
            <a:ext cx="9195516" cy="5410200"/>
          </a:xfrm>
        </p:spPr>
        <p:txBody>
          <a:bodyPr/>
          <a:lstStyle/>
          <a:p>
            <a:pPr>
              <a:lnSpc>
                <a:spcPct val="120000"/>
              </a:lnSpc>
              <a:spcBef>
                <a:spcPts val="0"/>
              </a:spcBef>
            </a:pPr>
            <a:r>
              <a:rPr lang="en-US" sz="2400" dirty="0"/>
              <a:t>Japan Earthquake on March 11, 2011 resulted in a massive tsunami</a:t>
            </a:r>
          </a:p>
          <a:p>
            <a:pPr>
              <a:lnSpc>
                <a:spcPct val="120000"/>
              </a:lnSpc>
              <a:spcBef>
                <a:spcPts val="0"/>
              </a:spcBef>
            </a:pPr>
            <a:r>
              <a:rPr lang="en-US" sz="2400" dirty="0"/>
              <a:t>Tsunami wave topped 33 foot sea wall hobbling the Fukushima Daiichi Nuclear Power Station</a:t>
            </a:r>
          </a:p>
          <a:p>
            <a:pPr lvl="1">
              <a:spcBef>
                <a:spcPts val="0"/>
              </a:spcBef>
            </a:pPr>
            <a:r>
              <a:rPr lang="en-US" sz="1800" dirty="0"/>
              <a:t>Reactors overheated and melted </a:t>
            </a:r>
          </a:p>
          <a:p>
            <a:pPr lvl="1">
              <a:spcBef>
                <a:spcPts val="0"/>
              </a:spcBef>
            </a:pPr>
            <a:r>
              <a:rPr lang="en-US" sz="1800" dirty="0"/>
              <a:t>Hydrogen gas explosions destroyed</a:t>
            </a:r>
          </a:p>
          <a:p>
            <a:pPr lvl="1">
              <a:spcBef>
                <a:spcPts val="0"/>
              </a:spcBef>
              <a:buFontTx/>
              <a:buNone/>
            </a:pPr>
            <a:r>
              <a:rPr lang="en-US" sz="1800" dirty="0"/>
              <a:t>	reactor buildings</a:t>
            </a:r>
          </a:p>
          <a:p>
            <a:pPr lvl="1">
              <a:spcBef>
                <a:spcPts val="0"/>
              </a:spcBef>
            </a:pPr>
            <a:r>
              <a:rPr lang="en-US" sz="1800" dirty="0"/>
              <a:t>Spent fuel rods in open pools of </a:t>
            </a:r>
          </a:p>
          <a:p>
            <a:pPr lvl="1">
              <a:spcBef>
                <a:spcPts val="0"/>
              </a:spcBef>
              <a:buFontTx/>
              <a:buNone/>
            </a:pPr>
            <a:r>
              <a:rPr lang="en-US" sz="1800" dirty="0"/>
              <a:t>	water became exposed</a:t>
            </a:r>
          </a:p>
          <a:p>
            <a:pPr>
              <a:spcBef>
                <a:spcPts val="0"/>
              </a:spcBef>
            </a:pPr>
            <a:r>
              <a:rPr lang="en-US" sz="2400" dirty="0"/>
              <a:t>Worst nuclear disaster since </a:t>
            </a:r>
          </a:p>
          <a:p>
            <a:pPr>
              <a:spcBef>
                <a:spcPts val="0"/>
              </a:spcBef>
              <a:buFontTx/>
              <a:buNone/>
            </a:pPr>
            <a:r>
              <a:rPr lang="en-US" sz="2400" dirty="0"/>
              <a:t>	Chernobyl in 1986</a:t>
            </a:r>
          </a:p>
          <a:p>
            <a:pPr eaLnBrk="1" hangingPunct="1">
              <a:lnSpc>
                <a:spcPct val="110000"/>
              </a:lnSpc>
              <a:spcBef>
                <a:spcPts val="0"/>
              </a:spcBef>
            </a:pPr>
            <a:r>
              <a:rPr lang="en-US" sz="2400" dirty="0"/>
              <a:t>No serious radiation exposures</a:t>
            </a:r>
          </a:p>
          <a:p>
            <a:pPr eaLnBrk="1" hangingPunct="1">
              <a:lnSpc>
                <a:spcPct val="110000"/>
              </a:lnSpc>
              <a:spcBef>
                <a:spcPts val="0"/>
              </a:spcBef>
            </a:pPr>
            <a:r>
              <a:rPr lang="en-US" sz="2400" dirty="0"/>
              <a:t>Surrounding areas evacuated</a:t>
            </a:r>
          </a:p>
          <a:p>
            <a:pPr eaLnBrk="1" hangingPunct="1">
              <a:lnSpc>
                <a:spcPct val="110000"/>
              </a:lnSpc>
              <a:spcBef>
                <a:spcPts val="0"/>
              </a:spcBef>
            </a:pPr>
            <a:r>
              <a:rPr lang="en-US" sz="2400" dirty="0"/>
              <a:t>What did RITN do?</a:t>
            </a:r>
          </a:p>
        </p:txBody>
      </p:sp>
      <p:sp>
        <p:nvSpPr>
          <p:cNvPr id="6"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The Fukushima Disaster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294063" y="609600"/>
            <a:ext cx="5502275" cy="3324225"/>
          </a:xfrm>
        </p:spPr>
        <p:txBody>
          <a:bodyPr/>
          <a:lstStyle/>
          <a:p>
            <a:pPr eaLnBrk="1" hangingPunct="1"/>
            <a:r>
              <a:rPr lang="en-US" dirty="0"/>
              <a:t>Medical Response </a:t>
            </a:r>
            <a:br>
              <a:rPr lang="en-US" dirty="0"/>
            </a:br>
            <a:r>
              <a:rPr lang="en-US" dirty="0"/>
              <a:t>to Radiation </a:t>
            </a:r>
            <a:br>
              <a:rPr lang="en-US" dirty="0"/>
            </a:br>
            <a:r>
              <a:rPr lang="en-US" dirty="0"/>
              <a:t>Exposure: the </a:t>
            </a:r>
            <a:br>
              <a:rPr lang="en-US" dirty="0"/>
            </a:br>
            <a:r>
              <a:rPr lang="en-US" dirty="0"/>
              <a:t>Role of </a:t>
            </a:r>
            <a:br>
              <a:rPr lang="en-US" dirty="0"/>
            </a:br>
            <a:r>
              <a:rPr lang="en-US" dirty="0"/>
              <a:t>Hematologists</a:t>
            </a:r>
          </a:p>
        </p:txBody>
      </p:sp>
      <p:sp>
        <p:nvSpPr>
          <p:cNvPr id="4099" name="Rectangle 3"/>
          <p:cNvSpPr>
            <a:spLocks noGrp="1" noChangeArrowheads="1"/>
          </p:cNvSpPr>
          <p:nvPr>
            <p:ph type="subTitle" idx="1"/>
          </p:nvPr>
        </p:nvSpPr>
        <p:spPr>
          <a:xfrm>
            <a:off x="3300413" y="4722725"/>
            <a:ext cx="4406900" cy="2117813"/>
          </a:xfrm>
        </p:spPr>
        <p:txBody>
          <a:bodyPr/>
          <a:lstStyle/>
          <a:p>
            <a:pPr eaLnBrk="1" hangingPunct="1">
              <a:defRPr/>
            </a:pPr>
            <a:r>
              <a:rPr lang="en-US" dirty="0"/>
              <a:t>Institution Name</a:t>
            </a:r>
          </a:p>
          <a:p>
            <a:pPr eaLnBrk="1" hangingPunct="1">
              <a:defRPr/>
            </a:pPr>
            <a:r>
              <a:rPr lang="en-US" dirty="0"/>
              <a:t>Presenter Names &amp; Titles</a:t>
            </a:r>
          </a:p>
          <a:p>
            <a:pPr eaLnBrk="1" hangingPunct="1">
              <a:defRPr/>
            </a:pPr>
            <a:r>
              <a:rPr lang="en-US" dirty="0"/>
              <a:t>Date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p:cNvSpPr>
            <a:spLocks noGrp="1"/>
          </p:cNvSpPr>
          <p:nvPr>
            <p:ph type="sldNum" sz="quarter" idx="10"/>
          </p:nvPr>
        </p:nvSpPr>
        <p:spPr>
          <a:noFill/>
        </p:spPr>
        <p:txBody>
          <a:bodyPr/>
          <a:lstStyle/>
          <a:p>
            <a:r>
              <a:rPr lang="en-US" dirty="0">
                <a:latin typeface="Arial" pitchFamily="34" charset="0"/>
              </a:rPr>
              <a:t>19</a:t>
            </a:r>
          </a:p>
        </p:txBody>
      </p:sp>
      <p:pic>
        <p:nvPicPr>
          <p:cNvPr id="27652" name="Picture 2"/>
          <p:cNvPicPr>
            <a:picLocks noGrp="1" noChangeAspect="1" noChangeArrowheads="1"/>
          </p:cNvPicPr>
          <p:nvPr>
            <p:ph idx="1"/>
          </p:nvPr>
        </p:nvPicPr>
        <p:blipFill>
          <a:blip r:embed="rId3" cstate="print"/>
          <a:srcRect l="1535" t="17194" r="-150" b="4956"/>
          <a:stretch>
            <a:fillRect/>
          </a:stretch>
        </p:blipFill>
        <p:spPr>
          <a:xfrm>
            <a:off x="1112838" y="915988"/>
            <a:ext cx="6929437" cy="5210175"/>
          </a:xfrm>
          <a:noFill/>
        </p:spPr>
      </p:pic>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RITN Daily Situation Reports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r>
              <a:rPr lang="en-US" dirty="0">
                <a:latin typeface="Arial" pitchFamily="34" charset="0"/>
              </a:rPr>
              <a:t>20</a:t>
            </a:r>
          </a:p>
        </p:txBody>
      </p:sp>
      <p:sp>
        <p:nvSpPr>
          <p:cNvPr id="6" name="Title 1"/>
          <p:cNvSpPr txBox="1">
            <a:spLocks/>
          </p:cNvSpPr>
          <p:nvPr/>
        </p:nvSpPr>
        <p:spPr bwMode="auto">
          <a:xfrm>
            <a:off x="0" y="274320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3600" b="1" kern="0" dirty="0">
                <a:solidFill>
                  <a:schemeClr val="bg1"/>
                </a:solidFill>
                <a:latin typeface="Calibri" panose="020F0502020204030204" pitchFamily="34" charset="0"/>
                <a:ea typeface="+mj-ea"/>
                <a:cs typeface="+mj-cs"/>
              </a:rPr>
              <a:t>Terrorist Scenario</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10"/>
          </p:nvPr>
        </p:nvSpPr>
        <p:spPr>
          <a:noFill/>
        </p:spPr>
        <p:txBody>
          <a:bodyPr/>
          <a:lstStyle/>
          <a:p>
            <a:r>
              <a:rPr lang="en-US" dirty="0">
                <a:latin typeface="Arial" pitchFamily="34" charset="0"/>
              </a:rPr>
              <a:t>21</a:t>
            </a:r>
          </a:p>
        </p:txBody>
      </p:sp>
      <p:sp>
        <p:nvSpPr>
          <p:cNvPr id="11"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Expected Magnitude of Terrorist Device</a:t>
            </a:r>
          </a:p>
        </p:txBody>
      </p:sp>
      <p:sp>
        <p:nvSpPr>
          <p:cNvPr id="16" name="Text Box 12"/>
          <p:cNvSpPr txBox="1">
            <a:spLocks noChangeArrowheads="1"/>
          </p:cNvSpPr>
          <p:nvPr/>
        </p:nvSpPr>
        <p:spPr bwMode="auto">
          <a:xfrm>
            <a:off x="2183950" y="5436495"/>
            <a:ext cx="2961154" cy="523220"/>
          </a:xfrm>
          <a:prstGeom prst="rect">
            <a:avLst/>
          </a:prstGeom>
          <a:noFill/>
          <a:ln w="9525">
            <a:noFill/>
            <a:miter lim="800000"/>
            <a:headEnd/>
            <a:tailEnd/>
          </a:ln>
        </p:spPr>
        <p:txBody>
          <a:bodyPr wrap="square">
            <a:spAutoFit/>
          </a:bodyPr>
          <a:lstStyle/>
          <a:p>
            <a:pPr algn="ctr"/>
            <a:r>
              <a:rPr lang="en-US" sz="1400" b="1" dirty="0">
                <a:solidFill>
                  <a:schemeClr val="bg1"/>
                </a:solidFill>
              </a:rPr>
              <a:t>Little Boy </a:t>
            </a:r>
            <a:r>
              <a:rPr lang="en-US" sz="1400" dirty="0">
                <a:solidFill>
                  <a:schemeClr val="bg1"/>
                </a:solidFill>
              </a:rPr>
              <a:t>(Hiroshima) ~10-15 KT</a:t>
            </a:r>
          </a:p>
          <a:p>
            <a:pPr algn="ctr"/>
            <a:r>
              <a:rPr lang="en-US" sz="1400" b="1" dirty="0">
                <a:solidFill>
                  <a:schemeClr val="bg1"/>
                </a:solidFill>
              </a:rPr>
              <a:t>Fat Man </a:t>
            </a:r>
            <a:r>
              <a:rPr lang="en-US" sz="1400" dirty="0">
                <a:solidFill>
                  <a:schemeClr val="bg1"/>
                </a:solidFill>
              </a:rPr>
              <a:t>(Nagasaki) 22.5 KT</a:t>
            </a:r>
          </a:p>
        </p:txBody>
      </p:sp>
      <p:sp>
        <p:nvSpPr>
          <p:cNvPr id="17" name="Rectangle 16"/>
          <p:cNvSpPr/>
          <p:nvPr/>
        </p:nvSpPr>
        <p:spPr>
          <a:xfrm>
            <a:off x="6009144" y="5436495"/>
            <a:ext cx="2256153" cy="523220"/>
          </a:xfrm>
          <a:prstGeom prst="rect">
            <a:avLst/>
          </a:prstGeom>
        </p:spPr>
        <p:txBody>
          <a:bodyPr wrap="square">
            <a:spAutoFit/>
          </a:bodyPr>
          <a:lstStyle/>
          <a:p>
            <a:pPr algn="ctr"/>
            <a:r>
              <a:rPr lang="en-US" sz="1400" b="1" dirty="0">
                <a:solidFill>
                  <a:schemeClr val="bg1"/>
                </a:solidFill>
              </a:rPr>
              <a:t>Castle Bravo</a:t>
            </a:r>
          </a:p>
          <a:p>
            <a:pPr algn="ctr"/>
            <a:r>
              <a:rPr lang="en-US" sz="1400" dirty="0">
                <a:solidFill>
                  <a:schemeClr val="bg1"/>
                </a:solidFill>
              </a:rPr>
              <a:t>(1</a:t>
            </a:r>
            <a:r>
              <a:rPr lang="en-US" sz="1400" baseline="30000" dirty="0">
                <a:solidFill>
                  <a:schemeClr val="bg1"/>
                </a:solidFill>
              </a:rPr>
              <a:t>st</a:t>
            </a:r>
            <a:r>
              <a:rPr lang="en-US" sz="1400" dirty="0">
                <a:solidFill>
                  <a:schemeClr val="bg1"/>
                </a:solidFill>
              </a:rPr>
              <a:t> US test on Bikini Atoll)</a:t>
            </a:r>
            <a:endParaRPr lang="en-US" sz="1400" dirty="0"/>
          </a:p>
        </p:txBody>
      </p:sp>
      <p:grpSp>
        <p:nvGrpSpPr>
          <p:cNvPr id="24" name="Group 23"/>
          <p:cNvGrpSpPr/>
          <p:nvPr/>
        </p:nvGrpSpPr>
        <p:grpSpPr>
          <a:xfrm>
            <a:off x="1507253" y="685800"/>
            <a:ext cx="6532125" cy="4588115"/>
            <a:chOff x="4182451" y="3683000"/>
            <a:chExt cx="4887878" cy="3108993"/>
          </a:xfrm>
        </p:grpSpPr>
        <p:pic>
          <p:nvPicPr>
            <p:cNvPr id="25" name="Content Placeholder 4" descr="Nukecloud_wikipedia.png"/>
            <p:cNvPicPr>
              <a:picLocks noChangeAspect="1"/>
            </p:cNvPicPr>
            <p:nvPr/>
          </p:nvPicPr>
          <p:blipFill>
            <a:blip r:embed="rId3" cstate="print"/>
            <a:stretch>
              <a:fillRect/>
            </a:stretch>
          </p:blipFill>
          <p:spPr bwMode="auto">
            <a:xfrm>
              <a:off x="4182451" y="3683000"/>
              <a:ext cx="4887878" cy="3108993"/>
            </a:xfrm>
            <a:prstGeom prst="rect">
              <a:avLst/>
            </a:prstGeom>
            <a:noFill/>
            <a:ln w="9525">
              <a:noFill/>
              <a:miter lim="800000"/>
              <a:headEnd/>
              <a:tailEnd/>
            </a:ln>
          </p:spPr>
        </p:pic>
        <p:sp>
          <p:nvSpPr>
            <p:cNvPr id="26" name="TextBox 25"/>
            <p:cNvSpPr txBox="1"/>
            <p:nvPr/>
          </p:nvSpPr>
          <p:spPr>
            <a:xfrm>
              <a:off x="7004672" y="6605044"/>
              <a:ext cx="678121" cy="140102"/>
            </a:xfrm>
            <a:prstGeom prst="rect">
              <a:avLst/>
            </a:prstGeom>
            <a:noFill/>
          </p:spPr>
          <p:txBody>
            <a:bodyPr wrap="none" rtlCol="0">
              <a:spAutoFit/>
            </a:bodyPr>
            <a:lstStyle/>
            <a:p>
              <a:r>
                <a:rPr lang="en-US" sz="1051" dirty="0">
                  <a:solidFill>
                    <a:schemeClr val="bg1"/>
                  </a:solidFill>
                </a:rPr>
                <a:t>From:  Wikipedia</a:t>
              </a:r>
            </a:p>
          </p:txBody>
        </p:sp>
        <p:cxnSp>
          <p:nvCxnSpPr>
            <p:cNvPr id="27" name="Straight Arrow Connector 26"/>
            <p:cNvCxnSpPr/>
            <p:nvPr/>
          </p:nvCxnSpPr>
          <p:spPr>
            <a:xfrm flipH="1">
              <a:off x="5658005" y="5389793"/>
              <a:ext cx="1766" cy="60756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99859" y="4235652"/>
              <a:ext cx="1198503" cy="220355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7892160" y="4364647"/>
              <a:ext cx="1006201" cy="1929931"/>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039074" y="5031564"/>
              <a:ext cx="1237862" cy="209155"/>
            </a:xfrm>
            <a:prstGeom prst="rect">
              <a:avLst/>
            </a:prstGeom>
            <a:solidFill>
              <a:schemeClr val="tx1"/>
            </a:solidFill>
          </p:spPr>
          <p:txBody>
            <a:bodyPr wrap="none" rtlCol="0">
              <a:spAutoFit/>
            </a:bodyPr>
            <a:lstStyle/>
            <a:p>
              <a:pPr algn="ctr"/>
              <a:r>
                <a:rPr lang="en-US" b="1" dirty="0">
                  <a:solidFill>
                    <a:srgbClr val="FF0000"/>
                  </a:solidFill>
                </a:rPr>
                <a:t>Terrorist Device</a:t>
              </a:r>
            </a:p>
          </p:txBody>
        </p:sp>
        <p:sp>
          <p:nvSpPr>
            <p:cNvPr id="31" name="TextBox 30"/>
            <p:cNvSpPr txBox="1"/>
            <p:nvPr/>
          </p:nvSpPr>
          <p:spPr>
            <a:xfrm>
              <a:off x="7699859" y="4207441"/>
              <a:ext cx="1254441" cy="209155"/>
            </a:xfrm>
            <a:prstGeom prst="rect">
              <a:avLst/>
            </a:prstGeom>
            <a:solidFill>
              <a:schemeClr val="tx1"/>
            </a:solidFill>
          </p:spPr>
          <p:txBody>
            <a:bodyPr wrap="none" rtlCol="0">
              <a:spAutoFit/>
            </a:bodyPr>
            <a:lstStyle/>
            <a:p>
              <a:pPr algn="ctr"/>
              <a:r>
                <a:rPr lang="en-US" b="1" dirty="0">
                  <a:solidFill>
                    <a:srgbClr val="FF0000"/>
                  </a:solidFill>
                </a:rPr>
                <a:t>Military Weapon</a:t>
              </a:r>
            </a:p>
          </p:txBody>
        </p:sp>
      </p:grpSp>
      <p:cxnSp>
        <p:nvCxnSpPr>
          <p:cNvPr id="32" name="Straight Arrow Connector 31"/>
          <p:cNvCxnSpPr>
            <a:stCxn id="16" idx="0"/>
          </p:cNvCxnSpPr>
          <p:nvPr/>
        </p:nvCxnSpPr>
        <p:spPr>
          <a:xfrm flipH="1" flipV="1">
            <a:off x="3648855" y="4903596"/>
            <a:ext cx="15672" cy="53289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7137220" y="4922093"/>
            <a:ext cx="15672" cy="53289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22</a:t>
            </a:r>
          </a:p>
        </p:txBody>
      </p:sp>
      <p:pic>
        <p:nvPicPr>
          <p:cNvPr id="150530" name="Picture 2"/>
          <p:cNvPicPr>
            <a:picLocks noChangeAspect="1" noChangeArrowheads="1"/>
          </p:cNvPicPr>
          <p:nvPr/>
        </p:nvPicPr>
        <p:blipFill>
          <a:blip r:embed="rId3" cstate="print"/>
          <a:srcRect/>
          <a:stretch>
            <a:fillRect/>
          </a:stretch>
        </p:blipFill>
        <p:spPr bwMode="auto">
          <a:xfrm>
            <a:off x="23813" y="2032000"/>
            <a:ext cx="9096375" cy="2798763"/>
          </a:xfrm>
          <a:prstGeom prst="rect">
            <a:avLst/>
          </a:prstGeom>
          <a:noFill/>
          <a:ln w="9525">
            <a:noFill/>
            <a:miter lim="800000"/>
            <a:headEnd/>
            <a:tailEnd/>
          </a:ln>
          <a:effectLst/>
        </p:spPr>
      </p:pic>
      <p:sp>
        <p:nvSpPr>
          <p:cNvPr id="6" name="Title 1"/>
          <p:cNvSpPr txBox="1">
            <a:spLocks/>
          </p:cNvSpPr>
          <p:nvPr/>
        </p:nvSpPr>
        <p:spPr bwMode="auto">
          <a:xfrm>
            <a:off x="0" y="0"/>
            <a:ext cx="9144000" cy="978794"/>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Damage will not be as</a:t>
            </a:r>
            <a:r>
              <a:rPr kumimoji="0" lang="en-US" sz="3600" b="1" i="0" u="none" strike="noStrike" kern="0" cap="none" spc="0" normalizeH="0" noProof="0" dirty="0">
                <a:ln>
                  <a:noFill/>
                </a:ln>
                <a:solidFill>
                  <a:schemeClr val="bg1"/>
                </a:solidFill>
                <a:effectLst/>
                <a:uLnTx/>
                <a:uFillTx/>
                <a:latin typeface="Calibri" panose="020F0502020204030204" pitchFamily="34" charset="0"/>
                <a:ea typeface="+mj-ea"/>
                <a:cs typeface="+mj-cs"/>
              </a:rPr>
              <a:t> Catastrophic as a Military Nuclear Device</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23</a:t>
            </a:r>
          </a:p>
        </p:txBody>
      </p:sp>
      <p:pic>
        <p:nvPicPr>
          <p:cNvPr id="151554" name="Picture 2"/>
          <p:cNvPicPr>
            <a:picLocks noChangeAspect="1" noChangeArrowheads="1"/>
          </p:cNvPicPr>
          <p:nvPr/>
        </p:nvPicPr>
        <p:blipFill>
          <a:blip r:embed="rId3" cstate="print"/>
          <a:srcRect/>
          <a:stretch>
            <a:fillRect/>
          </a:stretch>
        </p:blipFill>
        <p:spPr bwMode="auto">
          <a:xfrm>
            <a:off x="218943" y="1249245"/>
            <a:ext cx="8695552" cy="3011066"/>
          </a:xfrm>
          <a:prstGeom prst="rect">
            <a:avLst/>
          </a:prstGeom>
          <a:noFill/>
          <a:ln w="9525">
            <a:noFill/>
            <a:miter lim="800000"/>
            <a:headEnd/>
            <a:tailEnd/>
          </a:ln>
          <a:effectLst/>
        </p:spPr>
      </p:pic>
      <p:sp>
        <p:nvSpPr>
          <p:cNvPr id="151555" name="Rectangle 3"/>
          <p:cNvSpPr>
            <a:spLocks noChangeArrowheads="1"/>
          </p:cNvSpPr>
          <p:nvPr/>
        </p:nvSpPr>
        <p:spPr bwMode="auto">
          <a:xfrm>
            <a:off x="446277" y="5961121"/>
            <a:ext cx="88477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itchFamily="34" charset="0"/>
              </a:rPr>
              <a:t>Illustration from:</a:t>
            </a:r>
            <a:r>
              <a:rPr kumimoji="0" lang="en-US" sz="1000" b="0" i="0" u="none" strike="noStrike" cap="none" normalizeH="0" dirty="0">
                <a:ln>
                  <a:noFill/>
                </a:ln>
                <a:solidFill>
                  <a:schemeClr val="bg1"/>
                </a:solidFill>
                <a:effectLst/>
                <a:latin typeface="Calibri" panose="020F0502020204030204" pitchFamily="34" charset="0"/>
                <a:ea typeface="Calibri" pitchFamily="34" charset="0"/>
                <a:cs typeface="Arial" pitchFamily="34" charset="0"/>
              </a:rPr>
              <a:t>  </a:t>
            </a:r>
            <a:r>
              <a:rPr kumimoji="0" lang="en-US" sz="1000" b="0" i="0" u="none" strike="noStrike" cap="none" normalizeH="0" baseline="0" dirty="0" err="1">
                <a:ln>
                  <a:noFill/>
                </a:ln>
                <a:solidFill>
                  <a:schemeClr val="bg1"/>
                </a:solidFill>
                <a:effectLst/>
                <a:latin typeface="Calibri" panose="020F0502020204030204" pitchFamily="34" charset="0"/>
                <a:ea typeface="Calibri" pitchFamily="34" charset="0"/>
                <a:cs typeface="Arial" pitchFamily="34" charset="0"/>
              </a:rPr>
              <a:t>Knebel</a:t>
            </a:r>
            <a:r>
              <a:rPr kumimoji="0" lang="en-US" sz="1000" b="0" i="0" u="none" strike="noStrike" cap="none" normalizeH="0" baseline="0" dirty="0">
                <a:ln>
                  <a:noFill/>
                </a:ln>
                <a:solidFill>
                  <a:schemeClr val="bg1"/>
                </a:solidFill>
                <a:effectLst/>
                <a:latin typeface="Calibri" panose="020F0502020204030204" pitchFamily="34" charset="0"/>
                <a:ea typeface="Calibri" pitchFamily="34" charset="0"/>
                <a:cs typeface="Arial" pitchFamily="34" charset="0"/>
              </a:rPr>
              <a:t> AR, Coleman CN, </a:t>
            </a:r>
            <a:r>
              <a:rPr kumimoji="0" lang="en-US" sz="1000" b="0" i="0" u="none" strike="noStrike" cap="none" normalizeH="0" baseline="0" dirty="0" err="1">
                <a:ln>
                  <a:noFill/>
                </a:ln>
                <a:solidFill>
                  <a:schemeClr val="bg1"/>
                </a:solidFill>
                <a:effectLst/>
                <a:latin typeface="Calibri" panose="020F0502020204030204" pitchFamily="34" charset="0"/>
                <a:ea typeface="Calibri" pitchFamily="34" charset="0"/>
                <a:cs typeface="Arial" pitchFamily="34" charset="0"/>
              </a:rPr>
              <a:t>Cliffer</a:t>
            </a:r>
            <a:r>
              <a:rPr kumimoji="0" lang="en-US" sz="1000" b="0" i="0" u="none" strike="noStrike" cap="none" normalizeH="0" baseline="0" dirty="0">
                <a:ln>
                  <a:noFill/>
                </a:ln>
                <a:solidFill>
                  <a:schemeClr val="bg1"/>
                </a:solidFill>
                <a:effectLst/>
                <a:latin typeface="Calibri" panose="020F0502020204030204" pitchFamily="34" charset="0"/>
                <a:ea typeface="Calibri" pitchFamily="34" charset="0"/>
                <a:cs typeface="Arial" pitchFamily="34" charset="0"/>
              </a:rPr>
              <a:t> KD; et al. Allocation of scarce resources after </a:t>
            </a:r>
          </a:p>
          <a:p>
            <a:pPr marL="0" marR="0" lvl="0" indent="0" algn="l" defTabSz="914400" rtl="0" eaLnBrk="0" fontAlgn="base" latinLnBrk="0" hangingPunct="0">
              <a:lnSpc>
                <a:spcPct val="100000"/>
              </a:lnSpc>
              <a:spcBef>
                <a:spcPct val="0"/>
              </a:spcBef>
              <a:spcAft>
                <a:spcPct val="0"/>
              </a:spcAft>
              <a:buClrTx/>
              <a:buSzTx/>
              <a:tabLst/>
            </a:pPr>
            <a:r>
              <a:rPr kumimoji="0" lang="en-US" sz="1000" b="0" i="0" u="none" strike="noStrike" cap="none" normalizeH="0" baseline="0" dirty="0">
                <a:ln>
                  <a:noFill/>
                </a:ln>
                <a:solidFill>
                  <a:schemeClr val="bg1"/>
                </a:solidFill>
                <a:effectLst/>
                <a:latin typeface="Calibri" panose="020F0502020204030204" pitchFamily="34" charset="0"/>
                <a:ea typeface="Calibri" pitchFamily="34" charset="0"/>
                <a:cs typeface="Arial" pitchFamily="34" charset="0"/>
              </a:rPr>
              <a:t>a nuclear detonation: setting the context. Disaster Med Public Health Prep. 2011;5 (</a:t>
            </a:r>
            <a:r>
              <a:rPr kumimoji="0" lang="en-US" sz="1000" b="0" i="0" u="none" strike="noStrike" cap="none" normalizeH="0" baseline="0" dirty="0" err="1">
                <a:ln>
                  <a:noFill/>
                </a:ln>
                <a:solidFill>
                  <a:schemeClr val="bg1"/>
                </a:solidFill>
                <a:effectLst/>
                <a:latin typeface="Calibri" panose="020F0502020204030204" pitchFamily="34" charset="0"/>
                <a:ea typeface="Calibri" pitchFamily="34" charset="0"/>
                <a:cs typeface="Arial" pitchFamily="34" charset="0"/>
              </a:rPr>
              <a:t>Suppl</a:t>
            </a:r>
            <a:r>
              <a:rPr kumimoji="0" lang="en-US" sz="1000" b="0" i="0" u="none" strike="noStrike" cap="none" normalizeH="0" baseline="0" dirty="0">
                <a:ln>
                  <a:noFill/>
                </a:ln>
                <a:solidFill>
                  <a:schemeClr val="bg1"/>
                </a:solidFill>
                <a:effectLst/>
                <a:latin typeface="Calibri" panose="020F0502020204030204" pitchFamily="34" charset="0"/>
                <a:ea typeface="Calibri" pitchFamily="34" charset="0"/>
                <a:cs typeface="Arial" pitchFamily="34" charset="0"/>
              </a:rPr>
              <a:t> 1):S20-S31</a:t>
            </a:r>
            <a:endParaRPr kumimoji="0" lang="en-US" sz="1000" b="0" i="0" u="none" strike="noStrike" cap="none" normalizeH="0" baseline="0" dirty="0">
              <a:ln>
                <a:noFill/>
              </a:ln>
              <a:solidFill>
                <a:schemeClr val="bg1"/>
              </a:solidFill>
              <a:effectLst/>
              <a:latin typeface="Calibri" panose="020F0502020204030204" pitchFamily="34" charset="0"/>
            </a:endParaRPr>
          </a:p>
        </p:txBody>
      </p:sp>
      <p:sp>
        <p:nvSpPr>
          <p:cNvPr id="7" name="Title 1"/>
          <p:cNvSpPr txBox="1">
            <a:spLocks/>
          </p:cNvSpPr>
          <p:nvPr/>
        </p:nvSpPr>
        <p:spPr bwMode="auto">
          <a:xfrm>
            <a:off x="0" y="-1"/>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Fallout May Cause</a:t>
            </a:r>
            <a:r>
              <a:rPr kumimoji="0" lang="en-US" sz="3600" b="1" i="0" u="none" strike="noStrike" kern="0" cap="none" spc="0" normalizeH="0" noProof="0" dirty="0">
                <a:ln>
                  <a:noFill/>
                </a:ln>
                <a:solidFill>
                  <a:schemeClr val="bg1"/>
                </a:solidFill>
                <a:effectLst/>
                <a:uLnTx/>
                <a:uFillTx/>
                <a:latin typeface="Calibri" panose="020F0502020204030204" pitchFamily="34" charset="0"/>
                <a:ea typeface="+mj-ea"/>
                <a:cs typeface="+mj-cs"/>
              </a:rPr>
              <a:t> the Most Radiation Injuries</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
        <p:nvSpPr>
          <p:cNvPr id="8" name="TextBox 7"/>
          <p:cNvSpPr txBox="1"/>
          <p:nvPr/>
        </p:nvSpPr>
        <p:spPr>
          <a:xfrm>
            <a:off x="141667" y="1622732"/>
            <a:ext cx="1694631" cy="276999"/>
          </a:xfrm>
          <a:prstGeom prst="rect">
            <a:avLst/>
          </a:prstGeom>
          <a:noFill/>
          <a:ln>
            <a:solidFill>
              <a:schemeClr val="bg1"/>
            </a:solidFill>
          </a:ln>
        </p:spPr>
        <p:txBody>
          <a:bodyPr wrap="none" rtlCol="0">
            <a:spAutoFit/>
          </a:bodyPr>
          <a:lstStyle/>
          <a:p>
            <a:r>
              <a:rPr lang="en-US" sz="1200" b="1" dirty="0">
                <a:solidFill>
                  <a:schemeClr val="bg1"/>
                </a:solidFill>
                <a:latin typeface="Calibri" panose="020F0502020204030204" pitchFamily="34" charset="0"/>
              </a:rPr>
              <a:t>Dangerous Fallout Zone</a:t>
            </a:r>
          </a:p>
        </p:txBody>
      </p:sp>
      <p:cxnSp>
        <p:nvCxnSpPr>
          <p:cNvPr id="10" name="Straight Arrow Connector 9"/>
          <p:cNvCxnSpPr/>
          <p:nvPr/>
        </p:nvCxnSpPr>
        <p:spPr>
          <a:xfrm>
            <a:off x="154546" y="1893188"/>
            <a:ext cx="695459" cy="8918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4472079"/>
            <a:ext cx="9144000" cy="1277273"/>
          </a:xfrm>
          <a:prstGeom prst="rect">
            <a:avLst/>
          </a:prstGeom>
        </p:spPr>
        <p:txBody>
          <a:bodyPr wrap="square">
            <a:spAutoFit/>
          </a:bodyPr>
          <a:lstStyle/>
          <a:p>
            <a:pPr>
              <a:spcBef>
                <a:spcPts val="0"/>
              </a:spcBef>
              <a:spcAft>
                <a:spcPts val="600"/>
              </a:spcAft>
              <a:buFont typeface="Arial" pitchFamily="34" charset="0"/>
              <a:buChar char="•"/>
            </a:pPr>
            <a:r>
              <a:rPr lang="en-US" sz="2400" dirty="0">
                <a:solidFill>
                  <a:schemeClr val="bg1"/>
                </a:solidFill>
                <a:latin typeface="Calibri" panose="020F0502020204030204" pitchFamily="34" charset="0"/>
              </a:rPr>
              <a:t>The dose in the Dangerous Fallout zone could cause marrow injury</a:t>
            </a:r>
          </a:p>
          <a:p>
            <a:pPr>
              <a:spcBef>
                <a:spcPts val="0"/>
              </a:spcBef>
              <a:spcAft>
                <a:spcPts val="600"/>
              </a:spcAft>
              <a:buFont typeface="Arial" pitchFamily="34" charset="0"/>
              <a:buChar char="•"/>
            </a:pPr>
            <a:r>
              <a:rPr lang="en-US" sz="2400" dirty="0">
                <a:solidFill>
                  <a:schemeClr val="bg1"/>
                </a:solidFill>
                <a:latin typeface="Calibri" panose="020F0502020204030204" pitchFamily="34" charset="0"/>
              </a:rPr>
              <a:t>Sheltering-in-place is key to reducing dose, as the hazard dissipates relatively quickly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3"/>
          <p:cNvSpPr>
            <a:spLocks noGrp="1"/>
          </p:cNvSpPr>
          <p:nvPr>
            <p:ph type="sldNum" sz="quarter" idx="10"/>
          </p:nvPr>
        </p:nvSpPr>
        <p:spPr>
          <a:noFill/>
        </p:spPr>
        <p:txBody>
          <a:bodyPr/>
          <a:lstStyle/>
          <a:p>
            <a:r>
              <a:rPr lang="en-US" dirty="0">
                <a:latin typeface="Arial" pitchFamily="34" charset="0"/>
              </a:rPr>
              <a:t>24</a:t>
            </a:r>
          </a:p>
        </p:txBody>
      </p:sp>
      <p:pic>
        <p:nvPicPr>
          <p:cNvPr id="28676" name="Picture 212"/>
          <p:cNvPicPr>
            <a:picLocks noGrp="1" noChangeAspect="1" noChangeArrowheads="1"/>
          </p:cNvPicPr>
          <p:nvPr>
            <p:ph idx="1"/>
          </p:nvPr>
        </p:nvPicPr>
        <p:blipFill>
          <a:blip r:embed="rId3" cstate="print"/>
          <a:srcRect/>
          <a:stretch>
            <a:fillRect/>
          </a:stretch>
        </p:blipFill>
        <p:spPr>
          <a:xfrm>
            <a:off x="-917575" y="938213"/>
            <a:ext cx="5294313" cy="4830762"/>
          </a:xfrm>
          <a:noFill/>
        </p:spPr>
      </p:pic>
      <p:sp>
        <p:nvSpPr>
          <p:cNvPr id="28677" name="Rectangle 5"/>
          <p:cNvSpPr>
            <a:spLocks noChangeArrowheads="1"/>
          </p:cNvSpPr>
          <p:nvPr/>
        </p:nvSpPr>
        <p:spPr bwMode="auto">
          <a:xfrm>
            <a:off x="457194" y="6147348"/>
            <a:ext cx="8747125" cy="246221"/>
          </a:xfrm>
          <a:prstGeom prst="rect">
            <a:avLst/>
          </a:prstGeom>
          <a:noFill/>
          <a:ln w="9525">
            <a:noFill/>
            <a:miter lim="800000"/>
            <a:headEnd/>
            <a:tailEnd/>
          </a:ln>
        </p:spPr>
        <p:txBody>
          <a:bodyPr>
            <a:spAutoFit/>
          </a:bodyPr>
          <a:lstStyle/>
          <a:p>
            <a:r>
              <a:rPr lang="en-US" sz="1000" dirty="0">
                <a:solidFill>
                  <a:schemeClr val="bg1"/>
                </a:solidFill>
              </a:rPr>
              <a:t>Interpreted from the U.S. National Planning Scenarios found on www.washingtonpost.com</a:t>
            </a:r>
          </a:p>
        </p:txBody>
      </p:sp>
      <p:sp>
        <p:nvSpPr>
          <p:cNvPr id="6" name="Title 1"/>
          <p:cNvSpPr txBox="1">
            <a:spLocks/>
          </p:cNvSpPr>
          <p:nvPr/>
        </p:nvSpPr>
        <p:spPr bwMode="auto">
          <a:xfrm>
            <a:off x="0" y="0"/>
            <a:ext cx="9144000" cy="9144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200" b="1" kern="0" dirty="0">
                <a:solidFill>
                  <a:schemeClr val="bg1"/>
                </a:solidFill>
                <a:latin typeface="Calibri" panose="020F0502020204030204" pitchFamily="34" charset="0"/>
                <a:ea typeface="+mj-ea"/>
                <a:cs typeface="+mj-cs"/>
              </a:rPr>
              <a:t>10 kiloton Improvised Nuclear Device detonation - Scenario planning</a:t>
            </a:r>
            <a:endParaRPr kumimoji="0" lang="en-US" sz="32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
        <p:nvSpPr>
          <p:cNvPr id="8" name="Oval 10"/>
          <p:cNvSpPr>
            <a:spLocks noChangeArrowheads="1"/>
          </p:cNvSpPr>
          <p:nvPr/>
        </p:nvSpPr>
        <p:spPr bwMode="auto">
          <a:xfrm>
            <a:off x="1292225" y="3502025"/>
            <a:ext cx="304800" cy="304800"/>
          </a:xfrm>
          <a:prstGeom prst="ellipse">
            <a:avLst/>
          </a:prstGeom>
          <a:solidFill>
            <a:srgbClr val="FF0000"/>
          </a:solidFill>
          <a:ln w="9525">
            <a:solidFill>
              <a:srgbClr val="FF0000"/>
            </a:solidFill>
            <a:round/>
            <a:headEnd/>
            <a:tailEnd/>
          </a:ln>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3"/>
          <p:cNvSpPr>
            <a:spLocks noGrp="1"/>
          </p:cNvSpPr>
          <p:nvPr>
            <p:ph type="sldNum" sz="quarter" idx="10"/>
          </p:nvPr>
        </p:nvSpPr>
        <p:spPr>
          <a:noFill/>
        </p:spPr>
        <p:txBody>
          <a:bodyPr/>
          <a:lstStyle/>
          <a:p>
            <a:r>
              <a:rPr lang="en-US" dirty="0">
                <a:latin typeface="Arial" pitchFamily="34" charset="0"/>
              </a:rPr>
              <a:t>25</a:t>
            </a:r>
          </a:p>
        </p:txBody>
      </p:sp>
      <p:pic>
        <p:nvPicPr>
          <p:cNvPr id="29700" name="Picture 212"/>
          <p:cNvPicPr>
            <a:picLocks noGrp="1" noChangeAspect="1" noChangeArrowheads="1"/>
          </p:cNvPicPr>
          <p:nvPr>
            <p:ph idx="1"/>
          </p:nvPr>
        </p:nvPicPr>
        <p:blipFill>
          <a:blip r:embed="rId3" cstate="print"/>
          <a:srcRect/>
          <a:stretch>
            <a:fillRect/>
          </a:stretch>
        </p:blipFill>
        <p:spPr>
          <a:xfrm>
            <a:off x="-898525" y="938213"/>
            <a:ext cx="5295900" cy="4830762"/>
          </a:xfrm>
          <a:noFill/>
        </p:spPr>
      </p:pic>
      <p:sp>
        <p:nvSpPr>
          <p:cNvPr id="29701" name="Rectangle 5"/>
          <p:cNvSpPr>
            <a:spLocks noChangeArrowheads="1"/>
          </p:cNvSpPr>
          <p:nvPr/>
        </p:nvSpPr>
        <p:spPr bwMode="auto">
          <a:xfrm>
            <a:off x="457194" y="6147348"/>
            <a:ext cx="8747125" cy="246221"/>
          </a:xfrm>
          <a:prstGeom prst="rect">
            <a:avLst/>
          </a:prstGeom>
          <a:noFill/>
          <a:ln w="9525">
            <a:noFill/>
            <a:miter lim="800000"/>
            <a:headEnd/>
            <a:tailEnd/>
          </a:ln>
        </p:spPr>
        <p:txBody>
          <a:bodyPr>
            <a:spAutoFit/>
          </a:bodyPr>
          <a:lstStyle/>
          <a:p>
            <a:r>
              <a:rPr lang="en-US" sz="1000" dirty="0">
                <a:solidFill>
                  <a:schemeClr val="bg1"/>
                </a:solidFill>
              </a:rPr>
              <a:t>Interpreted from the U.S. National Planning Scenarios found on www.washingtonpost.com</a:t>
            </a:r>
          </a:p>
        </p:txBody>
      </p:sp>
      <p:sp>
        <p:nvSpPr>
          <p:cNvPr id="29702" name="Rectangle 6"/>
          <p:cNvSpPr>
            <a:spLocks noChangeArrowheads="1"/>
          </p:cNvSpPr>
          <p:nvPr/>
        </p:nvSpPr>
        <p:spPr bwMode="auto">
          <a:xfrm>
            <a:off x="5579839" y="1202767"/>
            <a:ext cx="2822575" cy="1323439"/>
          </a:xfrm>
          <a:prstGeom prst="rect">
            <a:avLst/>
          </a:prstGeom>
          <a:noFill/>
          <a:ln w="9525">
            <a:noFill/>
            <a:miter lim="800000"/>
            <a:headEnd/>
            <a:tailEnd/>
          </a:ln>
        </p:spPr>
        <p:txBody>
          <a:bodyPr>
            <a:spAutoFit/>
          </a:bodyPr>
          <a:lstStyle/>
          <a:p>
            <a:pPr marL="342900" indent="-342900"/>
            <a:r>
              <a:rPr lang="en-US" sz="2000" b="1" dirty="0">
                <a:solidFill>
                  <a:schemeClr val="bg1"/>
                </a:solidFill>
                <a:latin typeface="Calibri" panose="020F0502020204030204" pitchFamily="34" charset="0"/>
              </a:rPr>
              <a:t>Limited survival due to:</a:t>
            </a:r>
          </a:p>
          <a:p>
            <a:pPr marL="342900" indent="-342900">
              <a:buFont typeface="Arial" pitchFamily="34" charset="0"/>
              <a:buAutoNum type="arabicParenR"/>
            </a:pPr>
            <a:r>
              <a:rPr lang="en-US" sz="2000" b="1" dirty="0">
                <a:solidFill>
                  <a:schemeClr val="bg1"/>
                </a:solidFill>
                <a:latin typeface="Calibri" panose="020F0502020204030204" pitchFamily="34" charset="0"/>
              </a:rPr>
              <a:t>Overpressure (blast)</a:t>
            </a:r>
          </a:p>
          <a:p>
            <a:pPr marL="342900" indent="-342900">
              <a:buFont typeface="Arial" pitchFamily="34" charset="0"/>
              <a:buAutoNum type="arabicParenR"/>
            </a:pPr>
            <a:r>
              <a:rPr lang="en-US" sz="2000" b="1" dirty="0">
                <a:solidFill>
                  <a:schemeClr val="bg1"/>
                </a:solidFill>
                <a:latin typeface="Calibri" panose="020F0502020204030204" pitchFamily="34" charset="0"/>
              </a:rPr>
              <a:t>Thermal damage</a:t>
            </a:r>
          </a:p>
          <a:p>
            <a:pPr marL="342900" indent="-342900">
              <a:buFont typeface="Arial" pitchFamily="34" charset="0"/>
              <a:buAutoNum type="arabicParenR"/>
            </a:pPr>
            <a:r>
              <a:rPr lang="en-US" sz="2000" b="1" dirty="0">
                <a:solidFill>
                  <a:schemeClr val="bg1"/>
                </a:solidFill>
                <a:latin typeface="Calibri" panose="020F0502020204030204" pitchFamily="34" charset="0"/>
              </a:rPr>
              <a:t>Prompt radiation</a:t>
            </a:r>
          </a:p>
        </p:txBody>
      </p:sp>
      <p:sp>
        <p:nvSpPr>
          <p:cNvPr id="29703" name="Oval 9"/>
          <p:cNvSpPr>
            <a:spLocks noChangeArrowheads="1"/>
          </p:cNvSpPr>
          <p:nvPr/>
        </p:nvSpPr>
        <p:spPr bwMode="auto">
          <a:xfrm>
            <a:off x="796925" y="3044825"/>
            <a:ext cx="1295400" cy="1219200"/>
          </a:xfrm>
          <a:prstGeom prst="ellipse">
            <a:avLst/>
          </a:prstGeom>
          <a:solidFill>
            <a:srgbClr val="FF6600">
              <a:alpha val="39999"/>
            </a:srgbClr>
          </a:solidFill>
          <a:ln w="38100">
            <a:solidFill>
              <a:srgbClr val="FF6600"/>
            </a:solidFill>
            <a:round/>
            <a:headEnd/>
            <a:tailEnd/>
          </a:ln>
        </p:spPr>
        <p:txBody>
          <a:bodyPr wrap="none" anchor="ctr"/>
          <a:lstStyle/>
          <a:p>
            <a:endParaRPr lang="en-US"/>
          </a:p>
        </p:txBody>
      </p:sp>
      <p:sp>
        <p:nvSpPr>
          <p:cNvPr id="29704" name="Oval 10"/>
          <p:cNvSpPr>
            <a:spLocks noChangeArrowheads="1"/>
          </p:cNvSpPr>
          <p:nvPr/>
        </p:nvSpPr>
        <p:spPr bwMode="auto">
          <a:xfrm>
            <a:off x="1292225" y="3502025"/>
            <a:ext cx="304800" cy="3048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29705" name="Line 11"/>
          <p:cNvSpPr>
            <a:spLocks noChangeShapeType="1"/>
          </p:cNvSpPr>
          <p:nvPr/>
        </p:nvSpPr>
        <p:spPr bwMode="auto">
          <a:xfrm flipH="1">
            <a:off x="1881188" y="1673225"/>
            <a:ext cx="3429000" cy="1524000"/>
          </a:xfrm>
          <a:prstGeom prst="line">
            <a:avLst/>
          </a:prstGeom>
          <a:noFill/>
          <a:ln w="38100">
            <a:solidFill>
              <a:srgbClr val="FF6600"/>
            </a:solidFill>
            <a:round/>
            <a:headEnd/>
            <a:tailEnd type="triangle" w="med" len="med"/>
          </a:ln>
        </p:spPr>
        <p:txBody>
          <a:bodyPr/>
          <a:lstStyle/>
          <a:p>
            <a:endParaRPr lang="en-US"/>
          </a:p>
        </p:txBody>
      </p:sp>
      <p:sp>
        <p:nvSpPr>
          <p:cNvPr id="29706" name="Line 13"/>
          <p:cNvSpPr>
            <a:spLocks noChangeShapeType="1"/>
          </p:cNvSpPr>
          <p:nvPr/>
        </p:nvSpPr>
        <p:spPr bwMode="auto">
          <a:xfrm flipV="1">
            <a:off x="1292225" y="3044825"/>
            <a:ext cx="0" cy="609600"/>
          </a:xfrm>
          <a:prstGeom prst="line">
            <a:avLst/>
          </a:prstGeom>
          <a:noFill/>
          <a:ln w="63500">
            <a:solidFill>
              <a:schemeClr val="bg1"/>
            </a:solidFill>
            <a:round/>
            <a:headEnd type="triangle" w="med" len="med"/>
            <a:tailEnd type="triangle" w="med" len="med"/>
          </a:ln>
        </p:spPr>
        <p:txBody>
          <a:bodyPr wrap="none" anchor="ctr"/>
          <a:lstStyle/>
          <a:p>
            <a:endParaRPr lang="en-US"/>
          </a:p>
        </p:txBody>
      </p:sp>
      <p:sp>
        <p:nvSpPr>
          <p:cNvPr id="29707" name="Rectangle 14"/>
          <p:cNvSpPr>
            <a:spLocks noChangeArrowheads="1"/>
          </p:cNvSpPr>
          <p:nvPr/>
        </p:nvSpPr>
        <p:spPr bwMode="auto">
          <a:xfrm>
            <a:off x="1338263" y="3170238"/>
            <a:ext cx="901700" cy="396875"/>
          </a:xfrm>
          <a:prstGeom prst="rect">
            <a:avLst/>
          </a:prstGeom>
          <a:noFill/>
          <a:ln w="9525">
            <a:noFill/>
            <a:miter lim="800000"/>
            <a:headEnd/>
            <a:tailEnd/>
          </a:ln>
        </p:spPr>
        <p:txBody>
          <a:bodyPr wrap="none">
            <a:spAutoFit/>
          </a:bodyPr>
          <a:lstStyle/>
          <a:p>
            <a:r>
              <a:rPr lang="en-US" b="1">
                <a:solidFill>
                  <a:schemeClr val="bg1"/>
                </a:solidFill>
              </a:rPr>
              <a:t>0.5 mi</a:t>
            </a:r>
          </a:p>
        </p:txBody>
      </p:sp>
      <p:sp>
        <p:nvSpPr>
          <p:cNvPr id="13" name="Title 1"/>
          <p:cNvSpPr txBox="1">
            <a:spLocks/>
          </p:cNvSpPr>
          <p:nvPr/>
        </p:nvSpPr>
        <p:spPr bwMode="auto">
          <a:xfrm>
            <a:off x="0" y="0"/>
            <a:ext cx="9144000" cy="9144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200" b="1" kern="0" dirty="0">
                <a:solidFill>
                  <a:schemeClr val="bg1"/>
                </a:solidFill>
                <a:latin typeface="Calibri" panose="020F0502020204030204" pitchFamily="34" charset="0"/>
                <a:ea typeface="+mj-ea"/>
                <a:cs typeface="+mj-cs"/>
              </a:rPr>
              <a:t>10 kiloton Improvised Nuclear Device detonation - Scenario planning</a:t>
            </a:r>
            <a:endParaRPr kumimoji="0" lang="en-US" sz="32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p:cNvSpPr>
            <a:spLocks noGrp="1"/>
          </p:cNvSpPr>
          <p:nvPr>
            <p:ph type="sldNum" sz="quarter" idx="10"/>
          </p:nvPr>
        </p:nvSpPr>
        <p:spPr>
          <a:noFill/>
        </p:spPr>
        <p:txBody>
          <a:bodyPr/>
          <a:lstStyle/>
          <a:p>
            <a:r>
              <a:rPr lang="en-US" dirty="0">
                <a:latin typeface="Arial" pitchFamily="34" charset="0"/>
              </a:rPr>
              <a:t>26</a:t>
            </a:r>
          </a:p>
        </p:txBody>
      </p:sp>
      <p:pic>
        <p:nvPicPr>
          <p:cNvPr id="30724" name="Picture 212"/>
          <p:cNvPicPr>
            <a:picLocks noGrp="1" noChangeAspect="1" noChangeArrowheads="1"/>
          </p:cNvPicPr>
          <p:nvPr>
            <p:ph idx="1"/>
          </p:nvPr>
        </p:nvPicPr>
        <p:blipFill>
          <a:blip r:embed="rId3" cstate="print"/>
          <a:srcRect/>
          <a:stretch>
            <a:fillRect/>
          </a:stretch>
        </p:blipFill>
        <p:spPr>
          <a:xfrm>
            <a:off x="-917575" y="938213"/>
            <a:ext cx="5294313" cy="4830762"/>
          </a:xfrm>
          <a:noFill/>
        </p:spPr>
      </p:pic>
      <p:sp>
        <p:nvSpPr>
          <p:cNvPr id="30725" name="Rectangle 5"/>
          <p:cNvSpPr>
            <a:spLocks noChangeArrowheads="1"/>
          </p:cNvSpPr>
          <p:nvPr/>
        </p:nvSpPr>
        <p:spPr bwMode="auto">
          <a:xfrm>
            <a:off x="457194" y="6147348"/>
            <a:ext cx="8747125" cy="246221"/>
          </a:xfrm>
          <a:prstGeom prst="rect">
            <a:avLst/>
          </a:prstGeom>
          <a:noFill/>
          <a:ln w="9525">
            <a:noFill/>
            <a:miter lim="800000"/>
            <a:headEnd/>
            <a:tailEnd/>
          </a:ln>
        </p:spPr>
        <p:txBody>
          <a:bodyPr>
            <a:spAutoFit/>
          </a:bodyPr>
          <a:lstStyle/>
          <a:p>
            <a:r>
              <a:rPr lang="en-US" sz="1000" dirty="0">
                <a:solidFill>
                  <a:schemeClr val="bg1"/>
                </a:solidFill>
              </a:rPr>
              <a:t>Interpreted from the U.S. National Planning Scenarios found on www.washingtonpost.com</a:t>
            </a:r>
          </a:p>
        </p:txBody>
      </p:sp>
      <p:sp>
        <p:nvSpPr>
          <p:cNvPr id="30726" name="Rectangle 6"/>
          <p:cNvSpPr>
            <a:spLocks noChangeArrowheads="1"/>
          </p:cNvSpPr>
          <p:nvPr/>
        </p:nvSpPr>
        <p:spPr bwMode="auto">
          <a:xfrm>
            <a:off x="5515445" y="1138372"/>
            <a:ext cx="2822575" cy="1323439"/>
          </a:xfrm>
          <a:prstGeom prst="rect">
            <a:avLst/>
          </a:prstGeom>
          <a:noFill/>
          <a:ln w="9525">
            <a:noFill/>
            <a:miter lim="800000"/>
            <a:headEnd/>
            <a:tailEnd/>
          </a:ln>
        </p:spPr>
        <p:txBody>
          <a:bodyPr>
            <a:spAutoFit/>
          </a:bodyPr>
          <a:lstStyle/>
          <a:p>
            <a:pPr marL="342900" indent="-342900"/>
            <a:r>
              <a:rPr lang="en-US" sz="2000" b="1" dirty="0">
                <a:solidFill>
                  <a:schemeClr val="bg1"/>
                </a:solidFill>
                <a:latin typeface="Calibri" panose="020F0502020204030204" pitchFamily="34" charset="0"/>
              </a:rPr>
              <a:t>Limited survival due to:</a:t>
            </a:r>
          </a:p>
          <a:p>
            <a:pPr marL="342900" indent="-342900">
              <a:buFont typeface="Arial" pitchFamily="34" charset="0"/>
              <a:buAutoNum type="arabicParenR"/>
            </a:pPr>
            <a:r>
              <a:rPr lang="en-US" sz="2000" b="1" dirty="0">
                <a:solidFill>
                  <a:schemeClr val="bg1"/>
                </a:solidFill>
                <a:latin typeface="Calibri" panose="020F0502020204030204" pitchFamily="34" charset="0"/>
              </a:rPr>
              <a:t>Overpressure (blast)</a:t>
            </a:r>
          </a:p>
          <a:p>
            <a:pPr marL="342900" indent="-342900">
              <a:buFont typeface="Arial" pitchFamily="34" charset="0"/>
              <a:buAutoNum type="arabicParenR"/>
            </a:pPr>
            <a:r>
              <a:rPr lang="en-US" sz="2000" b="1" dirty="0">
                <a:solidFill>
                  <a:schemeClr val="bg1"/>
                </a:solidFill>
                <a:latin typeface="Calibri" panose="020F0502020204030204" pitchFamily="34" charset="0"/>
              </a:rPr>
              <a:t>Thermal damage</a:t>
            </a:r>
          </a:p>
          <a:p>
            <a:pPr marL="342900" indent="-342900">
              <a:buFont typeface="Arial" pitchFamily="34" charset="0"/>
              <a:buAutoNum type="arabicParenR"/>
            </a:pPr>
            <a:r>
              <a:rPr lang="en-US" sz="2000" b="1" dirty="0">
                <a:solidFill>
                  <a:schemeClr val="bg1"/>
                </a:solidFill>
                <a:latin typeface="Calibri" panose="020F0502020204030204" pitchFamily="34" charset="0"/>
              </a:rPr>
              <a:t>Prompt radiation</a:t>
            </a:r>
          </a:p>
        </p:txBody>
      </p:sp>
      <p:sp>
        <p:nvSpPr>
          <p:cNvPr id="30727" name="Oval 9"/>
          <p:cNvSpPr>
            <a:spLocks noChangeArrowheads="1"/>
          </p:cNvSpPr>
          <p:nvPr/>
        </p:nvSpPr>
        <p:spPr bwMode="auto">
          <a:xfrm>
            <a:off x="815975" y="3063875"/>
            <a:ext cx="1295400" cy="1219200"/>
          </a:xfrm>
          <a:prstGeom prst="ellipse">
            <a:avLst/>
          </a:prstGeom>
          <a:solidFill>
            <a:srgbClr val="FF6600">
              <a:alpha val="39999"/>
            </a:srgbClr>
          </a:solidFill>
          <a:ln w="38100">
            <a:solidFill>
              <a:srgbClr val="FF6600"/>
            </a:solidFill>
            <a:round/>
            <a:headEnd/>
            <a:tailEnd/>
          </a:ln>
        </p:spPr>
        <p:txBody>
          <a:bodyPr wrap="none" anchor="ctr"/>
          <a:lstStyle/>
          <a:p>
            <a:endParaRPr lang="en-US"/>
          </a:p>
        </p:txBody>
      </p:sp>
      <p:sp>
        <p:nvSpPr>
          <p:cNvPr id="30728" name="Oval 10"/>
          <p:cNvSpPr>
            <a:spLocks noChangeArrowheads="1"/>
          </p:cNvSpPr>
          <p:nvPr/>
        </p:nvSpPr>
        <p:spPr bwMode="auto">
          <a:xfrm>
            <a:off x="1311275" y="3521075"/>
            <a:ext cx="304800" cy="3048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30729" name="Line 11"/>
          <p:cNvSpPr>
            <a:spLocks noChangeShapeType="1"/>
          </p:cNvSpPr>
          <p:nvPr/>
        </p:nvSpPr>
        <p:spPr bwMode="auto">
          <a:xfrm flipH="1">
            <a:off x="1901825" y="1692275"/>
            <a:ext cx="3429000" cy="1524000"/>
          </a:xfrm>
          <a:prstGeom prst="line">
            <a:avLst/>
          </a:prstGeom>
          <a:noFill/>
          <a:ln w="38100">
            <a:solidFill>
              <a:srgbClr val="FF6600"/>
            </a:solidFill>
            <a:round/>
            <a:headEnd/>
            <a:tailEnd type="triangle" w="med" len="med"/>
          </a:ln>
        </p:spPr>
        <p:txBody>
          <a:bodyPr/>
          <a:lstStyle/>
          <a:p>
            <a:endParaRPr lang="en-US"/>
          </a:p>
        </p:txBody>
      </p:sp>
      <p:sp>
        <p:nvSpPr>
          <p:cNvPr id="30730" name="Line 13"/>
          <p:cNvSpPr>
            <a:spLocks noChangeShapeType="1"/>
          </p:cNvSpPr>
          <p:nvPr/>
        </p:nvSpPr>
        <p:spPr bwMode="auto">
          <a:xfrm flipV="1">
            <a:off x="1311275" y="3063875"/>
            <a:ext cx="0" cy="609600"/>
          </a:xfrm>
          <a:prstGeom prst="line">
            <a:avLst/>
          </a:prstGeom>
          <a:noFill/>
          <a:ln w="63500">
            <a:solidFill>
              <a:schemeClr val="bg1"/>
            </a:solidFill>
            <a:round/>
            <a:headEnd type="triangle" w="med" len="med"/>
            <a:tailEnd type="triangle" w="med" len="med"/>
          </a:ln>
        </p:spPr>
        <p:txBody>
          <a:bodyPr wrap="none" anchor="ctr"/>
          <a:lstStyle/>
          <a:p>
            <a:endParaRPr lang="en-US"/>
          </a:p>
        </p:txBody>
      </p:sp>
      <p:sp>
        <p:nvSpPr>
          <p:cNvPr id="30731" name="Rectangle 14"/>
          <p:cNvSpPr>
            <a:spLocks noChangeArrowheads="1"/>
          </p:cNvSpPr>
          <p:nvPr/>
        </p:nvSpPr>
        <p:spPr bwMode="auto">
          <a:xfrm>
            <a:off x="1357313" y="3189288"/>
            <a:ext cx="901700" cy="396875"/>
          </a:xfrm>
          <a:prstGeom prst="rect">
            <a:avLst/>
          </a:prstGeom>
          <a:noFill/>
          <a:ln w="9525">
            <a:noFill/>
            <a:miter lim="800000"/>
            <a:headEnd/>
            <a:tailEnd/>
          </a:ln>
        </p:spPr>
        <p:txBody>
          <a:bodyPr wrap="none">
            <a:spAutoFit/>
          </a:bodyPr>
          <a:lstStyle/>
          <a:p>
            <a:r>
              <a:rPr lang="en-US" b="1">
                <a:solidFill>
                  <a:schemeClr val="bg1"/>
                </a:solidFill>
              </a:rPr>
              <a:t>0.5 mi</a:t>
            </a:r>
          </a:p>
        </p:txBody>
      </p:sp>
      <p:sp>
        <p:nvSpPr>
          <p:cNvPr id="30732" name="Oval 3"/>
          <p:cNvSpPr>
            <a:spLocks noChangeArrowheads="1"/>
          </p:cNvSpPr>
          <p:nvPr/>
        </p:nvSpPr>
        <p:spPr bwMode="auto">
          <a:xfrm>
            <a:off x="966788" y="3032125"/>
            <a:ext cx="8077200" cy="1181100"/>
          </a:xfrm>
          <a:prstGeom prst="ellipse">
            <a:avLst/>
          </a:prstGeom>
          <a:solidFill>
            <a:srgbClr val="00FF00">
              <a:alpha val="50195"/>
            </a:srgbClr>
          </a:solidFill>
          <a:ln w="38100">
            <a:solidFill>
              <a:srgbClr val="00FF00"/>
            </a:solidFill>
            <a:round/>
            <a:headEnd/>
            <a:tailEnd/>
          </a:ln>
        </p:spPr>
        <p:txBody>
          <a:bodyPr wrap="none" anchor="ctr"/>
          <a:lstStyle/>
          <a:p>
            <a:endParaRPr lang="en-US"/>
          </a:p>
        </p:txBody>
      </p:sp>
      <p:sp>
        <p:nvSpPr>
          <p:cNvPr id="30733" name="Line 7"/>
          <p:cNvSpPr>
            <a:spLocks noChangeShapeType="1"/>
          </p:cNvSpPr>
          <p:nvPr/>
        </p:nvSpPr>
        <p:spPr bwMode="auto">
          <a:xfrm flipH="1" flipV="1">
            <a:off x="5233988" y="3749675"/>
            <a:ext cx="471487" cy="682625"/>
          </a:xfrm>
          <a:prstGeom prst="line">
            <a:avLst/>
          </a:prstGeom>
          <a:noFill/>
          <a:ln w="38100">
            <a:solidFill>
              <a:schemeClr val="bg1"/>
            </a:solidFill>
            <a:round/>
            <a:headEnd/>
            <a:tailEnd type="triangle" w="med" len="med"/>
          </a:ln>
        </p:spPr>
        <p:txBody>
          <a:bodyPr/>
          <a:lstStyle/>
          <a:p>
            <a:endParaRPr lang="en-US"/>
          </a:p>
        </p:txBody>
      </p:sp>
      <p:sp>
        <p:nvSpPr>
          <p:cNvPr id="30734" name="Rectangle 14"/>
          <p:cNvSpPr>
            <a:spLocks noChangeArrowheads="1"/>
          </p:cNvSpPr>
          <p:nvPr/>
        </p:nvSpPr>
        <p:spPr bwMode="auto">
          <a:xfrm>
            <a:off x="3786188" y="3063875"/>
            <a:ext cx="2005677" cy="646331"/>
          </a:xfrm>
          <a:prstGeom prst="rect">
            <a:avLst/>
          </a:prstGeom>
          <a:noFill/>
          <a:ln w="9525">
            <a:noFill/>
            <a:miter lim="800000"/>
            <a:headEnd/>
            <a:tailEnd/>
          </a:ln>
        </p:spPr>
        <p:txBody>
          <a:bodyPr wrap="none">
            <a:spAutoFit/>
          </a:bodyPr>
          <a:lstStyle/>
          <a:p>
            <a:r>
              <a:rPr lang="en-US" sz="3600" b="1" dirty="0">
                <a:solidFill>
                  <a:schemeClr val="bg1"/>
                </a:solidFill>
                <a:latin typeface="Calibri" panose="020F0502020204030204" pitchFamily="34" charset="0"/>
              </a:rPr>
              <a:t>20+ miles</a:t>
            </a:r>
            <a:endParaRPr lang="en-US" sz="2000" b="1" dirty="0">
              <a:solidFill>
                <a:schemeClr val="bg1"/>
              </a:solidFill>
              <a:latin typeface="Calibri" panose="020F0502020204030204" pitchFamily="34" charset="0"/>
            </a:endParaRPr>
          </a:p>
        </p:txBody>
      </p:sp>
      <p:sp>
        <p:nvSpPr>
          <p:cNvPr id="30735" name="Line 15"/>
          <p:cNvSpPr>
            <a:spLocks noChangeShapeType="1"/>
          </p:cNvSpPr>
          <p:nvPr/>
        </p:nvSpPr>
        <p:spPr bwMode="auto">
          <a:xfrm flipV="1">
            <a:off x="1423988" y="3597275"/>
            <a:ext cx="7620000" cy="76200"/>
          </a:xfrm>
          <a:prstGeom prst="line">
            <a:avLst/>
          </a:prstGeom>
          <a:noFill/>
          <a:ln w="63500">
            <a:solidFill>
              <a:schemeClr val="bg1"/>
            </a:solidFill>
            <a:round/>
            <a:headEnd type="triangle" w="med" len="med"/>
            <a:tailEnd type="triangle" w="med" len="med"/>
          </a:ln>
        </p:spPr>
        <p:txBody>
          <a:bodyPr wrap="none" anchor="ctr"/>
          <a:lstStyle/>
          <a:p>
            <a:endParaRPr lang="en-US"/>
          </a:p>
        </p:txBody>
      </p:sp>
      <p:sp>
        <p:nvSpPr>
          <p:cNvPr id="30736" name="Rectangle 19"/>
          <p:cNvSpPr>
            <a:spLocks noChangeArrowheads="1"/>
          </p:cNvSpPr>
          <p:nvPr/>
        </p:nvSpPr>
        <p:spPr bwMode="auto">
          <a:xfrm>
            <a:off x="5665788" y="4379913"/>
            <a:ext cx="3617912" cy="1631216"/>
          </a:xfrm>
          <a:prstGeom prst="rect">
            <a:avLst/>
          </a:prstGeom>
          <a:noFill/>
          <a:ln w="9525">
            <a:noFill/>
            <a:miter lim="800000"/>
            <a:headEnd/>
            <a:tailEnd/>
          </a:ln>
        </p:spPr>
        <p:txBody>
          <a:bodyPr>
            <a:spAutoFit/>
          </a:bodyPr>
          <a:lstStyle/>
          <a:p>
            <a:pPr marL="342900" indent="-342900"/>
            <a:r>
              <a:rPr lang="en-US" sz="2000" b="1" dirty="0">
                <a:solidFill>
                  <a:schemeClr val="bg1"/>
                </a:solidFill>
                <a:latin typeface="Calibri" panose="020F0502020204030204" pitchFamily="34" charset="0"/>
              </a:rPr>
              <a:t>Fallout over 24 hours 	</a:t>
            </a:r>
          </a:p>
          <a:p>
            <a:pPr marL="342900" indent="-342900">
              <a:buFont typeface="+mj-lt"/>
              <a:buAutoNum type="arabicParenR"/>
            </a:pPr>
            <a:r>
              <a:rPr lang="en-US" sz="2000" b="1" dirty="0">
                <a:solidFill>
                  <a:schemeClr val="bg1"/>
                </a:solidFill>
                <a:latin typeface="Calibri" panose="020F0502020204030204" pitchFamily="34" charset="0"/>
              </a:rPr>
              <a:t>&gt; 400 REM exposure</a:t>
            </a:r>
          </a:p>
          <a:p>
            <a:pPr marL="342900" indent="-342900">
              <a:buFont typeface="+mj-lt"/>
              <a:buAutoNum type="arabicParenR"/>
            </a:pPr>
            <a:r>
              <a:rPr lang="en-US" sz="2000" b="1" dirty="0">
                <a:solidFill>
                  <a:schemeClr val="bg1"/>
                </a:solidFill>
                <a:latin typeface="Calibri" panose="020F0502020204030204" pitchFamily="34" charset="0"/>
              </a:rPr>
              <a:t>202,000 non-fatal casualties (40,000 hospital beds in US)</a:t>
            </a:r>
          </a:p>
          <a:p>
            <a:pPr marL="342900" indent="-342900">
              <a:buFont typeface="+mj-lt"/>
              <a:buAutoNum type="arabicParenR"/>
            </a:pPr>
            <a:r>
              <a:rPr lang="en-US" sz="2000" b="1" dirty="0">
                <a:solidFill>
                  <a:schemeClr val="bg1"/>
                </a:solidFill>
                <a:latin typeface="Calibri" panose="020F0502020204030204" pitchFamily="34" charset="0"/>
              </a:rPr>
              <a:t>180,000 fatalities</a:t>
            </a:r>
          </a:p>
        </p:txBody>
      </p:sp>
      <p:sp>
        <p:nvSpPr>
          <p:cNvPr id="18" name="Title 1"/>
          <p:cNvSpPr txBox="1">
            <a:spLocks/>
          </p:cNvSpPr>
          <p:nvPr/>
        </p:nvSpPr>
        <p:spPr bwMode="auto">
          <a:xfrm>
            <a:off x="0" y="0"/>
            <a:ext cx="9144000" cy="9144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200" b="1" kern="0" dirty="0">
                <a:solidFill>
                  <a:schemeClr val="bg1"/>
                </a:solidFill>
                <a:latin typeface="Calibri" panose="020F0502020204030204" pitchFamily="34" charset="0"/>
                <a:ea typeface="+mj-ea"/>
                <a:cs typeface="+mj-cs"/>
              </a:rPr>
              <a:t>10 kiloton Improvised Nuclear Device detonation - Scenario planning</a:t>
            </a:r>
            <a:endParaRPr kumimoji="0" lang="en-US" sz="32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1480" y="1288676"/>
          <a:ext cx="5974495" cy="3300655"/>
        </p:xfrm>
        <a:graphic>
          <a:graphicData uri="http://schemas.openxmlformats.org/drawingml/2006/table">
            <a:tbl>
              <a:tblPr/>
              <a:tblGrid>
                <a:gridCol w="2237460">
                  <a:extLst>
                    <a:ext uri="{9D8B030D-6E8A-4147-A177-3AD203B41FA5}">
                      <a16:colId xmlns:a16="http://schemas.microsoft.com/office/drawing/2014/main" val="20000"/>
                    </a:ext>
                  </a:extLst>
                </a:gridCol>
                <a:gridCol w="2616542">
                  <a:extLst>
                    <a:ext uri="{9D8B030D-6E8A-4147-A177-3AD203B41FA5}">
                      <a16:colId xmlns:a16="http://schemas.microsoft.com/office/drawing/2014/main" val="20001"/>
                    </a:ext>
                  </a:extLst>
                </a:gridCol>
                <a:gridCol w="1120493">
                  <a:extLst>
                    <a:ext uri="{9D8B030D-6E8A-4147-A177-3AD203B41FA5}">
                      <a16:colId xmlns:a16="http://schemas.microsoft.com/office/drawing/2014/main" val="20002"/>
                    </a:ext>
                  </a:extLst>
                </a:gridCol>
              </a:tblGrid>
              <a:tr h="857669">
                <a:tc>
                  <a:txBody>
                    <a:bodyPr/>
                    <a:lstStyle/>
                    <a:p>
                      <a:pPr marL="0" marR="0" algn="ctr">
                        <a:lnSpc>
                          <a:spcPct val="115000"/>
                        </a:lnSpc>
                        <a:spcBef>
                          <a:spcPts val="0"/>
                        </a:spcBef>
                        <a:spcAft>
                          <a:spcPts val="0"/>
                        </a:spcAft>
                      </a:pPr>
                      <a:r>
                        <a:rPr lang="en-US" sz="2100" b="1" dirty="0">
                          <a:solidFill>
                            <a:schemeClr val="bg1"/>
                          </a:solidFill>
                          <a:latin typeface="Calibri"/>
                          <a:ea typeface="Calibri"/>
                          <a:cs typeface="Times New Roman"/>
                        </a:rPr>
                        <a:t>Radiation Dose (</a:t>
                      </a:r>
                      <a:r>
                        <a:rPr lang="en-US" sz="2100" b="1" dirty="0" err="1">
                          <a:solidFill>
                            <a:schemeClr val="bg1"/>
                          </a:solidFill>
                          <a:latin typeface="Calibri"/>
                          <a:ea typeface="Calibri"/>
                          <a:cs typeface="Times New Roman"/>
                        </a:rPr>
                        <a:t>Gy</a:t>
                      </a:r>
                      <a:r>
                        <a:rPr lang="en-US" sz="2100" b="1" dirty="0">
                          <a:solidFill>
                            <a:schemeClr val="bg1"/>
                          </a:solidFill>
                          <a:latin typeface="Calibri"/>
                          <a:ea typeface="Calibri"/>
                          <a:cs typeface="Times New Roman"/>
                        </a:rPr>
                        <a:t>)</a:t>
                      </a:r>
                      <a:endParaRPr lang="en-US" sz="1800" b="1"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a:solidFill>
                            <a:schemeClr val="bg1"/>
                          </a:solidFill>
                          <a:latin typeface="Calibri"/>
                          <a:ea typeface="Calibri"/>
                          <a:cs typeface="Times New Roman"/>
                        </a:rPr>
                        <a:t>Care Requirement</a:t>
                      </a:r>
                      <a:endParaRPr lang="en-US" sz="1800" b="1"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a:solidFill>
                            <a:schemeClr val="bg1"/>
                          </a:solidFill>
                          <a:latin typeface="Calibri"/>
                          <a:ea typeface="Calibri"/>
                          <a:cs typeface="Times New Roman"/>
                        </a:rPr>
                        <a:t>Casualty Estimate</a:t>
                      </a:r>
                      <a:endParaRPr lang="en-US" sz="1800" b="1"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6885">
                <a:tc>
                  <a:txBody>
                    <a:bodyPr/>
                    <a:lstStyle/>
                    <a:p>
                      <a:pPr marL="0" marR="0" algn="ctr">
                        <a:lnSpc>
                          <a:spcPct val="115000"/>
                        </a:lnSpc>
                        <a:spcBef>
                          <a:spcPts val="0"/>
                        </a:spcBef>
                        <a:spcAft>
                          <a:spcPts val="0"/>
                        </a:spcAft>
                      </a:pPr>
                      <a:r>
                        <a:rPr lang="en-US" sz="1400" b="1">
                          <a:solidFill>
                            <a:schemeClr val="bg1"/>
                          </a:solidFill>
                          <a:latin typeface="Calibri"/>
                          <a:ea typeface="Calibri"/>
                          <a:cs typeface="Times New Roman"/>
                        </a:rPr>
                        <a:t>Mild (0.75-1.5)</a:t>
                      </a:r>
                      <a:endParaRPr lang="en-US" sz="1800" b="1">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dirty="0">
                          <a:solidFill>
                            <a:schemeClr val="bg1"/>
                          </a:solidFill>
                          <a:latin typeface="Calibri"/>
                          <a:ea typeface="Calibri"/>
                          <a:cs typeface="Times New Roman"/>
                        </a:rPr>
                        <a:t>Self Recover</a:t>
                      </a:r>
                      <a:r>
                        <a:rPr lang="en-US" sz="1400" b="1" baseline="0" dirty="0">
                          <a:solidFill>
                            <a:schemeClr val="bg1"/>
                          </a:solidFill>
                          <a:latin typeface="Calibri"/>
                          <a:ea typeface="Calibri"/>
                          <a:cs typeface="Times New Roman"/>
                        </a:rPr>
                        <a:t> and Monitoring</a:t>
                      </a:r>
                      <a:endParaRPr lang="en-US" sz="1800" b="1"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dirty="0">
                          <a:solidFill>
                            <a:schemeClr val="bg1"/>
                          </a:solidFill>
                          <a:latin typeface="Calibri"/>
                          <a:ea typeface="Calibri"/>
                          <a:cs typeface="Times New Roman"/>
                        </a:rPr>
                        <a:t>91,000</a:t>
                      </a:r>
                      <a:endParaRPr lang="en-US" sz="1800" b="1"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709803">
                <a:tc>
                  <a:txBody>
                    <a:bodyPr/>
                    <a:lstStyle/>
                    <a:p>
                      <a:pPr marL="0" marR="0" algn="ctr">
                        <a:lnSpc>
                          <a:spcPct val="115000"/>
                        </a:lnSpc>
                        <a:spcBef>
                          <a:spcPts val="0"/>
                        </a:spcBef>
                        <a:spcAft>
                          <a:spcPts val="0"/>
                        </a:spcAft>
                      </a:pPr>
                      <a:r>
                        <a:rPr lang="en-US" sz="1400" b="1">
                          <a:solidFill>
                            <a:schemeClr val="bg1"/>
                          </a:solidFill>
                          <a:latin typeface="Calibri"/>
                          <a:ea typeface="Calibri"/>
                          <a:cs typeface="Times New Roman"/>
                        </a:rPr>
                        <a:t>Moderate (1.5-5.3)</a:t>
                      </a:r>
                      <a:endParaRPr lang="en-US" sz="1800" b="1">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b="1" dirty="0">
                          <a:solidFill>
                            <a:schemeClr val="bg1"/>
                          </a:solidFill>
                          <a:latin typeface="Calibri"/>
                          <a:ea typeface="Calibri"/>
                          <a:cs typeface="Times New Roman"/>
                        </a:rPr>
                        <a:t>Outpatient Monitoring</a:t>
                      </a:r>
                      <a:endParaRPr lang="en-US" sz="1400" b="1" baseline="0" dirty="0">
                        <a:solidFill>
                          <a:schemeClr val="bg1"/>
                        </a:solidFill>
                        <a:latin typeface="Calibri"/>
                        <a:ea typeface="Calibri"/>
                        <a:cs typeface="Times New Roman"/>
                      </a:endParaRPr>
                    </a:p>
                    <a:p>
                      <a:pPr marL="0" marR="0" algn="ctr">
                        <a:lnSpc>
                          <a:spcPct val="115000"/>
                        </a:lnSpc>
                        <a:spcBef>
                          <a:spcPts val="0"/>
                        </a:spcBef>
                        <a:spcAft>
                          <a:spcPts val="0"/>
                        </a:spcAft>
                      </a:pPr>
                      <a:r>
                        <a:rPr lang="en-US" sz="1400" b="1" baseline="0" dirty="0">
                          <a:solidFill>
                            <a:schemeClr val="bg1"/>
                          </a:solidFill>
                          <a:latin typeface="Calibri"/>
                          <a:ea typeface="Calibri"/>
                          <a:cs typeface="Times New Roman"/>
                        </a:rPr>
                        <a:t>And</a:t>
                      </a:r>
                    </a:p>
                    <a:p>
                      <a:pPr marL="0" marR="0" algn="ctr">
                        <a:lnSpc>
                          <a:spcPct val="115000"/>
                        </a:lnSpc>
                        <a:spcBef>
                          <a:spcPts val="0"/>
                        </a:spcBef>
                        <a:spcAft>
                          <a:spcPts val="0"/>
                        </a:spcAft>
                      </a:pPr>
                      <a:r>
                        <a:rPr lang="en-US" sz="1400" b="1" baseline="0" dirty="0">
                          <a:solidFill>
                            <a:schemeClr val="bg1"/>
                          </a:solidFill>
                          <a:latin typeface="Calibri"/>
                          <a:ea typeface="Calibri"/>
                          <a:cs typeface="Times New Roman"/>
                        </a:rPr>
                        <a:t>Specialized </a:t>
                      </a:r>
                      <a:r>
                        <a:rPr lang="en-US" sz="1400" b="1" dirty="0">
                          <a:solidFill>
                            <a:schemeClr val="bg1"/>
                          </a:solidFill>
                          <a:latin typeface="Calibri"/>
                          <a:ea typeface="Calibri"/>
                          <a:cs typeface="Times New Roman"/>
                        </a:rPr>
                        <a:t>Supportive Care</a:t>
                      </a:r>
                      <a:endParaRPr lang="en-US" sz="1800" b="1"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b="1">
                          <a:solidFill>
                            <a:schemeClr val="bg1"/>
                          </a:solidFill>
                          <a:latin typeface="Calibri"/>
                          <a:ea typeface="Calibri"/>
                          <a:cs typeface="Times New Roman"/>
                        </a:rPr>
                        <a:t>51,000</a:t>
                      </a:r>
                      <a:endParaRPr lang="en-US" sz="1800" b="1">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573769">
                <a:tc>
                  <a:txBody>
                    <a:bodyPr/>
                    <a:lstStyle/>
                    <a:p>
                      <a:pPr marL="0" marR="0" algn="ctr">
                        <a:lnSpc>
                          <a:spcPct val="115000"/>
                        </a:lnSpc>
                        <a:spcBef>
                          <a:spcPts val="0"/>
                        </a:spcBef>
                        <a:spcAft>
                          <a:spcPts val="0"/>
                        </a:spcAft>
                      </a:pPr>
                      <a:r>
                        <a:rPr lang="en-US" sz="1400" b="1">
                          <a:solidFill>
                            <a:schemeClr val="bg1"/>
                          </a:solidFill>
                          <a:latin typeface="Calibri"/>
                          <a:ea typeface="Calibri"/>
                          <a:cs typeface="Times New Roman"/>
                        </a:rPr>
                        <a:t>Severe (5.3-8.3)</a:t>
                      </a:r>
                      <a:endParaRPr lang="en-US" sz="1800" b="1">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400" b="1" dirty="0">
                          <a:solidFill>
                            <a:schemeClr val="bg1"/>
                          </a:solidFill>
                          <a:latin typeface="Calibri"/>
                          <a:ea typeface="Calibri"/>
                          <a:cs typeface="Times New Roman"/>
                        </a:rPr>
                        <a:t>Intensive Supportive Care</a:t>
                      </a:r>
                      <a:endParaRPr lang="en-US" sz="1800" b="1"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400" b="1">
                          <a:solidFill>
                            <a:schemeClr val="bg1"/>
                          </a:solidFill>
                          <a:latin typeface="Calibri"/>
                          <a:ea typeface="Calibri"/>
                          <a:cs typeface="Times New Roman"/>
                        </a:rPr>
                        <a:t>12,000</a:t>
                      </a:r>
                      <a:endParaRPr lang="en-US" sz="1800" b="1">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286885">
                <a:tc>
                  <a:txBody>
                    <a:bodyPr/>
                    <a:lstStyle/>
                    <a:p>
                      <a:pPr marL="0" marR="0" algn="ctr">
                        <a:lnSpc>
                          <a:spcPct val="115000"/>
                        </a:lnSpc>
                        <a:spcBef>
                          <a:spcPts val="0"/>
                        </a:spcBef>
                        <a:spcAft>
                          <a:spcPts val="0"/>
                        </a:spcAft>
                      </a:pPr>
                      <a:r>
                        <a:rPr lang="en-US" sz="1400" b="1" dirty="0">
                          <a:solidFill>
                            <a:schemeClr val="tx1"/>
                          </a:solidFill>
                          <a:latin typeface="Calibri"/>
                          <a:ea typeface="Calibri"/>
                          <a:cs typeface="Times New Roman"/>
                        </a:rPr>
                        <a:t>Expectant (&gt;8.3)</a:t>
                      </a:r>
                      <a:endParaRPr lang="en-US" sz="18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400" b="1" dirty="0">
                          <a:solidFill>
                            <a:schemeClr val="tx1"/>
                          </a:solidFill>
                          <a:latin typeface="Calibri"/>
                          <a:ea typeface="Calibri"/>
                          <a:cs typeface="Times New Roman"/>
                        </a:rPr>
                        <a:t>Comfort Care</a:t>
                      </a:r>
                      <a:endParaRPr lang="en-US" sz="18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400" b="1" dirty="0">
                          <a:solidFill>
                            <a:schemeClr val="tx1"/>
                          </a:solidFill>
                          <a:latin typeface="Calibri"/>
                          <a:ea typeface="Calibri"/>
                          <a:cs typeface="Times New Roman"/>
                        </a:rPr>
                        <a:t>47,000</a:t>
                      </a:r>
                      <a:endParaRPr lang="en-US" sz="18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4"/>
                  </a:ext>
                </a:extLst>
              </a:tr>
              <a:tr h="573769">
                <a:tc>
                  <a:txBody>
                    <a:bodyPr/>
                    <a:lstStyle/>
                    <a:p>
                      <a:pPr marL="0" marR="0" algn="ctr">
                        <a:lnSpc>
                          <a:spcPct val="115000"/>
                        </a:lnSpc>
                        <a:spcBef>
                          <a:spcPts val="0"/>
                        </a:spcBef>
                        <a:spcAft>
                          <a:spcPts val="0"/>
                        </a:spcAft>
                      </a:pPr>
                      <a:r>
                        <a:rPr lang="en-US" sz="1400" b="1">
                          <a:solidFill>
                            <a:schemeClr val="bg1"/>
                          </a:solidFill>
                          <a:latin typeface="Calibri"/>
                          <a:ea typeface="Calibri"/>
                          <a:cs typeface="Times New Roman"/>
                        </a:rPr>
                        <a:t>Combined Injury  and Radiation (&gt;1.5)</a:t>
                      </a:r>
                      <a:endParaRPr lang="en-US" sz="1800" b="1">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400" b="1" dirty="0">
                          <a:solidFill>
                            <a:schemeClr val="bg1"/>
                          </a:solidFill>
                          <a:latin typeface="Calibri"/>
                          <a:ea typeface="Calibri"/>
                          <a:cs typeface="Times New Roman"/>
                        </a:rPr>
                        <a:t>Stabilization and monitoring, pending resource availability</a:t>
                      </a:r>
                      <a:endParaRPr lang="en-US" sz="1800" b="1"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400" b="1" dirty="0">
                          <a:solidFill>
                            <a:schemeClr val="bg1"/>
                          </a:solidFill>
                          <a:latin typeface="Calibri"/>
                          <a:ea typeface="Calibri"/>
                          <a:cs typeface="Times New Roman"/>
                        </a:rPr>
                        <a:t>44,000</a:t>
                      </a:r>
                      <a:endParaRPr lang="en-US" sz="1800" b="1"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5"/>
                  </a:ext>
                </a:extLst>
              </a:tr>
            </a:tbl>
          </a:graphicData>
        </a:graphic>
      </p:graphicFrame>
      <p:sp>
        <p:nvSpPr>
          <p:cNvPr id="6" name="Rectangle 5"/>
          <p:cNvSpPr/>
          <p:nvPr/>
        </p:nvSpPr>
        <p:spPr>
          <a:xfrm>
            <a:off x="411480" y="4661439"/>
            <a:ext cx="5974495" cy="738664"/>
          </a:xfrm>
          <a:prstGeom prst="rect">
            <a:avLst/>
          </a:prstGeom>
          <a:solidFill>
            <a:schemeClr val="tx1"/>
          </a:solidFill>
          <a:ln>
            <a:solidFill>
              <a:schemeClr val="bg1"/>
            </a:solidFill>
          </a:ln>
        </p:spPr>
        <p:txBody>
          <a:bodyPr wrap="square">
            <a:spAutoFit/>
          </a:bodyPr>
          <a:lstStyle/>
          <a:p>
            <a:r>
              <a:rPr lang="en-US" sz="1400" b="1" dirty="0">
                <a:solidFill>
                  <a:schemeClr val="bg1"/>
                </a:solidFill>
              </a:rPr>
              <a:t>Table adapted from: </a:t>
            </a:r>
            <a:r>
              <a:rPr lang="en-US" sz="1400" dirty="0">
                <a:solidFill>
                  <a:schemeClr val="bg1"/>
                </a:solidFill>
              </a:rPr>
              <a:t>Knebel AR, Coleman CN, </a:t>
            </a:r>
            <a:r>
              <a:rPr lang="en-US" sz="1400" dirty="0" err="1">
                <a:solidFill>
                  <a:schemeClr val="bg1"/>
                </a:solidFill>
              </a:rPr>
              <a:t>Cliffer</a:t>
            </a:r>
            <a:r>
              <a:rPr lang="en-US" sz="1400" dirty="0">
                <a:solidFill>
                  <a:schemeClr val="bg1"/>
                </a:solidFill>
              </a:rPr>
              <a:t> KD; et al. Allocation of scarce resources after a nuclear detonation: setting the context. Disaster Med Public Health Prep. 2011;5 (</a:t>
            </a:r>
            <a:r>
              <a:rPr lang="en-US" sz="1400" dirty="0" err="1">
                <a:solidFill>
                  <a:schemeClr val="bg1"/>
                </a:solidFill>
              </a:rPr>
              <a:t>Suppl</a:t>
            </a:r>
            <a:r>
              <a:rPr lang="en-US" sz="1400" dirty="0">
                <a:solidFill>
                  <a:schemeClr val="bg1"/>
                </a:solidFill>
              </a:rPr>
              <a:t> 1):S20-S31</a:t>
            </a:r>
          </a:p>
        </p:txBody>
      </p:sp>
      <p:sp>
        <p:nvSpPr>
          <p:cNvPr id="7" name="Right Brace 6"/>
          <p:cNvSpPr/>
          <p:nvPr/>
        </p:nvSpPr>
        <p:spPr>
          <a:xfrm>
            <a:off x="6505590" y="2469514"/>
            <a:ext cx="406696" cy="1223761"/>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8" name="TextBox 7"/>
          <p:cNvSpPr txBox="1"/>
          <p:nvPr/>
        </p:nvSpPr>
        <p:spPr>
          <a:xfrm>
            <a:off x="7030382" y="2619729"/>
            <a:ext cx="2028558" cy="923330"/>
          </a:xfrm>
          <a:prstGeom prst="rect">
            <a:avLst/>
          </a:prstGeom>
          <a:noFill/>
          <a:ln>
            <a:solidFill>
              <a:schemeClr val="bg1"/>
            </a:solidFill>
          </a:ln>
        </p:spPr>
        <p:txBody>
          <a:bodyPr wrap="square" rtlCol="0">
            <a:spAutoFit/>
          </a:bodyPr>
          <a:lstStyle/>
          <a:p>
            <a:r>
              <a:rPr lang="en-US" dirty="0">
                <a:solidFill>
                  <a:schemeClr val="bg1"/>
                </a:solidFill>
              </a:rPr>
              <a:t>Estimate of 63,000 casualties for RITN</a:t>
            </a:r>
          </a:p>
        </p:txBody>
      </p:sp>
      <p:sp>
        <p:nvSpPr>
          <p:cNvPr id="9" name="Rectangle 8"/>
          <p:cNvSpPr/>
          <p:nvPr/>
        </p:nvSpPr>
        <p:spPr>
          <a:xfrm>
            <a:off x="112815" y="5640445"/>
            <a:ext cx="8918369" cy="338554"/>
          </a:xfrm>
          <a:prstGeom prst="rect">
            <a:avLst/>
          </a:prstGeom>
          <a:solidFill>
            <a:srgbClr val="00B0F0"/>
          </a:solidFill>
        </p:spPr>
        <p:txBody>
          <a:bodyPr wrap="square">
            <a:spAutoFit/>
          </a:bodyPr>
          <a:lstStyle/>
          <a:p>
            <a:pPr algn="ctr"/>
            <a:r>
              <a:rPr lang="en-US" sz="1600" b="1" dirty="0">
                <a:solidFill>
                  <a:schemeClr val="bg1"/>
                </a:solidFill>
              </a:rPr>
              <a:t>***Radiation doses are estimates based on clinical presentation and laboratory values.***</a:t>
            </a:r>
          </a:p>
        </p:txBody>
      </p:sp>
      <p:sp>
        <p:nvSpPr>
          <p:cNvPr id="10" name="Title 1"/>
          <p:cNvSpPr>
            <a:spLocks noGrp="1"/>
          </p:cNvSpPr>
          <p:nvPr>
            <p:ph type="title"/>
          </p:nvPr>
        </p:nvSpPr>
        <p:spPr>
          <a:xfrm>
            <a:off x="0" y="0"/>
            <a:ext cx="9144000" cy="685800"/>
          </a:xfrm>
          <a:solidFill>
            <a:srgbClr val="A6CE39"/>
          </a:solidFill>
        </p:spPr>
        <p:txBody>
          <a:bodyPr/>
          <a:lstStyle/>
          <a:p>
            <a:pPr>
              <a:tabLst>
                <a:tab pos="463550" algn="l"/>
              </a:tabLst>
            </a:pPr>
            <a:r>
              <a:rPr lang="en-US" sz="3200" dirty="0">
                <a:solidFill>
                  <a:schemeClr val="bg1"/>
                </a:solidFill>
              </a:rPr>
              <a:t>Radiation Only Casualty Estimates for a 10 KT IND</a:t>
            </a:r>
          </a:p>
        </p:txBody>
      </p:sp>
      <p:sp>
        <p:nvSpPr>
          <p:cNvPr id="11" name="Slide Number Placeholder 3">
            <a:extLst>
              <a:ext uri="{FF2B5EF4-FFF2-40B4-BE49-F238E27FC236}">
                <a16:creationId xmlns:a16="http://schemas.microsoft.com/office/drawing/2014/main" id="{DFDC8B2F-0D15-486B-94D9-09B7882A65F3}"/>
              </a:ext>
            </a:extLst>
          </p:cNvPr>
          <p:cNvSpPr txBox="1">
            <a:spLocks/>
          </p:cNvSpPr>
          <p:nvPr/>
        </p:nvSpPr>
        <p:spPr bwMode="auto">
          <a:xfrm>
            <a:off x="457200" y="6477000"/>
            <a:ext cx="609600" cy="381000"/>
          </a:xfrm>
          <a:prstGeom prst="rect">
            <a:avLst/>
          </a:prstGeom>
          <a:noFill/>
          <a:ln w="9525">
            <a:noFill/>
            <a:miter lim="800000"/>
            <a:headEnd/>
            <a:tailEnd/>
          </a:ln>
        </p:spPr>
        <p:txBody>
          <a:bodyPr/>
          <a:lstStyle/>
          <a:p>
            <a:r>
              <a:rPr lang="en-US" sz="1000" b="1" dirty="0">
                <a:solidFill>
                  <a:schemeClr val="bg1"/>
                </a:solidFill>
              </a:rPr>
              <a:t>27</a:t>
            </a:r>
          </a:p>
        </p:txBody>
      </p:sp>
    </p:spTree>
    <p:extLst>
      <p:ext uri="{BB962C8B-B14F-4D97-AF65-F5344CB8AC3E}">
        <p14:creationId xmlns:p14="http://schemas.microsoft.com/office/powerpoint/2010/main" val="2782634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5"/>
          <p:cNvGrpSpPr/>
          <p:nvPr/>
        </p:nvGrpSpPr>
        <p:grpSpPr>
          <a:xfrm>
            <a:off x="76464" y="1879453"/>
            <a:ext cx="8774021" cy="1530008"/>
            <a:chOff x="363715" y="2192836"/>
            <a:chExt cx="11698694" cy="2040010"/>
          </a:xfrm>
        </p:grpSpPr>
        <p:pic>
          <p:nvPicPr>
            <p:cNvPr id="7" name="Picture 2"/>
            <p:cNvPicPr>
              <a:picLocks noChangeAspect="1" noChangeArrowheads="1"/>
            </p:cNvPicPr>
            <p:nvPr/>
          </p:nvPicPr>
          <p:blipFill>
            <a:blip r:embed="rId3" cstate="print"/>
            <a:srcRect/>
            <a:stretch>
              <a:fillRect/>
            </a:stretch>
          </p:blipFill>
          <p:spPr bwMode="auto">
            <a:xfrm>
              <a:off x="2657341" y="2192836"/>
              <a:ext cx="3185054" cy="198120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5857741" y="3183436"/>
              <a:ext cx="412531" cy="996950"/>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6238741" y="3183436"/>
              <a:ext cx="390659" cy="990600"/>
            </a:xfrm>
            <a:prstGeom prst="rect">
              <a:avLst/>
            </a:prstGeom>
            <a:noFill/>
            <a:ln w="9525">
              <a:noFill/>
              <a:miter lim="800000"/>
              <a:headEnd/>
              <a:tailEnd/>
            </a:ln>
          </p:spPr>
        </p:pic>
        <p:pic>
          <p:nvPicPr>
            <p:cNvPr id="10" name="Picture 5"/>
            <p:cNvPicPr>
              <a:picLocks noChangeAspect="1" noChangeArrowheads="1"/>
            </p:cNvPicPr>
            <p:nvPr/>
          </p:nvPicPr>
          <p:blipFill>
            <a:blip r:embed="rId5" cstate="print"/>
            <a:srcRect/>
            <a:stretch>
              <a:fillRect/>
            </a:stretch>
          </p:blipFill>
          <p:spPr bwMode="auto">
            <a:xfrm>
              <a:off x="5848082" y="2192836"/>
              <a:ext cx="390659" cy="990600"/>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srcRect/>
            <a:stretch>
              <a:fillRect/>
            </a:stretch>
          </p:blipFill>
          <p:spPr bwMode="auto">
            <a:xfrm>
              <a:off x="6238741" y="2192836"/>
              <a:ext cx="390659" cy="990600"/>
            </a:xfrm>
            <a:prstGeom prst="rect">
              <a:avLst/>
            </a:prstGeom>
            <a:noFill/>
            <a:ln w="9525">
              <a:noFill/>
              <a:miter lim="800000"/>
              <a:headEnd/>
              <a:tailEnd/>
            </a:ln>
          </p:spPr>
        </p:pic>
        <p:sp>
          <p:nvSpPr>
            <p:cNvPr id="12" name="TextBox 11"/>
            <p:cNvSpPr txBox="1"/>
            <p:nvPr/>
          </p:nvSpPr>
          <p:spPr>
            <a:xfrm>
              <a:off x="363715" y="2348247"/>
              <a:ext cx="2286000" cy="1846660"/>
            </a:xfrm>
            <a:prstGeom prst="rect">
              <a:avLst/>
            </a:prstGeom>
            <a:noFill/>
          </p:spPr>
          <p:txBody>
            <a:bodyPr wrap="square" rtlCol="0">
              <a:spAutoFit/>
            </a:bodyPr>
            <a:lstStyle/>
            <a:p>
              <a:pPr algn="ctr"/>
              <a:r>
                <a:rPr lang="en-US" sz="1400" b="1" dirty="0">
                  <a:solidFill>
                    <a:schemeClr val="bg1"/>
                  </a:solidFill>
                </a:rPr>
                <a:t>85% of casualties will have trauma or combined injuries and receive treatment elsewhere</a:t>
              </a:r>
            </a:p>
          </p:txBody>
        </p:sp>
        <p:sp>
          <p:nvSpPr>
            <p:cNvPr id="13" name="TextBox 12"/>
            <p:cNvSpPr txBox="1"/>
            <p:nvPr/>
          </p:nvSpPr>
          <p:spPr>
            <a:xfrm>
              <a:off x="6766076" y="2386187"/>
              <a:ext cx="5296333" cy="1846659"/>
            </a:xfrm>
            <a:prstGeom prst="rect">
              <a:avLst/>
            </a:prstGeom>
            <a:noFill/>
          </p:spPr>
          <p:txBody>
            <a:bodyPr wrap="square" rtlCol="0">
              <a:spAutoFit/>
            </a:bodyPr>
            <a:lstStyle/>
            <a:p>
              <a:pPr algn="ctr"/>
              <a:r>
                <a:rPr lang="en-US" sz="2100" b="1" dirty="0">
                  <a:solidFill>
                    <a:schemeClr val="bg1"/>
                  </a:solidFill>
                </a:rPr>
                <a:t>15% will have “radiation only” injuries and be sent to RITN centers for definitive medical care</a:t>
              </a:r>
            </a:p>
          </p:txBody>
        </p:sp>
      </p:grpSp>
      <p:sp>
        <p:nvSpPr>
          <p:cNvPr id="15" name="Oval 14"/>
          <p:cNvSpPr/>
          <p:nvPr/>
        </p:nvSpPr>
        <p:spPr>
          <a:xfrm>
            <a:off x="4172242" y="1783883"/>
            <a:ext cx="736979" cy="15558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p:cNvSpPr/>
          <p:nvPr/>
        </p:nvSpPr>
        <p:spPr>
          <a:xfrm>
            <a:off x="76464" y="1855775"/>
            <a:ext cx="4120520" cy="157913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0976" y="5224379"/>
            <a:ext cx="5179078" cy="334835"/>
          </a:xfrm>
          <a:prstGeom prst="rect">
            <a:avLst/>
          </a:prstGeom>
          <a:solidFill>
            <a:schemeClr val="tx1"/>
          </a:solidFill>
          <a:ln>
            <a:solidFill>
              <a:schemeClr val="bg1"/>
            </a:solidFill>
          </a:ln>
        </p:spPr>
        <p:txBody>
          <a:bodyPr wrap="square">
            <a:spAutoFit/>
          </a:bodyPr>
          <a:lstStyle/>
          <a:p>
            <a:r>
              <a:rPr lang="en-US" sz="788" dirty="0">
                <a:solidFill>
                  <a:schemeClr val="bg1"/>
                </a:solidFill>
              </a:rPr>
              <a:t>Casualty Estimates adapted from: Knebel AR, Coleman CN, </a:t>
            </a:r>
            <a:r>
              <a:rPr lang="en-US" sz="788" dirty="0" err="1">
                <a:solidFill>
                  <a:schemeClr val="bg1"/>
                </a:solidFill>
              </a:rPr>
              <a:t>Cliffer</a:t>
            </a:r>
            <a:r>
              <a:rPr lang="en-US" sz="788" dirty="0">
                <a:solidFill>
                  <a:schemeClr val="bg1"/>
                </a:solidFill>
              </a:rPr>
              <a:t> KD; et al. Allocation of scarce resources after a nuclear detonation: setting the context. Disaster Med Public Health Prep. 2011;5 (</a:t>
            </a:r>
            <a:r>
              <a:rPr lang="en-US" sz="788" dirty="0" err="1">
                <a:solidFill>
                  <a:schemeClr val="bg1"/>
                </a:solidFill>
              </a:rPr>
              <a:t>Suppl</a:t>
            </a:r>
            <a:r>
              <a:rPr lang="en-US" sz="788" dirty="0">
                <a:solidFill>
                  <a:schemeClr val="bg1"/>
                </a:solidFill>
              </a:rPr>
              <a:t> 1):S20-S31</a:t>
            </a:r>
          </a:p>
        </p:txBody>
      </p:sp>
      <p:sp>
        <p:nvSpPr>
          <p:cNvPr id="14" name="Rectangle 2"/>
          <p:cNvSpPr txBox="1">
            <a:spLocks noChangeArrowheads="1"/>
          </p:cNvSpPr>
          <p:nvPr/>
        </p:nvSpPr>
        <p:spPr bwMode="auto">
          <a:xfrm>
            <a:off x="0" y="0"/>
            <a:ext cx="9144000" cy="691116"/>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92D050"/>
                </a:solidFill>
                <a:latin typeface="Calibri" pitchFamily="34" charset="0"/>
                <a:ea typeface="+mj-ea"/>
                <a:cs typeface="+mj-cs"/>
              </a:defRPr>
            </a:lvl1pPr>
            <a:lvl2pPr algn="l" rtl="0" eaLnBrk="0" fontAlgn="base" hangingPunct="0">
              <a:spcBef>
                <a:spcPct val="0"/>
              </a:spcBef>
              <a:spcAft>
                <a:spcPct val="0"/>
              </a:spcAft>
              <a:defRPr sz="3600" b="1">
                <a:solidFill>
                  <a:schemeClr val="folHlink"/>
                </a:solidFill>
                <a:latin typeface="Calibri" pitchFamily="34" charset="0"/>
              </a:defRPr>
            </a:lvl2pPr>
            <a:lvl3pPr algn="l" rtl="0" eaLnBrk="0" fontAlgn="base" hangingPunct="0">
              <a:spcBef>
                <a:spcPct val="0"/>
              </a:spcBef>
              <a:spcAft>
                <a:spcPct val="0"/>
              </a:spcAft>
              <a:defRPr sz="3600" b="1">
                <a:solidFill>
                  <a:schemeClr val="folHlink"/>
                </a:solidFill>
                <a:latin typeface="Calibri" pitchFamily="34" charset="0"/>
              </a:defRPr>
            </a:lvl3pPr>
            <a:lvl4pPr algn="l" rtl="0" eaLnBrk="0" fontAlgn="base" hangingPunct="0">
              <a:spcBef>
                <a:spcPct val="0"/>
              </a:spcBef>
              <a:spcAft>
                <a:spcPct val="0"/>
              </a:spcAft>
              <a:defRPr sz="3600" b="1">
                <a:solidFill>
                  <a:schemeClr val="folHlink"/>
                </a:solidFill>
                <a:latin typeface="Calibri" pitchFamily="34" charset="0"/>
              </a:defRPr>
            </a:lvl4pPr>
            <a:lvl5pPr algn="l" rtl="0" eaLnBrk="0" fontAlgn="base" hangingPunct="0">
              <a:spcBef>
                <a:spcPct val="0"/>
              </a:spcBef>
              <a:spcAft>
                <a:spcPct val="0"/>
              </a:spcAft>
              <a:defRPr sz="3600" b="1">
                <a:solidFill>
                  <a:schemeClr val="folHlink"/>
                </a:solidFill>
                <a:latin typeface="Calibri" pitchFamily="34" charset="0"/>
              </a:defRPr>
            </a:lvl5pPr>
            <a:lvl6pPr marL="457200" algn="l" rtl="0" fontAlgn="base">
              <a:spcBef>
                <a:spcPct val="0"/>
              </a:spcBef>
              <a:spcAft>
                <a:spcPct val="0"/>
              </a:spcAft>
              <a:defRPr sz="3000" b="1">
                <a:solidFill>
                  <a:schemeClr val="folHlink"/>
                </a:solidFill>
                <a:latin typeface="Arial Black" pitchFamily="34" charset="0"/>
              </a:defRPr>
            </a:lvl6pPr>
            <a:lvl7pPr marL="914400" algn="l" rtl="0" fontAlgn="base">
              <a:spcBef>
                <a:spcPct val="0"/>
              </a:spcBef>
              <a:spcAft>
                <a:spcPct val="0"/>
              </a:spcAft>
              <a:defRPr sz="3000" b="1">
                <a:solidFill>
                  <a:schemeClr val="folHlink"/>
                </a:solidFill>
                <a:latin typeface="Arial Black" pitchFamily="34" charset="0"/>
              </a:defRPr>
            </a:lvl7pPr>
            <a:lvl8pPr marL="1371600" algn="l" rtl="0" fontAlgn="base">
              <a:spcBef>
                <a:spcPct val="0"/>
              </a:spcBef>
              <a:spcAft>
                <a:spcPct val="0"/>
              </a:spcAft>
              <a:defRPr sz="3000" b="1">
                <a:solidFill>
                  <a:schemeClr val="folHlink"/>
                </a:solidFill>
                <a:latin typeface="Arial Black" pitchFamily="34" charset="0"/>
              </a:defRPr>
            </a:lvl8pPr>
            <a:lvl9pPr marL="1828800" algn="l" rtl="0" fontAlgn="base">
              <a:spcBef>
                <a:spcPct val="0"/>
              </a:spcBef>
              <a:spcAft>
                <a:spcPct val="0"/>
              </a:spcAft>
              <a:defRPr sz="3000" b="1">
                <a:solidFill>
                  <a:schemeClr val="folHlink"/>
                </a:solidFill>
                <a:latin typeface="Arial Black" pitchFamily="34" charset="0"/>
              </a:defRPr>
            </a:lvl9pPr>
          </a:lstStyle>
          <a:p>
            <a:pPr eaLnBrk="1" hangingPunct="1">
              <a:tabLst>
                <a:tab pos="463550" algn="l"/>
              </a:tabLst>
            </a:pPr>
            <a:r>
              <a:rPr lang="en-US" kern="0" dirty="0">
                <a:solidFill>
                  <a:schemeClr val="bg1"/>
                </a:solidFill>
              </a:rPr>
              <a:t>Casualty Profile</a:t>
            </a:r>
          </a:p>
        </p:txBody>
      </p:sp>
      <p:sp>
        <p:nvSpPr>
          <p:cNvPr id="16" name="Slide Number Placeholder 3">
            <a:extLst>
              <a:ext uri="{FF2B5EF4-FFF2-40B4-BE49-F238E27FC236}">
                <a16:creationId xmlns:a16="http://schemas.microsoft.com/office/drawing/2014/main" id="{C1D1B207-1DAD-4AD4-8F2D-087E6FA48D59}"/>
              </a:ext>
            </a:extLst>
          </p:cNvPr>
          <p:cNvSpPr txBox="1">
            <a:spLocks/>
          </p:cNvSpPr>
          <p:nvPr/>
        </p:nvSpPr>
        <p:spPr bwMode="auto">
          <a:xfrm>
            <a:off x="457200" y="6477000"/>
            <a:ext cx="609600" cy="381000"/>
          </a:xfrm>
          <a:prstGeom prst="rect">
            <a:avLst/>
          </a:prstGeom>
          <a:noFill/>
          <a:ln w="9525">
            <a:noFill/>
            <a:miter lim="800000"/>
            <a:headEnd/>
            <a:tailEnd/>
          </a:ln>
        </p:spPr>
        <p:txBody>
          <a:bodyPr/>
          <a:lstStyle/>
          <a:p>
            <a:r>
              <a:rPr lang="en-US" sz="1000" b="1" dirty="0">
                <a:solidFill>
                  <a:schemeClr val="bg1"/>
                </a:solidFill>
              </a:rPr>
              <a:t>28</a:t>
            </a:r>
          </a:p>
        </p:txBody>
      </p:sp>
    </p:spTree>
    <p:extLst>
      <p:ext uri="{BB962C8B-B14F-4D97-AF65-F5344CB8AC3E}">
        <p14:creationId xmlns:p14="http://schemas.microsoft.com/office/powerpoint/2010/main" val="78491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762000" y="975518"/>
            <a:ext cx="8229600" cy="4830763"/>
          </a:xfrm>
        </p:spPr>
        <p:txBody>
          <a:bodyPr/>
          <a:lstStyle/>
          <a:p>
            <a:pPr>
              <a:lnSpc>
                <a:spcPct val="120000"/>
              </a:lnSpc>
              <a:defRPr/>
            </a:pPr>
            <a:r>
              <a:rPr lang="en-US" sz="3200" dirty="0"/>
              <a:t>Radiation Injury Treatment Network</a:t>
            </a:r>
          </a:p>
          <a:p>
            <a:pPr>
              <a:lnSpc>
                <a:spcPct val="120000"/>
              </a:lnSpc>
              <a:defRPr/>
            </a:pPr>
            <a:r>
              <a:rPr lang="en-US" sz="3200" dirty="0"/>
              <a:t>Radiological Event Scenarios</a:t>
            </a:r>
          </a:p>
          <a:p>
            <a:pPr>
              <a:lnSpc>
                <a:spcPct val="120000"/>
              </a:lnSpc>
              <a:defRPr/>
            </a:pPr>
            <a:r>
              <a:rPr lang="en-US" sz="3200" dirty="0"/>
              <a:t>Radiation Biology</a:t>
            </a:r>
          </a:p>
          <a:p>
            <a:pPr>
              <a:lnSpc>
                <a:spcPct val="120000"/>
              </a:lnSpc>
              <a:defRPr/>
            </a:pPr>
            <a:r>
              <a:rPr lang="en-US" sz="3200" dirty="0" err="1"/>
              <a:t>Dosimetry</a:t>
            </a:r>
            <a:endParaRPr lang="en-US" sz="3200" dirty="0"/>
          </a:p>
          <a:p>
            <a:pPr>
              <a:lnSpc>
                <a:spcPct val="120000"/>
              </a:lnSpc>
              <a:defRPr/>
            </a:pPr>
            <a:r>
              <a:rPr lang="en-US" sz="3200" dirty="0"/>
              <a:t>Acute Radiation Syndrome</a:t>
            </a:r>
          </a:p>
          <a:p>
            <a:pPr>
              <a:lnSpc>
                <a:spcPct val="120000"/>
              </a:lnSpc>
              <a:defRPr/>
            </a:pPr>
            <a:r>
              <a:rPr lang="en-US" sz="3200" dirty="0"/>
              <a:t>Mitigation and Treatment</a:t>
            </a:r>
          </a:p>
          <a:p>
            <a:pPr>
              <a:lnSpc>
                <a:spcPct val="120000"/>
              </a:lnSpc>
              <a:defRPr/>
            </a:pPr>
            <a:r>
              <a:rPr lang="en-US" sz="3200" dirty="0"/>
              <a:t>Available resources</a:t>
            </a:r>
            <a:endParaRPr lang="en-US" sz="3200" dirty="0">
              <a:solidFill>
                <a:schemeClr val="tx1"/>
              </a:solidFill>
            </a:endParaRPr>
          </a:p>
        </p:txBody>
      </p:sp>
      <p:sp>
        <p:nvSpPr>
          <p:cNvPr id="8196" name="Slide Number Placeholder 3"/>
          <p:cNvSpPr>
            <a:spLocks noGrp="1"/>
          </p:cNvSpPr>
          <p:nvPr>
            <p:ph type="sldNum" sz="quarter" idx="10"/>
          </p:nvPr>
        </p:nvSpPr>
        <p:spPr>
          <a:noFill/>
        </p:spPr>
        <p:txBody>
          <a:bodyPr/>
          <a:lstStyle/>
          <a:p>
            <a:r>
              <a:rPr lang="en-US" dirty="0">
                <a:latin typeface="Arial" pitchFamily="34" charset="0"/>
              </a:rPr>
              <a:t>2</a:t>
            </a:r>
          </a:p>
        </p:txBody>
      </p:sp>
      <p:sp>
        <p:nvSpPr>
          <p:cNvPr id="6" name="Title 1"/>
          <p:cNvSpPr>
            <a:spLocks noGrp="1"/>
          </p:cNvSpPr>
          <p:nvPr>
            <p:ph type="title"/>
          </p:nvPr>
        </p:nvSpPr>
        <p:spPr>
          <a:xfrm>
            <a:off x="0" y="0"/>
            <a:ext cx="9298546" cy="685800"/>
          </a:xfrm>
          <a:solidFill>
            <a:srgbClr val="A6CE39"/>
          </a:solidFill>
        </p:spPr>
        <p:txBody>
          <a:bodyPr/>
          <a:lstStyle/>
          <a:p>
            <a:pPr eaLnBrk="1" hangingPunct="1">
              <a:defRPr/>
            </a:pPr>
            <a:r>
              <a:rPr lang="en-US" dirty="0">
                <a:solidFill>
                  <a:schemeClr val="bg1"/>
                </a:solidFill>
              </a:rPr>
              <a:t>Agenda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284" y="2751805"/>
            <a:ext cx="3757717" cy="324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5"/>
          <p:cNvGrpSpPr/>
          <p:nvPr/>
        </p:nvGrpSpPr>
        <p:grpSpPr>
          <a:xfrm>
            <a:off x="1796684" y="1879453"/>
            <a:ext cx="2979044" cy="1490663"/>
            <a:chOff x="2657341" y="2192836"/>
            <a:chExt cx="3972059" cy="1987550"/>
          </a:xfrm>
        </p:grpSpPr>
        <p:pic>
          <p:nvPicPr>
            <p:cNvPr id="7" name="Picture 2"/>
            <p:cNvPicPr>
              <a:picLocks noChangeAspect="1" noChangeArrowheads="1"/>
            </p:cNvPicPr>
            <p:nvPr/>
          </p:nvPicPr>
          <p:blipFill>
            <a:blip r:embed="rId4" cstate="print"/>
            <a:srcRect/>
            <a:stretch>
              <a:fillRect/>
            </a:stretch>
          </p:blipFill>
          <p:spPr bwMode="auto">
            <a:xfrm>
              <a:off x="2657341" y="2192836"/>
              <a:ext cx="3185054" cy="1981200"/>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5857741" y="3183436"/>
              <a:ext cx="412531" cy="996950"/>
            </a:xfrm>
            <a:prstGeom prst="rect">
              <a:avLst/>
            </a:prstGeom>
            <a:no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6238741" y="3183436"/>
              <a:ext cx="390659" cy="990600"/>
            </a:xfrm>
            <a:prstGeom prst="rect">
              <a:avLst/>
            </a:prstGeom>
            <a:noFill/>
            <a:ln w="9525">
              <a:noFill/>
              <a:miter lim="800000"/>
              <a:headEnd/>
              <a:tailEnd/>
            </a:ln>
          </p:spPr>
        </p:pic>
        <p:pic>
          <p:nvPicPr>
            <p:cNvPr id="10" name="Picture 5"/>
            <p:cNvPicPr>
              <a:picLocks noChangeAspect="1" noChangeArrowheads="1"/>
            </p:cNvPicPr>
            <p:nvPr/>
          </p:nvPicPr>
          <p:blipFill>
            <a:blip r:embed="rId6" cstate="print"/>
            <a:srcRect/>
            <a:stretch>
              <a:fillRect/>
            </a:stretch>
          </p:blipFill>
          <p:spPr bwMode="auto">
            <a:xfrm>
              <a:off x="5848082" y="2192836"/>
              <a:ext cx="390659" cy="990600"/>
            </a:xfrm>
            <a:prstGeom prst="rect">
              <a:avLst/>
            </a:prstGeom>
            <a:noFill/>
            <a:ln w="9525">
              <a:noFill/>
              <a:miter lim="800000"/>
              <a:headEnd/>
              <a:tailEnd/>
            </a:ln>
          </p:spPr>
        </p:pic>
        <p:pic>
          <p:nvPicPr>
            <p:cNvPr id="11" name="Picture 5"/>
            <p:cNvPicPr>
              <a:picLocks noChangeAspect="1" noChangeArrowheads="1"/>
            </p:cNvPicPr>
            <p:nvPr/>
          </p:nvPicPr>
          <p:blipFill>
            <a:blip r:embed="rId6" cstate="print"/>
            <a:srcRect/>
            <a:stretch>
              <a:fillRect/>
            </a:stretch>
          </p:blipFill>
          <p:spPr bwMode="auto">
            <a:xfrm>
              <a:off x="6238741" y="2192836"/>
              <a:ext cx="390659" cy="990600"/>
            </a:xfrm>
            <a:prstGeom prst="rect">
              <a:avLst/>
            </a:prstGeom>
            <a:noFill/>
            <a:ln w="9525">
              <a:noFill/>
              <a:miter lim="800000"/>
              <a:headEnd/>
              <a:tailEnd/>
            </a:ln>
          </p:spPr>
        </p:pic>
      </p:grpSp>
      <p:sp>
        <p:nvSpPr>
          <p:cNvPr id="15" name="Oval 14"/>
          <p:cNvSpPr/>
          <p:nvPr/>
        </p:nvSpPr>
        <p:spPr>
          <a:xfrm>
            <a:off x="4172242" y="1783883"/>
            <a:ext cx="736979" cy="15558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6" name="Straight Arrow Connector 15"/>
          <p:cNvCxnSpPr/>
          <p:nvPr/>
        </p:nvCxnSpPr>
        <p:spPr>
          <a:xfrm>
            <a:off x="7032002" y="2166967"/>
            <a:ext cx="0" cy="2691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7149" y="3593551"/>
            <a:ext cx="4992905" cy="1477328"/>
          </a:xfrm>
          <a:prstGeom prst="rect">
            <a:avLst/>
          </a:prstGeom>
          <a:noFill/>
        </p:spPr>
        <p:txBody>
          <a:bodyPr wrap="square" rtlCol="0">
            <a:spAutoFit/>
          </a:bodyPr>
          <a:lstStyle/>
          <a:p>
            <a:r>
              <a:rPr lang="en-US" dirty="0">
                <a:solidFill>
                  <a:schemeClr val="bg1"/>
                </a:solidFill>
              </a:rPr>
              <a:t>RITN will need to have inpatient care for 30% of the radiation only casualties</a:t>
            </a:r>
          </a:p>
          <a:p>
            <a:endParaRPr lang="en-US" dirty="0">
              <a:solidFill>
                <a:schemeClr val="bg1"/>
              </a:solidFill>
            </a:endParaRPr>
          </a:p>
          <a:p>
            <a:r>
              <a:rPr lang="en-US" dirty="0">
                <a:solidFill>
                  <a:schemeClr val="bg1"/>
                </a:solidFill>
              </a:rPr>
              <a:t>70% of the radiation only casualties will require outpatient monitoring</a:t>
            </a:r>
          </a:p>
        </p:txBody>
      </p:sp>
      <p:cxnSp>
        <p:nvCxnSpPr>
          <p:cNvPr id="18" name="Straight Arrow Connector 17"/>
          <p:cNvCxnSpPr>
            <a:endCxn id="19" idx="1"/>
          </p:cNvCxnSpPr>
          <p:nvPr/>
        </p:nvCxnSpPr>
        <p:spPr>
          <a:xfrm>
            <a:off x="4923346" y="3959876"/>
            <a:ext cx="1211841" cy="124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a:off x="6135187" y="3385622"/>
            <a:ext cx="388345" cy="1148509"/>
          </a:xfrm>
          <a:prstGeom prst="leftBrace">
            <a:avLst>
              <a:gd name="adj1" fmla="val 8333"/>
              <a:gd name="adj2" fmla="val 5108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20" name="Straight Arrow Connector 19"/>
          <p:cNvCxnSpPr/>
          <p:nvPr/>
        </p:nvCxnSpPr>
        <p:spPr>
          <a:xfrm>
            <a:off x="2942706" y="4872297"/>
            <a:ext cx="3351380" cy="281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6464" y="1855775"/>
            <a:ext cx="4120520" cy="157913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4887955" y="2166967"/>
            <a:ext cx="21546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30976" y="5224379"/>
            <a:ext cx="5179078" cy="334835"/>
          </a:xfrm>
          <a:prstGeom prst="rect">
            <a:avLst/>
          </a:prstGeom>
          <a:solidFill>
            <a:schemeClr val="tx1"/>
          </a:solidFill>
          <a:ln>
            <a:solidFill>
              <a:schemeClr val="bg1"/>
            </a:solidFill>
          </a:ln>
        </p:spPr>
        <p:txBody>
          <a:bodyPr wrap="square">
            <a:spAutoFit/>
          </a:bodyPr>
          <a:lstStyle/>
          <a:p>
            <a:r>
              <a:rPr lang="en-US" sz="788" dirty="0">
                <a:solidFill>
                  <a:schemeClr val="bg1"/>
                </a:solidFill>
              </a:rPr>
              <a:t>Casualty Estimates adapted from: Knebel AR, Coleman CN, </a:t>
            </a:r>
            <a:r>
              <a:rPr lang="en-US" sz="788" dirty="0" err="1">
                <a:solidFill>
                  <a:schemeClr val="bg1"/>
                </a:solidFill>
              </a:rPr>
              <a:t>Cliffer</a:t>
            </a:r>
            <a:r>
              <a:rPr lang="en-US" sz="788" dirty="0">
                <a:solidFill>
                  <a:schemeClr val="bg1"/>
                </a:solidFill>
              </a:rPr>
              <a:t> KD; et al. Allocation of scarce resources after a nuclear detonation: setting the context. Disaster Med Public Health Prep. 2011;5 (</a:t>
            </a:r>
            <a:r>
              <a:rPr lang="en-US" sz="788" dirty="0" err="1">
                <a:solidFill>
                  <a:schemeClr val="bg1"/>
                </a:solidFill>
              </a:rPr>
              <a:t>Suppl</a:t>
            </a:r>
            <a:r>
              <a:rPr lang="en-US" sz="788" dirty="0">
                <a:solidFill>
                  <a:schemeClr val="bg1"/>
                </a:solidFill>
              </a:rPr>
              <a:t> 1):S20-S31</a:t>
            </a:r>
          </a:p>
        </p:txBody>
      </p:sp>
      <p:sp>
        <p:nvSpPr>
          <p:cNvPr id="21" name="Left Brace 20"/>
          <p:cNvSpPr/>
          <p:nvPr/>
        </p:nvSpPr>
        <p:spPr>
          <a:xfrm rot="5400000">
            <a:off x="6869729" y="1391741"/>
            <a:ext cx="388345" cy="2507205"/>
          </a:xfrm>
          <a:prstGeom prst="leftBrace">
            <a:avLst>
              <a:gd name="adj1" fmla="val 8333"/>
              <a:gd name="adj2" fmla="val 5108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2" name="Rectangle 2"/>
          <p:cNvSpPr txBox="1">
            <a:spLocks noChangeArrowheads="1"/>
          </p:cNvSpPr>
          <p:nvPr/>
        </p:nvSpPr>
        <p:spPr bwMode="auto">
          <a:xfrm>
            <a:off x="0" y="0"/>
            <a:ext cx="9144000" cy="691116"/>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92D050"/>
                </a:solidFill>
                <a:latin typeface="Calibri" pitchFamily="34" charset="0"/>
                <a:ea typeface="+mj-ea"/>
                <a:cs typeface="+mj-cs"/>
              </a:defRPr>
            </a:lvl1pPr>
            <a:lvl2pPr algn="l" rtl="0" eaLnBrk="0" fontAlgn="base" hangingPunct="0">
              <a:spcBef>
                <a:spcPct val="0"/>
              </a:spcBef>
              <a:spcAft>
                <a:spcPct val="0"/>
              </a:spcAft>
              <a:defRPr sz="3600" b="1">
                <a:solidFill>
                  <a:schemeClr val="folHlink"/>
                </a:solidFill>
                <a:latin typeface="Calibri" pitchFamily="34" charset="0"/>
              </a:defRPr>
            </a:lvl2pPr>
            <a:lvl3pPr algn="l" rtl="0" eaLnBrk="0" fontAlgn="base" hangingPunct="0">
              <a:spcBef>
                <a:spcPct val="0"/>
              </a:spcBef>
              <a:spcAft>
                <a:spcPct val="0"/>
              </a:spcAft>
              <a:defRPr sz="3600" b="1">
                <a:solidFill>
                  <a:schemeClr val="folHlink"/>
                </a:solidFill>
                <a:latin typeface="Calibri" pitchFamily="34" charset="0"/>
              </a:defRPr>
            </a:lvl3pPr>
            <a:lvl4pPr algn="l" rtl="0" eaLnBrk="0" fontAlgn="base" hangingPunct="0">
              <a:spcBef>
                <a:spcPct val="0"/>
              </a:spcBef>
              <a:spcAft>
                <a:spcPct val="0"/>
              </a:spcAft>
              <a:defRPr sz="3600" b="1">
                <a:solidFill>
                  <a:schemeClr val="folHlink"/>
                </a:solidFill>
                <a:latin typeface="Calibri" pitchFamily="34" charset="0"/>
              </a:defRPr>
            </a:lvl4pPr>
            <a:lvl5pPr algn="l" rtl="0" eaLnBrk="0" fontAlgn="base" hangingPunct="0">
              <a:spcBef>
                <a:spcPct val="0"/>
              </a:spcBef>
              <a:spcAft>
                <a:spcPct val="0"/>
              </a:spcAft>
              <a:defRPr sz="3600" b="1">
                <a:solidFill>
                  <a:schemeClr val="folHlink"/>
                </a:solidFill>
                <a:latin typeface="Calibri" pitchFamily="34" charset="0"/>
              </a:defRPr>
            </a:lvl5pPr>
            <a:lvl6pPr marL="457200" algn="l" rtl="0" fontAlgn="base">
              <a:spcBef>
                <a:spcPct val="0"/>
              </a:spcBef>
              <a:spcAft>
                <a:spcPct val="0"/>
              </a:spcAft>
              <a:defRPr sz="3000" b="1">
                <a:solidFill>
                  <a:schemeClr val="folHlink"/>
                </a:solidFill>
                <a:latin typeface="Arial Black" pitchFamily="34" charset="0"/>
              </a:defRPr>
            </a:lvl6pPr>
            <a:lvl7pPr marL="914400" algn="l" rtl="0" fontAlgn="base">
              <a:spcBef>
                <a:spcPct val="0"/>
              </a:spcBef>
              <a:spcAft>
                <a:spcPct val="0"/>
              </a:spcAft>
              <a:defRPr sz="3000" b="1">
                <a:solidFill>
                  <a:schemeClr val="folHlink"/>
                </a:solidFill>
                <a:latin typeface="Arial Black" pitchFamily="34" charset="0"/>
              </a:defRPr>
            </a:lvl7pPr>
            <a:lvl8pPr marL="1371600" algn="l" rtl="0" fontAlgn="base">
              <a:spcBef>
                <a:spcPct val="0"/>
              </a:spcBef>
              <a:spcAft>
                <a:spcPct val="0"/>
              </a:spcAft>
              <a:defRPr sz="3000" b="1">
                <a:solidFill>
                  <a:schemeClr val="folHlink"/>
                </a:solidFill>
                <a:latin typeface="Arial Black" pitchFamily="34" charset="0"/>
              </a:defRPr>
            </a:lvl8pPr>
            <a:lvl9pPr marL="1828800" algn="l" rtl="0" fontAlgn="base">
              <a:spcBef>
                <a:spcPct val="0"/>
              </a:spcBef>
              <a:spcAft>
                <a:spcPct val="0"/>
              </a:spcAft>
              <a:defRPr sz="3000" b="1">
                <a:solidFill>
                  <a:schemeClr val="folHlink"/>
                </a:solidFill>
                <a:latin typeface="Arial Black" pitchFamily="34" charset="0"/>
              </a:defRPr>
            </a:lvl9pPr>
          </a:lstStyle>
          <a:p>
            <a:pPr eaLnBrk="1" hangingPunct="1">
              <a:tabLst>
                <a:tab pos="463550" algn="l"/>
              </a:tabLst>
            </a:pPr>
            <a:r>
              <a:rPr lang="en-US" kern="0">
                <a:solidFill>
                  <a:schemeClr val="bg1"/>
                </a:solidFill>
              </a:rPr>
              <a:t>Casualty Profile</a:t>
            </a:r>
            <a:endParaRPr lang="en-US" kern="0" dirty="0">
              <a:solidFill>
                <a:schemeClr val="bg1"/>
              </a:solidFill>
            </a:endParaRPr>
          </a:p>
        </p:txBody>
      </p:sp>
      <p:sp>
        <p:nvSpPr>
          <p:cNvPr id="23" name="Slide Number Placeholder 3">
            <a:extLst>
              <a:ext uri="{FF2B5EF4-FFF2-40B4-BE49-F238E27FC236}">
                <a16:creationId xmlns:a16="http://schemas.microsoft.com/office/drawing/2014/main" id="{DD92FE94-6169-45AB-A2D6-84D3502B7C7F}"/>
              </a:ext>
            </a:extLst>
          </p:cNvPr>
          <p:cNvSpPr txBox="1">
            <a:spLocks/>
          </p:cNvSpPr>
          <p:nvPr/>
        </p:nvSpPr>
        <p:spPr bwMode="auto">
          <a:xfrm>
            <a:off x="457200" y="6477000"/>
            <a:ext cx="609600" cy="381000"/>
          </a:xfrm>
          <a:prstGeom prst="rect">
            <a:avLst/>
          </a:prstGeom>
          <a:noFill/>
          <a:ln w="9525">
            <a:noFill/>
            <a:miter lim="800000"/>
            <a:headEnd/>
            <a:tailEnd/>
          </a:ln>
        </p:spPr>
        <p:txBody>
          <a:bodyPr/>
          <a:lstStyle/>
          <a:p>
            <a:r>
              <a:rPr lang="en-US" sz="1000" b="1" dirty="0">
                <a:solidFill>
                  <a:schemeClr val="bg1"/>
                </a:solidFill>
              </a:rPr>
              <a:t>29</a:t>
            </a:r>
          </a:p>
        </p:txBody>
      </p:sp>
    </p:spTree>
    <p:extLst>
      <p:ext uri="{BB962C8B-B14F-4D97-AF65-F5344CB8AC3E}">
        <p14:creationId xmlns:p14="http://schemas.microsoft.com/office/powerpoint/2010/main" val="1902748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r>
              <a:rPr lang="en-US" dirty="0">
                <a:latin typeface="Arial" pitchFamily="34" charset="0"/>
              </a:rPr>
              <a:t>30</a:t>
            </a:r>
          </a:p>
        </p:txBody>
      </p:sp>
      <p:sp>
        <p:nvSpPr>
          <p:cNvPr id="6" name="Title 1"/>
          <p:cNvSpPr txBox="1">
            <a:spLocks/>
          </p:cNvSpPr>
          <p:nvPr/>
        </p:nvSpPr>
        <p:spPr bwMode="auto">
          <a:xfrm>
            <a:off x="0" y="274320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3600" b="1" kern="0" dirty="0">
                <a:solidFill>
                  <a:schemeClr val="bg1"/>
                </a:solidFill>
                <a:latin typeface="Calibri" panose="020F0502020204030204" pitchFamily="34" charset="0"/>
                <a:ea typeface="+mj-ea"/>
                <a:cs typeface="+mj-cs"/>
              </a:rPr>
              <a:t>Radiation Basics</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p:cNvSpPr>
            <a:spLocks noGrp="1"/>
          </p:cNvSpPr>
          <p:nvPr>
            <p:ph type="sldNum" sz="quarter" idx="10"/>
          </p:nvPr>
        </p:nvSpPr>
        <p:spPr>
          <a:noFill/>
        </p:spPr>
        <p:txBody>
          <a:bodyPr/>
          <a:lstStyle/>
          <a:p>
            <a:r>
              <a:rPr lang="en-US" dirty="0">
                <a:latin typeface="Arial" pitchFamily="34" charset="0"/>
              </a:rPr>
              <a:t>31</a:t>
            </a:r>
          </a:p>
        </p:txBody>
      </p:sp>
      <p:pic>
        <p:nvPicPr>
          <p:cNvPr id="34820" name="Picture 103" descr="FEMA_IS3_REM02-02-100t"/>
          <p:cNvPicPr>
            <a:picLocks noGrp="1" noChangeAspect="1" noChangeArrowheads="1"/>
          </p:cNvPicPr>
          <p:nvPr>
            <p:ph idx="1"/>
          </p:nvPr>
        </p:nvPicPr>
        <p:blipFill>
          <a:blip r:embed="rId3" cstate="print"/>
          <a:srcRect/>
          <a:stretch>
            <a:fillRect/>
          </a:stretch>
        </p:blipFill>
        <p:spPr>
          <a:xfrm>
            <a:off x="457200" y="1371600"/>
            <a:ext cx="8229600" cy="4060825"/>
          </a:xfrm>
          <a:noFill/>
        </p:spPr>
      </p:pic>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Types of Radiation</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
        <p:nvSpPr>
          <p:cNvPr id="6" name="TextBox 5"/>
          <p:cNvSpPr txBox="1"/>
          <p:nvPr/>
        </p:nvSpPr>
        <p:spPr>
          <a:xfrm>
            <a:off x="417448" y="6122498"/>
            <a:ext cx="2862469" cy="276999"/>
          </a:xfrm>
          <a:prstGeom prst="rect">
            <a:avLst/>
          </a:prstGeom>
          <a:noFill/>
        </p:spPr>
        <p:txBody>
          <a:bodyPr wrap="square" rtlCol="0">
            <a:spAutoFit/>
          </a:bodyPr>
          <a:lstStyle/>
          <a:p>
            <a:r>
              <a:rPr lang="en-US" sz="1200" dirty="0">
                <a:solidFill>
                  <a:schemeClr val="bg1"/>
                </a:solidFill>
                <a:latin typeface="Calibri" panose="020F0502020204030204" pitchFamily="34" charset="0"/>
              </a:rPr>
              <a:t>Source: FEMA IS-3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70338" y="788134"/>
            <a:ext cx="9073662" cy="2256517"/>
          </a:xfrm>
        </p:spPr>
        <p:txBody>
          <a:bodyPr/>
          <a:lstStyle/>
          <a:p>
            <a:pPr eaLnBrk="1" hangingPunct="1">
              <a:lnSpc>
                <a:spcPct val="80000"/>
              </a:lnSpc>
              <a:defRPr/>
            </a:pPr>
            <a:r>
              <a:rPr lang="en-US" sz="3200" dirty="0"/>
              <a:t>Internal contamination requires medical </a:t>
            </a:r>
            <a:r>
              <a:rPr lang="en-US" sz="3200" dirty="0" err="1"/>
              <a:t>decorporation</a:t>
            </a:r>
            <a:r>
              <a:rPr lang="en-US" sz="3200" dirty="0"/>
              <a:t> with assistance of a Toxicologist</a:t>
            </a:r>
          </a:p>
          <a:p>
            <a:pPr eaLnBrk="1" hangingPunct="1">
              <a:lnSpc>
                <a:spcPct val="80000"/>
              </a:lnSpc>
              <a:defRPr/>
            </a:pPr>
            <a:r>
              <a:rPr lang="en-US" sz="3200" dirty="0"/>
              <a:t>90+% of external contamination can be cleansed by removing clothing and washing exposed body parts</a:t>
            </a:r>
          </a:p>
        </p:txBody>
      </p:sp>
      <p:sp>
        <p:nvSpPr>
          <p:cNvPr id="35844" name="Slide Number Placeholder 3"/>
          <p:cNvSpPr>
            <a:spLocks noGrp="1"/>
          </p:cNvSpPr>
          <p:nvPr>
            <p:ph type="sldNum" sz="quarter" idx="10"/>
          </p:nvPr>
        </p:nvSpPr>
        <p:spPr>
          <a:noFill/>
        </p:spPr>
        <p:txBody>
          <a:bodyPr/>
          <a:lstStyle/>
          <a:p>
            <a:r>
              <a:rPr lang="en-US" dirty="0">
                <a:latin typeface="Arial" pitchFamily="34" charset="0"/>
              </a:rPr>
              <a:t>32</a:t>
            </a:r>
          </a:p>
        </p:txBody>
      </p:sp>
      <p:pic>
        <p:nvPicPr>
          <p:cNvPr id="35845" name="Picture 7" descr="FEMA_IS-3_REM04-06-140"/>
          <p:cNvPicPr>
            <a:picLocks noChangeAspect="1" noChangeArrowheads="1"/>
          </p:cNvPicPr>
          <p:nvPr/>
        </p:nvPicPr>
        <p:blipFill>
          <a:blip r:embed="rId3" cstate="print"/>
          <a:srcRect/>
          <a:stretch>
            <a:fillRect/>
          </a:stretch>
        </p:blipFill>
        <p:spPr bwMode="auto">
          <a:xfrm>
            <a:off x="2604355" y="2891931"/>
            <a:ext cx="5796068" cy="2989087"/>
          </a:xfrm>
          <a:prstGeom prst="rect">
            <a:avLst/>
          </a:prstGeom>
          <a:noFill/>
          <a:ln w="9525">
            <a:noFill/>
            <a:miter lim="800000"/>
            <a:headEnd/>
            <a:tailEnd/>
          </a:ln>
        </p:spPr>
      </p:pic>
      <p:sp>
        <p:nvSpPr>
          <p:cNvPr id="6"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Radioactive Contamination</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
        <p:nvSpPr>
          <p:cNvPr id="7" name="TextBox 6"/>
          <p:cNvSpPr txBox="1"/>
          <p:nvPr/>
        </p:nvSpPr>
        <p:spPr>
          <a:xfrm>
            <a:off x="457194" y="5983352"/>
            <a:ext cx="9144000" cy="461665"/>
          </a:xfrm>
          <a:prstGeom prst="rect">
            <a:avLst/>
          </a:prstGeom>
          <a:noFill/>
        </p:spPr>
        <p:txBody>
          <a:bodyPr wrap="square" rtlCol="0">
            <a:spAutoFit/>
          </a:bodyPr>
          <a:lstStyle/>
          <a:p>
            <a:r>
              <a:rPr lang="en-US" sz="1200" dirty="0">
                <a:solidFill>
                  <a:schemeClr val="bg1"/>
                </a:solidFill>
                <a:latin typeface="Calibri" panose="020F0502020204030204" pitchFamily="34" charset="0"/>
              </a:rPr>
              <a:t>Source: FEMA IS-3 and Dept. of Homeland Security Working Group </a:t>
            </a:r>
          </a:p>
          <a:p>
            <a:r>
              <a:rPr lang="en-US" sz="1200" dirty="0">
                <a:solidFill>
                  <a:schemeClr val="bg1"/>
                </a:solidFill>
                <a:latin typeface="Calibri" panose="020F0502020204030204" pitchFamily="34" charset="0"/>
              </a:rPr>
              <a:t>on Radiological Dispersal Device (RDD) Preparedness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3"/>
          <p:cNvSpPr>
            <a:spLocks noGrp="1"/>
          </p:cNvSpPr>
          <p:nvPr>
            <p:ph type="sldNum" sz="quarter" idx="10"/>
          </p:nvPr>
        </p:nvSpPr>
        <p:spPr>
          <a:noFill/>
        </p:spPr>
        <p:txBody>
          <a:bodyPr/>
          <a:lstStyle/>
          <a:p>
            <a:r>
              <a:rPr lang="en-US" dirty="0">
                <a:latin typeface="Arial" pitchFamily="34" charset="0"/>
              </a:rPr>
              <a:t>33</a:t>
            </a:r>
          </a:p>
        </p:txBody>
      </p:sp>
      <p:pic>
        <p:nvPicPr>
          <p:cNvPr id="36869" name="Picture 6" descr="REMM_Time-Dose-Shield"/>
          <p:cNvPicPr>
            <a:picLocks noChangeAspect="1" noChangeArrowheads="1"/>
          </p:cNvPicPr>
          <p:nvPr/>
        </p:nvPicPr>
        <p:blipFill>
          <a:blip r:embed="rId3" cstate="print"/>
          <a:srcRect/>
          <a:stretch>
            <a:fillRect/>
          </a:stretch>
        </p:blipFill>
        <p:spPr bwMode="auto">
          <a:xfrm>
            <a:off x="5257800" y="1295400"/>
            <a:ext cx="3810000" cy="4686300"/>
          </a:xfrm>
          <a:prstGeom prst="rect">
            <a:avLst/>
          </a:prstGeom>
          <a:solidFill>
            <a:schemeClr val="accent1"/>
          </a:solidFill>
          <a:ln w="9525">
            <a:noFill/>
            <a:miter lim="800000"/>
            <a:headEnd/>
            <a:tailEnd/>
          </a:ln>
        </p:spPr>
      </p:pic>
      <p:sp>
        <p:nvSpPr>
          <p:cNvPr id="6"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Reducing Radiation Exposure</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
        <p:nvSpPr>
          <p:cNvPr id="7" name="TextBox 6"/>
          <p:cNvSpPr txBox="1"/>
          <p:nvPr/>
        </p:nvSpPr>
        <p:spPr>
          <a:xfrm>
            <a:off x="437326" y="6142374"/>
            <a:ext cx="8289235" cy="276999"/>
          </a:xfrm>
          <a:prstGeom prst="rect">
            <a:avLst/>
          </a:prstGeom>
          <a:noFill/>
        </p:spPr>
        <p:txBody>
          <a:bodyPr wrap="square" rtlCol="0">
            <a:spAutoFit/>
          </a:bodyPr>
          <a:lstStyle/>
          <a:p>
            <a:r>
              <a:rPr lang="en-US" sz="1200" dirty="0">
                <a:solidFill>
                  <a:schemeClr val="bg1"/>
                </a:solidFill>
                <a:latin typeface="Calibri" panose="020F0502020204030204" pitchFamily="34" charset="0"/>
              </a:rPr>
              <a:t>Source: REMM http://www.remm.nlm.gov/</a:t>
            </a:r>
          </a:p>
        </p:txBody>
      </p:sp>
      <p:sp>
        <p:nvSpPr>
          <p:cNvPr id="36867" name="Content Placeholder 2"/>
          <p:cNvSpPr>
            <a:spLocks noGrp="1"/>
          </p:cNvSpPr>
          <p:nvPr>
            <p:ph idx="1"/>
          </p:nvPr>
        </p:nvSpPr>
        <p:spPr>
          <a:xfrm>
            <a:off x="296426" y="875782"/>
            <a:ext cx="5722536" cy="4830763"/>
          </a:xfrm>
        </p:spPr>
        <p:txBody>
          <a:bodyPr/>
          <a:lstStyle/>
          <a:p>
            <a:pPr>
              <a:lnSpc>
                <a:spcPct val="130000"/>
              </a:lnSpc>
              <a:buFontTx/>
              <a:buNone/>
              <a:defRPr/>
            </a:pPr>
            <a:r>
              <a:rPr lang="en-US" sz="3200" b="1" dirty="0"/>
              <a:t>3 steps for protection:</a:t>
            </a:r>
          </a:p>
          <a:p>
            <a:pPr lvl="1">
              <a:lnSpc>
                <a:spcPct val="130000"/>
              </a:lnSpc>
              <a:buFontTx/>
              <a:buAutoNum type="arabicParenR"/>
              <a:defRPr/>
            </a:pPr>
            <a:r>
              <a:rPr lang="en-US" sz="2800" dirty="0"/>
              <a:t> Keep your DISTANCE</a:t>
            </a:r>
          </a:p>
          <a:p>
            <a:pPr lvl="1">
              <a:lnSpc>
                <a:spcPct val="130000"/>
              </a:lnSpc>
              <a:buFontTx/>
              <a:buAutoNum type="arabicParenR"/>
              <a:defRPr/>
            </a:pPr>
            <a:endParaRPr lang="en-US" sz="2800" dirty="0"/>
          </a:p>
          <a:p>
            <a:pPr lvl="1">
              <a:lnSpc>
                <a:spcPct val="130000"/>
              </a:lnSpc>
              <a:buFontTx/>
              <a:buAutoNum type="arabicParenR"/>
              <a:defRPr/>
            </a:pPr>
            <a:r>
              <a:rPr lang="en-US" sz="2800" dirty="0"/>
              <a:t> Limit your TIME exposed</a:t>
            </a:r>
          </a:p>
          <a:p>
            <a:pPr lvl="1">
              <a:lnSpc>
                <a:spcPct val="130000"/>
              </a:lnSpc>
              <a:buFontTx/>
              <a:buAutoNum type="arabicParenR"/>
              <a:defRPr/>
            </a:pPr>
            <a:endParaRPr lang="en-US" sz="2800" dirty="0"/>
          </a:p>
          <a:p>
            <a:pPr lvl="1">
              <a:lnSpc>
                <a:spcPct val="130000"/>
              </a:lnSpc>
              <a:buFontTx/>
              <a:buAutoNum type="arabicParenR"/>
              <a:defRPr/>
            </a:pPr>
            <a:endParaRPr lang="en-US" sz="2800" dirty="0"/>
          </a:p>
          <a:p>
            <a:pPr lvl="1">
              <a:lnSpc>
                <a:spcPct val="130000"/>
              </a:lnSpc>
              <a:buFontTx/>
              <a:buAutoNum type="arabicParenR"/>
              <a:defRPr/>
            </a:pPr>
            <a:r>
              <a:rPr lang="en-US" sz="2800" dirty="0"/>
              <a:t> SHIELD yourself from exposure</a:t>
            </a:r>
          </a:p>
          <a:p>
            <a:pPr>
              <a:defRPr/>
            </a:pPr>
            <a:endParaRPr 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3"/>
          <p:cNvSpPr>
            <a:spLocks noGrp="1"/>
          </p:cNvSpPr>
          <p:nvPr>
            <p:ph type="sldNum" sz="quarter" idx="10"/>
          </p:nvPr>
        </p:nvSpPr>
        <p:spPr>
          <a:noFill/>
        </p:spPr>
        <p:txBody>
          <a:bodyPr/>
          <a:lstStyle/>
          <a:p>
            <a:r>
              <a:rPr lang="en-US" dirty="0">
                <a:latin typeface="Arial" pitchFamily="34" charset="0"/>
              </a:rPr>
              <a:t>34</a:t>
            </a:r>
          </a:p>
        </p:txBody>
      </p:sp>
      <p:pic>
        <p:nvPicPr>
          <p:cNvPr id="37892" name="Picture 3" descr="FEMA_IS3_REM05-03-080"/>
          <p:cNvPicPr>
            <a:picLocks noChangeAspect="1" noChangeArrowheads="1"/>
          </p:cNvPicPr>
          <p:nvPr/>
        </p:nvPicPr>
        <p:blipFill>
          <a:blip r:embed="rId3" cstate="print"/>
          <a:srcRect/>
          <a:stretch>
            <a:fillRect/>
          </a:stretch>
        </p:blipFill>
        <p:spPr bwMode="auto">
          <a:xfrm>
            <a:off x="249238" y="1651000"/>
            <a:ext cx="3865562" cy="4048125"/>
          </a:xfrm>
          <a:prstGeom prst="rect">
            <a:avLst/>
          </a:prstGeom>
          <a:noFill/>
          <a:ln w="9525">
            <a:solidFill>
              <a:schemeClr val="bg1"/>
            </a:solidFill>
            <a:miter lim="800000"/>
            <a:headEnd/>
            <a:tailEnd/>
          </a:ln>
        </p:spPr>
      </p:pic>
      <p:pic>
        <p:nvPicPr>
          <p:cNvPr id="37893" name="Picture 4" descr="duck and cover kids"/>
          <p:cNvPicPr>
            <a:picLocks noChangeAspect="1" noChangeArrowheads="1"/>
          </p:cNvPicPr>
          <p:nvPr/>
        </p:nvPicPr>
        <p:blipFill>
          <a:blip r:embed="rId4" cstate="print"/>
          <a:srcRect/>
          <a:stretch>
            <a:fillRect/>
          </a:stretch>
        </p:blipFill>
        <p:spPr bwMode="auto">
          <a:xfrm>
            <a:off x="4343400" y="1651000"/>
            <a:ext cx="4572000" cy="3949700"/>
          </a:xfrm>
          <a:prstGeom prst="rect">
            <a:avLst/>
          </a:prstGeom>
          <a:noFill/>
          <a:ln w="9525">
            <a:solidFill>
              <a:schemeClr val="bg1"/>
            </a:solidFill>
            <a:miter lim="800000"/>
            <a:headEnd/>
            <a:tailEnd/>
          </a:ln>
        </p:spPr>
      </p:pic>
      <p:sp>
        <p:nvSpPr>
          <p:cNvPr id="37894" name="Text Box 6"/>
          <p:cNvSpPr txBox="1">
            <a:spLocks noChangeArrowheads="1"/>
          </p:cNvSpPr>
          <p:nvPr/>
        </p:nvSpPr>
        <p:spPr bwMode="auto">
          <a:xfrm>
            <a:off x="1066800" y="1127125"/>
            <a:ext cx="1705082" cy="523220"/>
          </a:xfrm>
          <a:prstGeom prst="rect">
            <a:avLst/>
          </a:prstGeom>
          <a:noFill/>
          <a:ln w="9525">
            <a:noFill/>
            <a:miter lim="800000"/>
            <a:headEnd/>
            <a:tailEnd/>
          </a:ln>
        </p:spPr>
        <p:txBody>
          <a:bodyPr wrap="none">
            <a:spAutoFit/>
          </a:bodyPr>
          <a:lstStyle/>
          <a:p>
            <a:r>
              <a:rPr lang="en-US" sz="2800" b="1" dirty="0">
                <a:solidFill>
                  <a:schemeClr val="bg1"/>
                </a:solidFill>
                <a:latin typeface="Calibri" panose="020F0502020204030204" pitchFamily="34" charset="0"/>
              </a:rPr>
              <a:t>Protective</a:t>
            </a:r>
          </a:p>
        </p:txBody>
      </p:sp>
      <p:sp>
        <p:nvSpPr>
          <p:cNvPr id="37895" name="Text Box 7"/>
          <p:cNvSpPr txBox="1">
            <a:spLocks noChangeArrowheads="1"/>
          </p:cNvSpPr>
          <p:nvPr/>
        </p:nvSpPr>
        <p:spPr bwMode="auto">
          <a:xfrm>
            <a:off x="5410200" y="1117600"/>
            <a:ext cx="2343077" cy="523220"/>
          </a:xfrm>
          <a:prstGeom prst="rect">
            <a:avLst/>
          </a:prstGeom>
          <a:noFill/>
          <a:ln w="9525">
            <a:noFill/>
            <a:miter lim="800000"/>
            <a:headEnd/>
            <a:tailEnd/>
          </a:ln>
        </p:spPr>
        <p:txBody>
          <a:bodyPr wrap="none">
            <a:spAutoFit/>
          </a:bodyPr>
          <a:lstStyle/>
          <a:p>
            <a:r>
              <a:rPr lang="en-US" sz="2800" b="1" dirty="0">
                <a:solidFill>
                  <a:schemeClr val="bg1"/>
                </a:solidFill>
                <a:latin typeface="Calibri" panose="020F0502020204030204" pitchFamily="34" charset="0"/>
              </a:rPr>
              <a:t>Not protective</a:t>
            </a:r>
          </a:p>
        </p:txBody>
      </p:sp>
      <p:sp>
        <p:nvSpPr>
          <p:cNvPr id="8"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Protection from Radiation</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
        <p:nvSpPr>
          <p:cNvPr id="9" name="TextBox 8"/>
          <p:cNvSpPr txBox="1"/>
          <p:nvPr/>
        </p:nvSpPr>
        <p:spPr>
          <a:xfrm>
            <a:off x="437323" y="6142381"/>
            <a:ext cx="8249477" cy="276999"/>
          </a:xfrm>
          <a:prstGeom prst="rect">
            <a:avLst/>
          </a:prstGeom>
          <a:noFill/>
        </p:spPr>
        <p:txBody>
          <a:bodyPr wrap="square" rtlCol="0">
            <a:spAutoFit/>
          </a:bodyPr>
          <a:lstStyle/>
          <a:p>
            <a:r>
              <a:rPr lang="en-US" sz="1200" dirty="0">
                <a:solidFill>
                  <a:schemeClr val="bg1"/>
                </a:solidFill>
                <a:latin typeface="Calibri" panose="020F0502020204030204" pitchFamily="34" charset="0"/>
              </a:rPr>
              <a:t>Source: FEMA IS-3 (left) &amp; Detroit News (right)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r>
              <a:rPr lang="en-US" dirty="0">
                <a:latin typeface="Arial" pitchFamily="34" charset="0"/>
              </a:rPr>
              <a:t>35</a:t>
            </a:r>
          </a:p>
        </p:txBody>
      </p:sp>
      <p:sp>
        <p:nvSpPr>
          <p:cNvPr id="4" name="Title 1"/>
          <p:cNvSpPr txBox="1">
            <a:spLocks/>
          </p:cNvSpPr>
          <p:nvPr/>
        </p:nvSpPr>
        <p:spPr bwMode="auto">
          <a:xfrm>
            <a:off x="0" y="274320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3600" b="1" kern="0" dirty="0">
                <a:solidFill>
                  <a:schemeClr val="bg1"/>
                </a:solidFill>
                <a:latin typeface="Calibri" panose="020F0502020204030204" pitchFamily="34" charset="0"/>
                <a:ea typeface="+mj-ea"/>
                <a:cs typeface="+mj-cs"/>
              </a:rPr>
              <a:t>Acute Radiation Syndrome</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319635" y="813079"/>
            <a:ext cx="8686800" cy="4830763"/>
          </a:xfrm>
        </p:spPr>
        <p:txBody>
          <a:bodyPr/>
          <a:lstStyle/>
          <a:p>
            <a:pPr eaLnBrk="1" hangingPunct="1">
              <a:lnSpc>
                <a:spcPct val="90000"/>
              </a:lnSpc>
            </a:pPr>
            <a:r>
              <a:rPr lang="en-US" sz="3200" b="1" dirty="0"/>
              <a:t>LD</a:t>
            </a:r>
            <a:r>
              <a:rPr lang="en-US" sz="3200" b="1" baseline="-25000" dirty="0"/>
              <a:t>50</a:t>
            </a:r>
            <a:r>
              <a:rPr lang="en-US" sz="3200" b="1" dirty="0"/>
              <a:t> for humans (level of exposure that is lethal to 50% of people exposed to that dose):</a:t>
            </a:r>
          </a:p>
          <a:p>
            <a:pPr lvl="1" eaLnBrk="1" hangingPunct="1">
              <a:lnSpc>
                <a:spcPct val="90000"/>
              </a:lnSpc>
            </a:pPr>
            <a:r>
              <a:rPr lang="en-US" sz="2800" dirty="0"/>
              <a:t>3.5 to 4 </a:t>
            </a:r>
            <a:r>
              <a:rPr lang="en-US" sz="2800" dirty="0" err="1"/>
              <a:t>Gy</a:t>
            </a:r>
            <a:endParaRPr lang="en-US" sz="2800" baseline="-25000" dirty="0"/>
          </a:p>
          <a:p>
            <a:pPr lvl="2" eaLnBrk="1" hangingPunct="1">
              <a:lnSpc>
                <a:spcPct val="90000"/>
              </a:lnSpc>
            </a:pPr>
            <a:r>
              <a:rPr lang="en-US" sz="2400" dirty="0"/>
              <a:t>Without supportive care</a:t>
            </a:r>
          </a:p>
          <a:p>
            <a:pPr lvl="1" eaLnBrk="1" hangingPunct="1">
              <a:lnSpc>
                <a:spcPct val="90000"/>
              </a:lnSpc>
            </a:pPr>
            <a:r>
              <a:rPr lang="en-US" sz="2800" dirty="0"/>
              <a:t>4.5 to 7 </a:t>
            </a:r>
            <a:r>
              <a:rPr lang="en-US" sz="2800" dirty="0" err="1"/>
              <a:t>Gy</a:t>
            </a:r>
            <a:endParaRPr lang="en-US" sz="2800" baseline="-25000" dirty="0"/>
          </a:p>
          <a:p>
            <a:pPr lvl="2" eaLnBrk="1" hangingPunct="1">
              <a:lnSpc>
                <a:spcPct val="90000"/>
              </a:lnSpc>
            </a:pPr>
            <a:r>
              <a:rPr lang="en-US" sz="2400" dirty="0"/>
              <a:t>With antibiotics, transfusions and other supportive care</a:t>
            </a:r>
          </a:p>
          <a:p>
            <a:pPr lvl="1" eaLnBrk="1" hangingPunct="1">
              <a:lnSpc>
                <a:spcPct val="90000"/>
              </a:lnSpc>
            </a:pPr>
            <a:r>
              <a:rPr lang="en-US" sz="2800" dirty="0"/>
              <a:t>&gt;7-10 </a:t>
            </a:r>
            <a:r>
              <a:rPr lang="en-US" sz="2800" dirty="0" err="1"/>
              <a:t>Gy</a:t>
            </a:r>
            <a:endParaRPr lang="en-US" sz="2800" dirty="0"/>
          </a:p>
          <a:p>
            <a:pPr lvl="2" eaLnBrk="1" hangingPunct="1">
              <a:lnSpc>
                <a:spcPct val="90000"/>
              </a:lnSpc>
            </a:pPr>
            <a:r>
              <a:rPr lang="en-US" sz="2400" dirty="0"/>
              <a:t>Possibly with hematopoietic cell transplantation</a:t>
            </a:r>
          </a:p>
          <a:p>
            <a:pPr eaLnBrk="1" hangingPunct="1">
              <a:lnSpc>
                <a:spcPct val="90000"/>
              </a:lnSpc>
            </a:pPr>
            <a:r>
              <a:rPr lang="en-US" sz="3200" b="1" dirty="0"/>
              <a:t>In a radiation incident, shielding may result in </a:t>
            </a:r>
            <a:r>
              <a:rPr lang="en-US" sz="3200" b="1" dirty="0" err="1"/>
              <a:t>heterogenous</a:t>
            </a:r>
            <a:r>
              <a:rPr lang="en-US" sz="3200" b="1" dirty="0"/>
              <a:t> body dosing</a:t>
            </a:r>
          </a:p>
          <a:p>
            <a:pPr lvl="1" eaLnBrk="1" hangingPunct="1">
              <a:lnSpc>
                <a:spcPct val="90000"/>
              </a:lnSpc>
            </a:pPr>
            <a:r>
              <a:rPr lang="en-US" sz="2800" dirty="0"/>
              <a:t>A small portion of bone marrow that is shielded could reconstitute </a:t>
            </a:r>
            <a:r>
              <a:rPr lang="en-US" sz="2800" dirty="0" err="1"/>
              <a:t>hematopoiesis</a:t>
            </a:r>
            <a:endParaRPr lang="en-US" sz="2800" dirty="0"/>
          </a:p>
          <a:p>
            <a:pPr>
              <a:buFontTx/>
              <a:buNone/>
            </a:pPr>
            <a:endParaRPr lang="en-US" sz="3200" dirty="0"/>
          </a:p>
        </p:txBody>
      </p:sp>
      <p:sp>
        <p:nvSpPr>
          <p:cNvPr id="39940" name="Slide Number Placeholder 3"/>
          <p:cNvSpPr>
            <a:spLocks noGrp="1"/>
          </p:cNvSpPr>
          <p:nvPr>
            <p:ph type="sldNum" sz="quarter" idx="10"/>
          </p:nvPr>
        </p:nvSpPr>
        <p:spPr>
          <a:noFill/>
        </p:spPr>
        <p:txBody>
          <a:bodyPr/>
          <a:lstStyle/>
          <a:p>
            <a:r>
              <a:rPr lang="en-US" dirty="0">
                <a:latin typeface="Arial" pitchFamily="34" charset="0"/>
              </a:rPr>
              <a:t>36</a:t>
            </a:r>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Toxicity is Proportional to Dose</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p:txBody>
          <a:bodyPr/>
          <a:lstStyle/>
          <a:p>
            <a:pPr>
              <a:defRPr/>
            </a:pPr>
            <a:r>
              <a:rPr lang="en-US" sz="3200" b="1" dirty="0"/>
              <a:t>There are 4 primary </a:t>
            </a:r>
            <a:r>
              <a:rPr lang="en-US" sz="3200" b="1" dirty="0" err="1"/>
              <a:t>subsyndromes</a:t>
            </a:r>
            <a:endParaRPr lang="en-US" sz="3200" b="1" dirty="0"/>
          </a:p>
          <a:p>
            <a:pPr lvl="1">
              <a:defRPr/>
            </a:pPr>
            <a:r>
              <a:rPr lang="en-US" sz="2800" dirty="0" err="1"/>
              <a:t>Cutaneous</a:t>
            </a:r>
            <a:endParaRPr lang="en-US" sz="2800" dirty="0"/>
          </a:p>
          <a:p>
            <a:pPr lvl="1">
              <a:defRPr/>
            </a:pPr>
            <a:r>
              <a:rPr lang="en-US" sz="2800" dirty="0"/>
              <a:t>Hematologic</a:t>
            </a:r>
          </a:p>
          <a:p>
            <a:pPr lvl="1">
              <a:defRPr/>
            </a:pPr>
            <a:r>
              <a:rPr lang="en-US" sz="2800" dirty="0"/>
              <a:t>Neurovascular</a:t>
            </a:r>
          </a:p>
          <a:p>
            <a:pPr lvl="1">
              <a:defRPr/>
            </a:pPr>
            <a:r>
              <a:rPr lang="en-US" sz="2800" dirty="0"/>
              <a:t>Gastrointestinal</a:t>
            </a:r>
          </a:p>
          <a:p>
            <a:pPr>
              <a:buFont typeface="Arial" pitchFamily="34" charset="0"/>
              <a:buChar char="•"/>
              <a:defRPr/>
            </a:pPr>
            <a:r>
              <a:rPr lang="en-US" sz="3200" b="1" dirty="0"/>
              <a:t>Psychological consequences should be anticipated and addressed</a:t>
            </a:r>
          </a:p>
        </p:txBody>
      </p:sp>
      <p:sp>
        <p:nvSpPr>
          <p:cNvPr id="40964" name="Slide Number Placeholder 3"/>
          <p:cNvSpPr>
            <a:spLocks noGrp="1"/>
          </p:cNvSpPr>
          <p:nvPr>
            <p:ph type="sldNum" sz="quarter" idx="10"/>
          </p:nvPr>
        </p:nvSpPr>
        <p:spPr>
          <a:noFill/>
        </p:spPr>
        <p:txBody>
          <a:bodyPr/>
          <a:lstStyle/>
          <a:p>
            <a:r>
              <a:rPr lang="en-US" dirty="0">
                <a:latin typeface="Arial" pitchFamily="34" charset="0"/>
              </a:rPr>
              <a:t>37</a:t>
            </a:r>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Acute Radiation Syndrome</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a:spLocks noGrp="1"/>
          </p:cNvSpPr>
          <p:nvPr>
            <p:ph type="sldNum" sz="quarter" idx="10"/>
          </p:nvPr>
        </p:nvSpPr>
        <p:spPr>
          <a:noFill/>
        </p:spPr>
        <p:txBody>
          <a:bodyPr/>
          <a:lstStyle/>
          <a:p>
            <a:r>
              <a:rPr lang="en-US" dirty="0">
                <a:latin typeface="Arial" pitchFamily="34" charset="0"/>
              </a:rPr>
              <a:t>38</a:t>
            </a:r>
          </a:p>
        </p:txBody>
      </p:sp>
      <p:pic>
        <p:nvPicPr>
          <p:cNvPr id="41988" name="Picture 4"/>
          <p:cNvPicPr>
            <a:picLocks noChangeAspect="1" noChangeArrowheads="1"/>
          </p:cNvPicPr>
          <p:nvPr/>
        </p:nvPicPr>
        <p:blipFill>
          <a:blip r:embed="rId3" cstate="print"/>
          <a:srcRect/>
          <a:stretch>
            <a:fillRect/>
          </a:stretch>
        </p:blipFill>
        <p:spPr bwMode="auto">
          <a:xfrm>
            <a:off x="1066800" y="1065213"/>
            <a:ext cx="7010400" cy="4640262"/>
          </a:xfrm>
          <a:prstGeom prst="rect">
            <a:avLst/>
          </a:prstGeom>
          <a:noFill/>
          <a:ln w="9525">
            <a:solidFill>
              <a:schemeClr val="bg1"/>
            </a:solidFill>
            <a:miter lim="800000"/>
            <a:headEnd/>
            <a:tailEnd/>
          </a:ln>
        </p:spPr>
      </p:pic>
      <p:sp>
        <p:nvSpPr>
          <p:cNvPr id="41989" name="Text Box 7"/>
          <p:cNvSpPr txBox="1">
            <a:spLocks noChangeArrowheads="1"/>
          </p:cNvSpPr>
          <p:nvPr/>
        </p:nvSpPr>
        <p:spPr bwMode="auto">
          <a:xfrm>
            <a:off x="33338" y="6221894"/>
            <a:ext cx="4578419" cy="179152"/>
          </a:xfrm>
          <a:prstGeom prst="rect">
            <a:avLst/>
          </a:prstGeom>
          <a:noFill/>
          <a:ln w="9525">
            <a:noFill/>
            <a:miter lim="800000"/>
            <a:headEnd/>
            <a:tailEnd/>
          </a:ln>
        </p:spPr>
        <p:txBody>
          <a:bodyPr wrap="square" lIns="0" tIns="0" rIns="0" bIns="0" anchorCtr="1">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1200" dirty="0">
                <a:solidFill>
                  <a:schemeClr val="bg1"/>
                </a:solidFill>
                <a:latin typeface="Calibri" panose="020F0502020204030204" pitchFamily="34" charset="0"/>
              </a:rPr>
              <a:t>Source: Waselenko, J. K. et. al. Ann Intern Med 2004;140:1037</a:t>
            </a:r>
          </a:p>
        </p:txBody>
      </p:sp>
      <p:sp>
        <p:nvSpPr>
          <p:cNvPr id="7"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4000" b="1" kern="0" dirty="0">
                <a:solidFill>
                  <a:schemeClr val="bg1"/>
                </a:solidFill>
                <a:latin typeface="Calibri" panose="020F0502020204030204" pitchFamily="34" charset="0"/>
                <a:ea typeface="+mj-ea"/>
                <a:cs typeface="+mj-cs"/>
              </a:rPr>
              <a:t>Acute Radiation Syndrome</a:t>
            </a:r>
            <a:endParaRPr kumimoji="0" lang="en-US" sz="40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298546" cy="685800"/>
          </a:xfrm>
          <a:solidFill>
            <a:srgbClr val="A6CE39"/>
          </a:solidFill>
        </p:spPr>
        <p:txBody>
          <a:bodyPr/>
          <a:lstStyle/>
          <a:p>
            <a:pPr eaLnBrk="1" hangingPunct="1">
              <a:defRPr/>
            </a:pPr>
            <a:r>
              <a:rPr lang="en-US" dirty="0">
                <a:solidFill>
                  <a:schemeClr val="bg1"/>
                </a:solidFill>
              </a:rPr>
              <a:t>What is RITN?</a:t>
            </a:r>
          </a:p>
        </p:txBody>
      </p:sp>
      <p:sp>
        <p:nvSpPr>
          <p:cNvPr id="9220" name="Slide Number Placeholder 3"/>
          <p:cNvSpPr>
            <a:spLocks noGrp="1"/>
          </p:cNvSpPr>
          <p:nvPr>
            <p:ph type="sldNum" sz="quarter" idx="10"/>
          </p:nvPr>
        </p:nvSpPr>
        <p:spPr>
          <a:noFill/>
        </p:spPr>
        <p:txBody>
          <a:bodyPr/>
          <a:lstStyle/>
          <a:p>
            <a:r>
              <a:rPr lang="en-US" dirty="0">
                <a:latin typeface="Arial" pitchFamily="34" charset="0"/>
              </a:rPr>
              <a:t>3</a:t>
            </a:r>
          </a:p>
        </p:txBody>
      </p:sp>
      <p:sp>
        <p:nvSpPr>
          <p:cNvPr id="6" name="Rectangle 5"/>
          <p:cNvSpPr/>
          <p:nvPr/>
        </p:nvSpPr>
        <p:spPr>
          <a:xfrm>
            <a:off x="95692" y="784107"/>
            <a:ext cx="9048307" cy="1938992"/>
          </a:xfrm>
          <a:prstGeom prst="rect">
            <a:avLst/>
          </a:prstGeom>
        </p:spPr>
        <p:txBody>
          <a:bodyPr wrap="square">
            <a:spAutoFit/>
          </a:bodyPr>
          <a:lstStyle/>
          <a:p>
            <a:r>
              <a:rPr lang="en-US" sz="2000" b="1" dirty="0">
                <a:solidFill>
                  <a:schemeClr val="bg1"/>
                </a:solidFill>
                <a:latin typeface="Calibri" panose="020F0502020204030204" pitchFamily="34" charset="0"/>
              </a:rPr>
              <a:t>The Radiation Injury Treatment Network (RITN) is a group of voluntary hospitals focused on preparing to respond to a large-scale radiological incident that results in casualties with acute radiation syndrome, that occurs distant to their location.</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RITN comprises of medical centers with expertise in the management of bone marrow failure.</a:t>
            </a:r>
          </a:p>
        </p:txBody>
      </p:sp>
      <p:sp>
        <p:nvSpPr>
          <p:cNvPr id="7" name="Rectangle 6"/>
          <p:cNvSpPr/>
          <p:nvPr/>
        </p:nvSpPr>
        <p:spPr>
          <a:xfrm>
            <a:off x="284759" y="3102650"/>
            <a:ext cx="5038673" cy="2831544"/>
          </a:xfrm>
          <a:prstGeom prst="rect">
            <a:avLst/>
          </a:prstGeom>
        </p:spPr>
        <p:txBody>
          <a:bodyPr wrap="square">
            <a:spAutoFit/>
          </a:bodyPr>
          <a:lstStyle/>
          <a:p>
            <a:r>
              <a:rPr lang="en-US" b="1" dirty="0">
                <a:solidFill>
                  <a:schemeClr val="bg1"/>
                </a:solidFill>
                <a:latin typeface="Calibri" panose="020F0502020204030204" pitchFamily="34" charset="0"/>
              </a:rPr>
              <a:t>RITN is preparing to…</a:t>
            </a:r>
          </a:p>
          <a:p>
            <a:pPr marL="171450" indent="-171450">
              <a:buClr>
                <a:srgbClr val="A6CE39"/>
              </a:buClr>
              <a:buSzPct val="120000"/>
              <a:buFont typeface="Arial" panose="020B0604020202020204" pitchFamily="34" charset="0"/>
              <a:buChar char="•"/>
            </a:pPr>
            <a:r>
              <a:rPr lang="en-US" sz="1600" dirty="0">
                <a:solidFill>
                  <a:schemeClr val="bg1"/>
                </a:solidFill>
                <a:latin typeface="Calibri" panose="020F0502020204030204" pitchFamily="34" charset="0"/>
              </a:rPr>
              <a:t>Accept casualties from a distant incident</a:t>
            </a:r>
          </a:p>
          <a:p>
            <a:pPr marL="171450" indent="-171450">
              <a:buClr>
                <a:srgbClr val="A6CE39"/>
              </a:buClr>
              <a:buSzPct val="120000"/>
              <a:buFont typeface="Arial" panose="020B0604020202020204" pitchFamily="34" charset="0"/>
              <a:buChar char="•"/>
            </a:pPr>
            <a:r>
              <a:rPr lang="en-US" sz="1600" dirty="0">
                <a:solidFill>
                  <a:schemeClr val="bg1"/>
                </a:solidFill>
                <a:latin typeface="Calibri" panose="020F0502020204030204" pitchFamily="34" charset="0"/>
              </a:rPr>
              <a:t>Provide supportive care for casualties with marrow toxic injuries </a:t>
            </a:r>
          </a:p>
          <a:p>
            <a:pPr marL="171450" indent="-171450">
              <a:buClr>
                <a:srgbClr val="A6CE39"/>
              </a:buClr>
              <a:buSzPct val="120000"/>
              <a:buFont typeface="Arial" panose="020B0604020202020204" pitchFamily="34" charset="0"/>
              <a:buChar char="•"/>
            </a:pPr>
            <a:r>
              <a:rPr lang="en-US" sz="1600" dirty="0">
                <a:solidFill>
                  <a:schemeClr val="bg1"/>
                </a:solidFill>
                <a:latin typeface="Calibri" panose="020F0502020204030204" pitchFamily="34" charset="0"/>
              </a:rPr>
              <a:t>Provide treatment expertise to practitioners caring for casualties at other locations </a:t>
            </a:r>
          </a:p>
          <a:p>
            <a:pPr marL="171450" indent="-171450">
              <a:buClr>
                <a:srgbClr val="A6CE39"/>
              </a:buClr>
              <a:buSzPct val="120000"/>
              <a:buFont typeface="Arial" panose="020B0604020202020204" pitchFamily="34" charset="0"/>
              <a:buChar char="•"/>
            </a:pPr>
            <a:r>
              <a:rPr lang="en-US" sz="1600" dirty="0">
                <a:solidFill>
                  <a:schemeClr val="bg1"/>
                </a:solidFill>
                <a:latin typeface="Calibri" panose="020F0502020204030204" pitchFamily="34" charset="0"/>
              </a:rPr>
              <a:t>Collect data on casualties treated at their treatment facility </a:t>
            </a:r>
          </a:p>
          <a:p>
            <a:pPr marL="171450" indent="-171450">
              <a:buClr>
                <a:srgbClr val="A6CE39"/>
              </a:buClr>
              <a:buSzPct val="120000"/>
              <a:buFont typeface="Arial" panose="020B0604020202020204" pitchFamily="34" charset="0"/>
              <a:buChar char="•"/>
            </a:pPr>
            <a:r>
              <a:rPr lang="en-US" sz="1600" dirty="0">
                <a:solidFill>
                  <a:schemeClr val="bg1"/>
                </a:solidFill>
                <a:latin typeface="Calibri" panose="020F0502020204030204" pitchFamily="34" charset="0"/>
              </a:rPr>
              <a:t>Facilitate marrow transplantation for the small percentage of casualties who require hematopoietic stem cell transplantation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45729" y="2810397"/>
            <a:ext cx="3513512" cy="266790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p>
            <a:r>
              <a:rPr lang="en-US" dirty="0">
                <a:latin typeface="Arial" pitchFamily="34" charset="0"/>
              </a:rPr>
              <a:t>39</a:t>
            </a:r>
          </a:p>
        </p:txBody>
      </p:sp>
      <p:sp>
        <p:nvSpPr>
          <p:cNvPr id="43011" name="Rectangle 4"/>
          <p:cNvSpPr>
            <a:spLocks noGrp="1" noChangeArrowheads="1"/>
          </p:cNvSpPr>
          <p:nvPr/>
        </p:nvSpPr>
        <p:spPr bwMode="auto">
          <a:xfrm>
            <a:off x="5334000" y="706438"/>
            <a:ext cx="3352800" cy="4495800"/>
          </a:xfrm>
          <a:prstGeom prst="rect">
            <a:avLst/>
          </a:prstGeom>
          <a:noFill/>
          <a:ln w="9525">
            <a:noFill/>
            <a:miter lim="800000"/>
            <a:headEnd/>
            <a:tailEnd/>
          </a:ln>
        </p:spPr>
        <p:txBody>
          <a:bodyPr anchor="ctr"/>
          <a:lstStyle/>
          <a:p>
            <a:pPr algn="ctr" eaLnBrk="0" hangingPunct="0"/>
            <a:r>
              <a:rPr lang="en-US" sz="3200" b="1" dirty="0">
                <a:solidFill>
                  <a:schemeClr val="bg1"/>
                </a:solidFill>
                <a:latin typeface="Calibri" panose="020F0502020204030204" pitchFamily="34" charset="0"/>
              </a:rPr>
              <a:t>Partial body shielding in radiological events</a:t>
            </a:r>
          </a:p>
        </p:txBody>
      </p:sp>
      <p:pic>
        <p:nvPicPr>
          <p:cNvPr id="43012" name="Picture 5"/>
          <p:cNvPicPr>
            <a:picLocks noChangeAspect="1" noChangeArrowheads="1"/>
          </p:cNvPicPr>
          <p:nvPr/>
        </p:nvPicPr>
        <p:blipFill>
          <a:blip r:embed="rId3" cstate="print"/>
          <a:srcRect/>
          <a:stretch>
            <a:fillRect/>
          </a:stretch>
        </p:blipFill>
        <p:spPr bwMode="auto">
          <a:xfrm>
            <a:off x="457200" y="152400"/>
            <a:ext cx="4579938" cy="6019800"/>
          </a:xfrm>
          <a:prstGeom prst="rect">
            <a:avLst/>
          </a:prstGeom>
          <a:noFill/>
          <a:ln w="9525">
            <a:noFill/>
            <a:miter lim="800000"/>
            <a:headEnd/>
            <a:tailEnd/>
          </a:ln>
        </p:spPr>
      </p:pic>
      <p:sp>
        <p:nvSpPr>
          <p:cNvPr id="43013" name="Text Box 7"/>
          <p:cNvSpPr txBox="1">
            <a:spLocks noChangeArrowheads="1"/>
          </p:cNvSpPr>
          <p:nvPr/>
        </p:nvSpPr>
        <p:spPr bwMode="auto">
          <a:xfrm>
            <a:off x="404256" y="6114976"/>
            <a:ext cx="4632882" cy="179152"/>
          </a:xfrm>
          <a:prstGeom prst="rect">
            <a:avLst/>
          </a:prstGeom>
          <a:noFill/>
          <a:ln w="9525">
            <a:noFill/>
            <a:miter lim="800000"/>
            <a:headEnd/>
            <a:tailEnd/>
          </a:ln>
        </p:spPr>
        <p:txBody>
          <a:bodyPr wrap="square" lIns="0" tIns="0" rIns="0" bIns="0" anchorCtr="1">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1200" dirty="0">
                <a:solidFill>
                  <a:schemeClr val="bg1"/>
                </a:solidFill>
                <a:latin typeface="Calibri" panose="020F0502020204030204" pitchFamily="34" charset="0"/>
              </a:rPr>
              <a:t>Source: Waselenko, J. K. et. al. Ann Intern Med 2004;140:1037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Content Placeholder 5" descr="slide39.png"/>
          <p:cNvPicPr>
            <a:picLocks noGrp="1" noChangeAspect="1"/>
          </p:cNvPicPr>
          <p:nvPr>
            <p:ph idx="1"/>
          </p:nvPr>
        </p:nvPicPr>
        <p:blipFill>
          <a:blip r:embed="rId2" cstate="print"/>
          <a:srcRect/>
          <a:stretch>
            <a:fillRect/>
          </a:stretch>
        </p:blipFill>
        <p:spPr>
          <a:xfrm>
            <a:off x="457200" y="1609725"/>
            <a:ext cx="8229600" cy="3927475"/>
          </a:xfrm>
        </p:spPr>
      </p:pic>
      <p:sp>
        <p:nvSpPr>
          <p:cNvPr id="44036" name="Slide Number Placeholder 3"/>
          <p:cNvSpPr>
            <a:spLocks noGrp="1"/>
          </p:cNvSpPr>
          <p:nvPr>
            <p:ph type="sldNum" sz="quarter" idx="10"/>
          </p:nvPr>
        </p:nvSpPr>
        <p:spPr>
          <a:noFill/>
        </p:spPr>
        <p:txBody>
          <a:bodyPr/>
          <a:lstStyle/>
          <a:p>
            <a:r>
              <a:rPr lang="en-US" dirty="0">
                <a:latin typeface="Arial" pitchFamily="34" charset="0"/>
              </a:rPr>
              <a:t>40</a:t>
            </a:r>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Acute Radiation Syndrome-Neurovascular</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3"/>
          <p:cNvSpPr>
            <a:spLocks noGrp="1"/>
          </p:cNvSpPr>
          <p:nvPr>
            <p:ph type="sldNum" sz="quarter" idx="10"/>
          </p:nvPr>
        </p:nvSpPr>
        <p:spPr>
          <a:noFill/>
        </p:spPr>
        <p:txBody>
          <a:bodyPr/>
          <a:lstStyle/>
          <a:p>
            <a:r>
              <a:rPr lang="en-US" dirty="0">
                <a:latin typeface="Arial" pitchFamily="34" charset="0"/>
              </a:rPr>
              <a:t>41</a:t>
            </a:r>
          </a:p>
        </p:txBody>
      </p:sp>
      <p:pic>
        <p:nvPicPr>
          <p:cNvPr id="45060" name="Content Placeholder 7" descr="slide40.png"/>
          <p:cNvPicPr>
            <a:picLocks noGrp="1" noChangeAspect="1"/>
          </p:cNvPicPr>
          <p:nvPr>
            <p:ph idx="1"/>
          </p:nvPr>
        </p:nvPicPr>
        <p:blipFill>
          <a:blip r:embed="rId2" cstate="print"/>
          <a:srcRect/>
          <a:stretch>
            <a:fillRect/>
          </a:stretch>
        </p:blipFill>
        <p:spPr>
          <a:xfrm>
            <a:off x="436563" y="1609725"/>
            <a:ext cx="8229600" cy="4014788"/>
          </a:xfrm>
        </p:spPr>
      </p:pic>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Acute Radiation Syndrome-Gastrointestinal</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Content Placeholder 4" descr="slide41.png"/>
          <p:cNvPicPr>
            <a:picLocks noGrp="1" noChangeAspect="1"/>
          </p:cNvPicPr>
          <p:nvPr>
            <p:ph idx="1"/>
          </p:nvPr>
        </p:nvPicPr>
        <p:blipFill>
          <a:blip r:embed="rId2" cstate="print"/>
          <a:srcRect/>
          <a:stretch>
            <a:fillRect/>
          </a:stretch>
        </p:blipFill>
        <p:spPr>
          <a:xfrm>
            <a:off x="457200" y="1280319"/>
            <a:ext cx="8096250" cy="4602162"/>
          </a:xfrm>
        </p:spPr>
      </p:pic>
      <p:sp>
        <p:nvSpPr>
          <p:cNvPr id="46084" name="Slide Number Placeholder 3"/>
          <p:cNvSpPr>
            <a:spLocks noGrp="1"/>
          </p:cNvSpPr>
          <p:nvPr>
            <p:ph type="sldNum" sz="quarter" idx="10"/>
          </p:nvPr>
        </p:nvSpPr>
        <p:spPr>
          <a:noFill/>
        </p:spPr>
        <p:txBody>
          <a:bodyPr/>
          <a:lstStyle/>
          <a:p>
            <a:r>
              <a:rPr lang="en-US" dirty="0">
                <a:latin typeface="Arial" pitchFamily="34" charset="0"/>
              </a:rPr>
              <a:t>42</a:t>
            </a:r>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Acute Radiation Syndrome-</a:t>
            </a:r>
            <a:r>
              <a:rPr lang="en-US" sz="3600" b="1" kern="0" dirty="0" err="1">
                <a:solidFill>
                  <a:schemeClr val="bg1"/>
                </a:solidFill>
                <a:latin typeface="Calibri" panose="020F0502020204030204" pitchFamily="34" charset="0"/>
                <a:ea typeface="+mj-ea"/>
                <a:cs typeface="+mj-cs"/>
              </a:rPr>
              <a:t>Cutaneous</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3"/>
          <p:cNvSpPr>
            <a:spLocks noGrp="1"/>
          </p:cNvSpPr>
          <p:nvPr>
            <p:ph type="sldNum" sz="quarter" idx="10"/>
          </p:nvPr>
        </p:nvSpPr>
        <p:spPr>
          <a:noFill/>
        </p:spPr>
        <p:txBody>
          <a:bodyPr/>
          <a:lstStyle/>
          <a:p>
            <a:r>
              <a:rPr lang="en-US" dirty="0">
                <a:latin typeface="Arial" pitchFamily="34" charset="0"/>
              </a:rPr>
              <a:t>43</a:t>
            </a:r>
          </a:p>
        </p:txBody>
      </p:sp>
      <p:pic>
        <p:nvPicPr>
          <p:cNvPr id="47108" name="Picture 8"/>
          <p:cNvPicPr>
            <a:picLocks noChangeAspect="1" noChangeArrowheads="1"/>
          </p:cNvPicPr>
          <p:nvPr/>
        </p:nvPicPr>
        <p:blipFill>
          <a:blip r:embed="rId3" cstate="print"/>
          <a:srcRect/>
          <a:stretch>
            <a:fillRect/>
          </a:stretch>
        </p:blipFill>
        <p:spPr bwMode="auto">
          <a:xfrm>
            <a:off x="4800600" y="841518"/>
            <a:ext cx="3454400" cy="2430463"/>
          </a:xfrm>
          <a:prstGeom prst="rect">
            <a:avLst/>
          </a:prstGeom>
          <a:noFill/>
          <a:ln w="9525">
            <a:noFill/>
            <a:miter lim="800000"/>
            <a:headEnd/>
            <a:tailEnd/>
          </a:ln>
        </p:spPr>
      </p:pic>
      <p:pic>
        <p:nvPicPr>
          <p:cNvPr id="47109" name="Picture 9"/>
          <p:cNvPicPr>
            <a:picLocks noChangeAspect="1" noChangeArrowheads="1"/>
          </p:cNvPicPr>
          <p:nvPr/>
        </p:nvPicPr>
        <p:blipFill>
          <a:blip r:embed="rId4" cstate="print"/>
          <a:srcRect/>
          <a:stretch>
            <a:fillRect/>
          </a:stretch>
        </p:blipFill>
        <p:spPr bwMode="auto">
          <a:xfrm>
            <a:off x="4800600" y="3356118"/>
            <a:ext cx="3498850" cy="2362200"/>
          </a:xfrm>
          <a:prstGeom prst="rect">
            <a:avLst/>
          </a:prstGeom>
          <a:noFill/>
          <a:ln w="9525">
            <a:noFill/>
            <a:miter lim="800000"/>
            <a:headEnd/>
            <a:tailEnd/>
          </a:ln>
        </p:spPr>
      </p:pic>
      <p:pic>
        <p:nvPicPr>
          <p:cNvPr id="47110" name="Picture 10"/>
          <p:cNvPicPr>
            <a:picLocks noChangeAspect="1" noChangeArrowheads="1"/>
          </p:cNvPicPr>
          <p:nvPr/>
        </p:nvPicPr>
        <p:blipFill>
          <a:blip r:embed="rId5" cstate="print"/>
          <a:srcRect/>
          <a:stretch>
            <a:fillRect/>
          </a:stretch>
        </p:blipFill>
        <p:spPr bwMode="auto">
          <a:xfrm>
            <a:off x="914400" y="3356118"/>
            <a:ext cx="3454400" cy="2384425"/>
          </a:xfrm>
          <a:prstGeom prst="rect">
            <a:avLst/>
          </a:prstGeom>
          <a:noFill/>
          <a:ln w="9525">
            <a:noFill/>
            <a:miter lim="800000"/>
            <a:headEnd/>
            <a:tailEnd/>
          </a:ln>
        </p:spPr>
      </p:pic>
      <p:pic>
        <p:nvPicPr>
          <p:cNvPr id="47111" name="Picture 11"/>
          <p:cNvPicPr>
            <a:picLocks noChangeAspect="1" noChangeArrowheads="1"/>
          </p:cNvPicPr>
          <p:nvPr/>
        </p:nvPicPr>
        <p:blipFill>
          <a:blip r:embed="rId6" cstate="print"/>
          <a:srcRect/>
          <a:stretch>
            <a:fillRect/>
          </a:stretch>
        </p:blipFill>
        <p:spPr bwMode="auto">
          <a:xfrm>
            <a:off x="920750" y="917718"/>
            <a:ext cx="3498850" cy="2373313"/>
          </a:xfrm>
          <a:prstGeom prst="rect">
            <a:avLst/>
          </a:prstGeom>
          <a:noFill/>
          <a:ln w="9525">
            <a:noFill/>
            <a:miter lim="800000"/>
            <a:headEnd/>
            <a:tailEnd/>
          </a:ln>
        </p:spPr>
      </p:pic>
      <p:sp>
        <p:nvSpPr>
          <p:cNvPr id="8"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Cutaneous Injuries from Open Sources</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
        <p:nvSpPr>
          <p:cNvPr id="9" name="TextBox 8"/>
          <p:cNvSpPr txBox="1"/>
          <p:nvPr/>
        </p:nvSpPr>
        <p:spPr>
          <a:xfrm>
            <a:off x="437325" y="6142378"/>
            <a:ext cx="3379304" cy="276999"/>
          </a:xfrm>
          <a:prstGeom prst="rect">
            <a:avLst/>
          </a:prstGeom>
          <a:noFill/>
        </p:spPr>
        <p:txBody>
          <a:bodyPr wrap="square" rtlCol="0">
            <a:spAutoFit/>
          </a:bodyPr>
          <a:lstStyle/>
          <a:p>
            <a:r>
              <a:rPr lang="en-US" sz="1200" dirty="0">
                <a:solidFill>
                  <a:schemeClr val="bg1"/>
                </a:solidFill>
                <a:latin typeface="Calibri" panose="020F0502020204030204" pitchFamily="34" charset="0"/>
              </a:rPr>
              <a:t>Source: IAEA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r>
              <a:rPr lang="en-US" dirty="0">
                <a:latin typeface="Arial" pitchFamily="34" charset="0"/>
              </a:rPr>
              <a:t>44</a:t>
            </a:r>
          </a:p>
        </p:txBody>
      </p:sp>
      <p:sp>
        <p:nvSpPr>
          <p:cNvPr id="6" name="Title 1"/>
          <p:cNvSpPr txBox="1">
            <a:spLocks/>
          </p:cNvSpPr>
          <p:nvPr/>
        </p:nvSpPr>
        <p:spPr bwMode="auto">
          <a:xfrm>
            <a:off x="0" y="274320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3600" b="1" kern="0" dirty="0" err="1">
                <a:solidFill>
                  <a:schemeClr val="bg1"/>
                </a:solidFill>
                <a:latin typeface="Calibri" panose="020F0502020204030204" pitchFamily="34" charset="0"/>
                <a:ea typeface="+mj-ea"/>
                <a:cs typeface="+mj-cs"/>
              </a:rPr>
              <a:t>Dosimetry</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327967" y="1026731"/>
            <a:ext cx="9415305" cy="5692462"/>
          </a:xfrm>
        </p:spPr>
        <p:txBody>
          <a:bodyPr/>
          <a:lstStyle/>
          <a:p>
            <a:pPr eaLnBrk="1" hangingPunct="1">
              <a:lnSpc>
                <a:spcPct val="90000"/>
              </a:lnSpc>
              <a:defRPr/>
            </a:pPr>
            <a:r>
              <a:rPr lang="en-US" b="1" dirty="0"/>
              <a:t>Definition</a:t>
            </a:r>
          </a:p>
          <a:p>
            <a:pPr lvl="1" eaLnBrk="1" hangingPunct="1">
              <a:lnSpc>
                <a:spcPct val="90000"/>
              </a:lnSpc>
              <a:defRPr/>
            </a:pPr>
            <a:r>
              <a:rPr lang="en-US" dirty="0" err="1"/>
              <a:t>Biodosimetry</a:t>
            </a:r>
            <a:r>
              <a:rPr lang="en-US" dirty="0"/>
              <a:t> is the use of biological markers to estimate dose</a:t>
            </a:r>
          </a:p>
          <a:p>
            <a:pPr lvl="1" eaLnBrk="1" hangingPunct="1">
              <a:lnSpc>
                <a:spcPct val="90000"/>
              </a:lnSpc>
              <a:defRPr/>
            </a:pPr>
            <a:r>
              <a:rPr lang="en-US" dirty="0"/>
              <a:t>Dosing after radiological and nuclear events is complicated by a variety of factors, including shielding</a:t>
            </a:r>
          </a:p>
          <a:p>
            <a:pPr eaLnBrk="1" hangingPunct="1">
              <a:lnSpc>
                <a:spcPct val="90000"/>
              </a:lnSpc>
              <a:defRPr/>
            </a:pPr>
            <a:r>
              <a:rPr lang="en-US" b="1" dirty="0"/>
              <a:t>Standard approaches</a:t>
            </a:r>
          </a:p>
          <a:p>
            <a:pPr lvl="1" eaLnBrk="1" hangingPunct="1">
              <a:lnSpc>
                <a:spcPct val="90000"/>
              </a:lnSpc>
              <a:defRPr/>
            </a:pPr>
            <a:r>
              <a:rPr lang="en-US" dirty="0"/>
              <a:t>Time to vomiting</a:t>
            </a:r>
          </a:p>
          <a:p>
            <a:pPr lvl="1" eaLnBrk="1" hangingPunct="1">
              <a:lnSpc>
                <a:spcPct val="90000"/>
              </a:lnSpc>
              <a:defRPr/>
            </a:pPr>
            <a:r>
              <a:rPr lang="en-US" dirty="0"/>
              <a:t>Lymphocyte depletion kinetics</a:t>
            </a:r>
          </a:p>
          <a:p>
            <a:pPr lvl="1" eaLnBrk="1" hangingPunct="1">
              <a:lnSpc>
                <a:spcPct val="90000"/>
              </a:lnSpc>
              <a:defRPr/>
            </a:pPr>
            <a:r>
              <a:rPr lang="en-US" dirty="0"/>
              <a:t>METREPOL – Combines clinical data and blood cell counts</a:t>
            </a:r>
          </a:p>
          <a:p>
            <a:pPr lvl="1" eaLnBrk="1" hangingPunct="1">
              <a:lnSpc>
                <a:spcPct val="90000"/>
              </a:lnSpc>
              <a:defRPr/>
            </a:pPr>
            <a:r>
              <a:rPr lang="en-US" dirty="0" err="1"/>
              <a:t>Dicentric</a:t>
            </a:r>
            <a:r>
              <a:rPr lang="en-US" dirty="0"/>
              <a:t> chromosomes in peripheral blood lymphocytes</a:t>
            </a:r>
          </a:p>
          <a:p>
            <a:pPr eaLnBrk="1" hangingPunct="1">
              <a:lnSpc>
                <a:spcPct val="90000"/>
              </a:lnSpc>
              <a:defRPr/>
            </a:pPr>
            <a:r>
              <a:rPr lang="en-US" b="1" dirty="0"/>
              <a:t>Research approaches</a:t>
            </a:r>
          </a:p>
          <a:p>
            <a:pPr lvl="1" eaLnBrk="1" hangingPunct="1">
              <a:lnSpc>
                <a:spcPct val="90000"/>
              </a:lnSpc>
              <a:defRPr/>
            </a:pPr>
            <a:r>
              <a:rPr lang="en-US" dirty="0"/>
              <a:t>Proteomics</a:t>
            </a:r>
          </a:p>
          <a:p>
            <a:pPr lvl="1" eaLnBrk="1" hangingPunct="1">
              <a:lnSpc>
                <a:spcPct val="90000"/>
              </a:lnSpc>
              <a:defRPr/>
            </a:pPr>
            <a:r>
              <a:rPr lang="en-US" dirty="0"/>
              <a:t>Markers of DNA damage</a:t>
            </a:r>
          </a:p>
        </p:txBody>
      </p:sp>
      <p:sp>
        <p:nvSpPr>
          <p:cNvPr id="49156" name="Slide Number Placeholder 3"/>
          <p:cNvSpPr>
            <a:spLocks noGrp="1"/>
          </p:cNvSpPr>
          <p:nvPr>
            <p:ph type="sldNum" sz="quarter" idx="10"/>
          </p:nvPr>
        </p:nvSpPr>
        <p:spPr>
          <a:noFill/>
        </p:spPr>
        <p:txBody>
          <a:bodyPr/>
          <a:lstStyle/>
          <a:p>
            <a:r>
              <a:rPr lang="en-US" dirty="0">
                <a:latin typeface="Arial" pitchFamily="34" charset="0"/>
              </a:rPr>
              <a:t>45</a:t>
            </a:r>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err="1">
                <a:solidFill>
                  <a:schemeClr val="bg1"/>
                </a:solidFill>
                <a:latin typeface="Calibri" panose="020F0502020204030204" pitchFamily="34" charset="0"/>
                <a:ea typeface="+mj-ea"/>
                <a:cs typeface="+mj-cs"/>
              </a:rPr>
              <a:t>Biodosimetry</a:t>
            </a:r>
            <a:r>
              <a:rPr lang="en-US" sz="3600" b="1" kern="0" dirty="0">
                <a:solidFill>
                  <a:schemeClr val="bg1"/>
                </a:solidFill>
                <a:latin typeface="Calibri" panose="020F0502020204030204" pitchFamily="34" charset="0"/>
                <a:ea typeface="+mj-ea"/>
                <a:cs typeface="+mj-cs"/>
              </a:rPr>
              <a:t> Tools</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r>
              <a:rPr lang="en-US" dirty="0">
                <a:latin typeface="Arial" pitchFamily="34" charset="0"/>
              </a:rPr>
              <a:t>46</a:t>
            </a:r>
          </a:p>
        </p:txBody>
      </p:sp>
      <p:sp>
        <p:nvSpPr>
          <p:cNvPr id="50180" name="Text Box 6"/>
          <p:cNvSpPr txBox="1">
            <a:spLocks noChangeArrowheads="1"/>
          </p:cNvSpPr>
          <p:nvPr/>
        </p:nvSpPr>
        <p:spPr bwMode="auto">
          <a:xfrm>
            <a:off x="3866316" y="5834947"/>
            <a:ext cx="2932047" cy="600164"/>
          </a:xfrm>
          <a:prstGeom prst="rect">
            <a:avLst/>
          </a:prstGeom>
          <a:noFill/>
          <a:ln w="9525">
            <a:noFill/>
            <a:miter lim="800000"/>
            <a:headEnd/>
            <a:tailEnd/>
          </a:ln>
        </p:spPr>
        <p:txBody>
          <a:bodyPr wrap="square">
            <a:spAutoFit/>
          </a:bodyPr>
          <a:lstStyle/>
          <a:p>
            <a:r>
              <a:rPr lang="en-US" sz="1100" dirty="0">
                <a:solidFill>
                  <a:schemeClr val="bg1"/>
                </a:solidFill>
                <a:latin typeface="Calibri" panose="020F0502020204030204" pitchFamily="34" charset="0"/>
              </a:rPr>
              <a:t>Source: CDC Radiological Terrorism Emergency Management Pocket Guide for Clinicians Pocket Guide</a:t>
            </a:r>
            <a:r>
              <a:rPr lang="en-US" sz="1100" b="1" dirty="0">
                <a:solidFill>
                  <a:schemeClr val="bg1"/>
                </a:solidFill>
                <a:latin typeface="Calibri" panose="020F0502020204030204" pitchFamily="34" charset="0"/>
              </a:rPr>
              <a:t>, </a:t>
            </a:r>
            <a:r>
              <a:rPr lang="en-US" sz="1100" u="sng" dirty="0">
                <a:solidFill>
                  <a:schemeClr val="bg1"/>
                </a:solidFill>
                <a:latin typeface="Calibri" panose="020F0502020204030204" pitchFamily="34" charset="0"/>
              </a:rPr>
              <a:t>www.bt.cdc.gov/radiation/pocket.asp</a:t>
            </a:r>
            <a:endParaRPr lang="en-US" sz="1100" dirty="0">
              <a:solidFill>
                <a:schemeClr val="bg1"/>
              </a:solidFill>
              <a:latin typeface="Calibri" panose="020F0502020204030204" pitchFamily="34" charset="0"/>
            </a:endParaRPr>
          </a:p>
        </p:txBody>
      </p:sp>
      <p:sp>
        <p:nvSpPr>
          <p:cNvPr id="7" name="Rectangle 7"/>
          <p:cNvSpPr>
            <a:spLocks noChangeArrowheads="1"/>
          </p:cNvSpPr>
          <p:nvPr/>
        </p:nvSpPr>
        <p:spPr bwMode="auto">
          <a:xfrm>
            <a:off x="3124200" y="228600"/>
            <a:ext cx="5791200" cy="914400"/>
          </a:xfrm>
          <a:prstGeom prst="rect">
            <a:avLst/>
          </a:prstGeom>
          <a:noFill/>
          <a:ln w="9525">
            <a:noFill/>
            <a:miter lim="800000"/>
            <a:headEnd/>
            <a:tailEnd/>
          </a:ln>
        </p:spPr>
        <p:txBody>
          <a:bodyPr anchor="ctr"/>
          <a:lstStyle/>
          <a:p>
            <a:pPr algn="ctr">
              <a:defRPr/>
            </a:pPr>
            <a:r>
              <a:rPr lang="en-US" sz="3200" b="1" dirty="0">
                <a:solidFill>
                  <a:schemeClr val="bg1"/>
                </a:solidFill>
                <a:latin typeface="Calibri" panose="020F0502020204030204" pitchFamily="34" charset="0"/>
              </a:rPr>
              <a:t>Time to vomiting as a marker of dose</a:t>
            </a:r>
          </a:p>
        </p:txBody>
      </p:sp>
      <p:pic>
        <p:nvPicPr>
          <p:cNvPr id="1026" name="Picture 2"/>
          <p:cNvPicPr>
            <a:picLocks noChangeAspect="1" noChangeArrowheads="1"/>
          </p:cNvPicPr>
          <p:nvPr/>
        </p:nvPicPr>
        <p:blipFill>
          <a:blip r:embed="rId2" cstate="print"/>
          <a:srcRect/>
          <a:stretch>
            <a:fillRect/>
          </a:stretch>
        </p:blipFill>
        <p:spPr bwMode="auto">
          <a:xfrm>
            <a:off x="370581" y="284431"/>
            <a:ext cx="2786063" cy="5900737"/>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47</a:t>
            </a:r>
          </a:p>
        </p:txBody>
      </p:sp>
      <p:sp>
        <p:nvSpPr>
          <p:cNvPr id="5" name="Title 1"/>
          <p:cNvSpPr txBox="1">
            <a:spLocks noGrp="1"/>
          </p:cNvSpPr>
          <p:nvPr>
            <p:ph type="title"/>
          </p:nvPr>
        </p:nvSpPr>
        <p:spPr bwMode="auto">
          <a:xfrm>
            <a:off x="0" y="0"/>
            <a:ext cx="9144000" cy="675861"/>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b="1" kern="0" dirty="0">
                <a:solidFill>
                  <a:schemeClr val="bg1"/>
                </a:solidFill>
              </a:rPr>
              <a:t>Lymphocyte Depletion Kinetics</a:t>
            </a:r>
            <a:endParaRPr kumimoji="0" lang="en-US" b="1" i="0" u="none" strike="noStrike" kern="0" cap="none" spc="0" normalizeH="0" baseline="0" noProof="0" dirty="0">
              <a:ln>
                <a:noFill/>
              </a:ln>
              <a:solidFill>
                <a:schemeClr val="bg1"/>
              </a:solidFill>
              <a:effectLst/>
              <a:uLnTx/>
              <a:uFillTx/>
            </a:endParaRPr>
          </a:p>
        </p:txBody>
      </p:sp>
      <p:pic>
        <p:nvPicPr>
          <p:cNvPr id="6" name="Picture 2"/>
          <p:cNvPicPr>
            <a:picLocks noGrp="1" noChangeAspect="1" noChangeArrowheads="1"/>
          </p:cNvPicPr>
          <p:nvPr>
            <p:ph idx="1"/>
          </p:nvPr>
        </p:nvPicPr>
        <p:blipFill>
          <a:blip r:embed="rId3" cstate="print"/>
          <a:srcRect/>
          <a:stretch>
            <a:fillRect/>
          </a:stretch>
        </p:blipFill>
        <p:spPr bwMode="auto">
          <a:xfrm>
            <a:off x="2195809" y="1303867"/>
            <a:ext cx="4752381" cy="3342857"/>
          </a:xfrm>
          <a:prstGeom prst="rect">
            <a:avLst/>
          </a:prstGeom>
          <a:noFill/>
          <a:ln w="9525">
            <a:noFill/>
            <a:miter lim="800000"/>
            <a:headEnd/>
            <a:tailEnd/>
          </a:ln>
        </p:spPr>
      </p:pic>
      <p:sp>
        <p:nvSpPr>
          <p:cNvPr id="7" name="Rectangle 3"/>
          <p:cNvSpPr>
            <a:spLocks noChangeArrowheads="1"/>
          </p:cNvSpPr>
          <p:nvPr/>
        </p:nvSpPr>
        <p:spPr bwMode="auto">
          <a:xfrm>
            <a:off x="446277" y="5822139"/>
            <a:ext cx="8847786"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sz="11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itchFamily="34" charset="0"/>
              </a:rPr>
              <a:t>Table from:</a:t>
            </a:r>
            <a:r>
              <a:rPr kumimoji="0" lang="en-US" sz="1100" b="0" i="0" u="none" strike="noStrike" cap="none" normalizeH="0" dirty="0">
                <a:ln>
                  <a:noFill/>
                </a:ln>
                <a:solidFill>
                  <a:schemeClr val="bg1"/>
                </a:solidFill>
                <a:effectLst/>
                <a:latin typeface="Calibri" panose="020F0502020204030204" pitchFamily="34" charset="0"/>
                <a:ea typeface="Calibri" pitchFamily="34" charset="0"/>
                <a:cs typeface="Arial" pitchFamily="34" charset="0"/>
              </a:rPr>
              <a:t>  </a:t>
            </a:r>
            <a:r>
              <a:rPr kumimoji="0" lang="en-US" sz="1100" b="0" i="0" u="none" strike="noStrike" cap="none" normalizeH="0" baseline="0" dirty="0">
                <a:ln>
                  <a:noFill/>
                </a:ln>
                <a:solidFill>
                  <a:schemeClr val="bg1"/>
                </a:solidFill>
                <a:effectLst/>
                <a:latin typeface="Calibri" panose="020F0502020204030204" pitchFamily="34" charset="0"/>
                <a:ea typeface="Calibri" pitchFamily="34" charset="0"/>
                <a:cs typeface="Arial" pitchFamily="34" charset="0"/>
              </a:rPr>
              <a:t>Coleman CN, Weinstock DM, </a:t>
            </a:r>
            <a:r>
              <a:rPr kumimoji="0" lang="en-US" sz="1100" b="0" i="0" u="none" strike="noStrike" cap="none" normalizeH="0" baseline="0" dirty="0" err="1">
                <a:ln>
                  <a:noFill/>
                </a:ln>
                <a:solidFill>
                  <a:schemeClr val="bg1"/>
                </a:solidFill>
                <a:effectLst/>
                <a:latin typeface="Calibri" panose="020F0502020204030204" pitchFamily="34" charset="0"/>
                <a:ea typeface="Calibri" pitchFamily="34" charset="0"/>
                <a:cs typeface="Arial" pitchFamily="34" charset="0"/>
              </a:rPr>
              <a:t>Casagrande</a:t>
            </a:r>
            <a:r>
              <a:rPr kumimoji="0" lang="en-US" sz="1100" b="0" i="0" u="none" strike="noStrike" cap="none" normalizeH="0" baseline="0" dirty="0">
                <a:ln>
                  <a:noFill/>
                </a:ln>
                <a:solidFill>
                  <a:schemeClr val="bg1"/>
                </a:solidFill>
                <a:effectLst/>
                <a:latin typeface="Calibri" panose="020F0502020204030204" pitchFamily="34" charset="0"/>
                <a:ea typeface="Calibri" pitchFamily="34" charset="0"/>
                <a:cs typeface="Arial" pitchFamily="34" charset="0"/>
              </a:rPr>
              <a:t> R; et al. Triage and treatment </a:t>
            </a:r>
          </a:p>
          <a:p>
            <a:pPr lvl="0" eaLnBrk="0" fontAlgn="base" hangingPunct="0">
              <a:spcBef>
                <a:spcPct val="0"/>
              </a:spcBef>
              <a:spcAft>
                <a:spcPct val="0"/>
              </a:spcAft>
            </a:pPr>
            <a:r>
              <a:rPr kumimoji="0" lang="en-US" sz="1100" b="0" i="0" u="none" strike="noStrike" cap="none" normalizeH="0" baseline="0" dirty="0">
                <a:ln>
                  <a:noFill/>
                </a:ln>
                <a:solidFill>
                  <a:schemeClr val="bg1"/>
                </a:solidFill>
                <a:effectLst/>
                <a:latin typeface="Calibri" panose="020F0502020204030204" pitchFamily="34" charset="0"/>
                <a:ea typeface="Calibri" pitchFamily="34" charset="0"/>
                <a:cs typeface="Arial" pitchFamily="34" charset="0"/>
              </a:rPr>
              <a:t>tools for use in a</a:t>
            </a:r>
            <a:r>
              <a:rPr kumimoji="0" lang="en-US" sz="1100" b="0" i="0" u="none" strike="noStrike" cap="none" normalizeH="0" dirty="0">
                <a:ln>
                  <a:noFill/>
                </a:ln>
                <a:solidFill>
                  <a:schemeClr val="bg1"/>
                </a:solidFill>
                <a:effectLst/>
                <a:latin typeface="Calibri" panose="020F0502020204030204" pitchFamily="34" charset="0"/>
                <a:ea typeface="Calibri" pitchFamily="34" charset="0"/>
                <a:cs typeface="Arial" pitchFamily="34" charset="0"/>
              </a:rPr>
              <a:t> scarce </a:t>
            </a:r>
            <a:r>
              <a:rPr kumimoji="0" lang="en-US" sz="1100" b="0" i="0" u="none" strike="noStrike" cap="none" normalizeH="0" baseline="0" dirty="0">
                <a:ln>
                  <a:noFill/>
                </a:ln>
                <a:solidFill>
                  <a:schemeClr val="bg1"/>
                </a:solidFill>
                <a:effectLst/>
                <a:latin typeface="Calibri" panose="020F0502020204030204" pitchFamily="34" charset="0"/>
                <a:ea typeface="Calibri" pitchFamily="34" charset="0"/>
                <a:cs typeface="Arial" pitchFamily="34" charset="0"/>
              </a:rPr>
              <a:t>resources-crisis standards of care setting after a nuclear </a:t>
            </a:r>
          </a:p>
          <a:p>
            <a:pPr lvl="0" eaLnBrk="0" fontAlgn="base" hangingPunct="0">
              <a:spcBef>
                <a:spcPct val="0"/>
              </a:spcBef>
              <a:spcAft>
                <a:spcPct val="0"/>
              </a:spcAft>
            </a:pPr>
            <a:r>
              <a:rPr kumimoji="0" lang="en-US" sz="1100" b="0" i="0" u="none" strike="noStrike" cap="none" normalizeH="0" baseline="0" dirty="0">
                <a:ln>
                  <a:noFill/>
                </a:ln>
                <a:solidFill>
                  <a:schemeClr val="bg1"/>
                </a:solidFill>
                <a:effectLst/>
                <a:latin typeface="Calibri" panose="020F0502020204030204" pitchFamily="34" charset="0"/>
                <a:ea typeface="Calibri" pitchFamily="34" charset="0"/>
                <a:cs typeface="Arial" pitchFamily="34" charset="0"/>
              </a:rPr>
              <a:t>detonation. Disaster Med Public Health Prep. 2011;5(</a:t>
            </a:r>
            <a:r>
              <a:rPr kumimoji="0" lang="en-US" sz="1100" b="0" i="0" u="none" strike="noStrike" cap="none" normalizeH="0" baseline="0" dirty="0" err="1">
                <a:ln>
                  <a:noFill/>
                </a:ln>
                <a:solidFill>
                  <a:schemeClr val="bg1"/>
                </a:solidFill>
                <a:effectLst/>
                <a:latin typeface="Calibri" panose="020F0502020204030204" pitchFamily="34" charset="0"/>
                <a:ea typeface="Calibri" pitchFamily="34" charset="0"/>
                <a:cs typeface="Arial" pitchFamily="34" charset="0"/>
              </a:rPr>
              <a:t>Suppl</a:t>
            </a:r>
            <a:r>
              <a:rPr kumimoji="0" lang="en-US" sz="1100" b="0" i="0" u="none" strike="noStrike" cap="none" normalizeH="0" baseline="0" dirty="0">
                <a:ln>
                  <a:noFill/>
                </a:ln>
                <a:solidFill>
                  <a:schemeClr val="bg1"/>
                </a:solidFill>
                <a:effectLst/>
                <a:latin typeface="Calibri" panose="020F0502020204030204" pitchFamily="34" charset="0"/>
                <a:ea typeface="Calibri" pitchFamily="34" charset="0"/>
                <a:cs typeface="Arial" pitchFamily="34" charset="0"/>
              </a:rPr>
              <a:t> 1):S111-S121.</a:t>
            </a:r>
            <a:endParaRPr kumimoji="0" lang="en-US" sz="1100" b="0" i="0" u="none" strike="noStrike" cap="none" normalizeH="0" baseline="0" dirty="0">
              <a:ln>
                <a:noFill/>
              </a:ln>
              <a:solidFill>
                <a:schemeClr val="bg1"/>
              </a:solidFill>
              <a:effectLst/>
              <a:latin typeface="Calibri" panose="020F0502020204030204"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3"/>
          <p:cNvSpPr>
            <a:spLocks noGrp="1"/>
          </p:cNvSpPr>
          <p:nvPr>
            <p:ph type="sldNum" sz="quarter" idx="10"/>
          </p:nvPr>
        </p:nvSpPr>
        <p:spPr>
          <a:noFill/>
        </p:spPr>
        <p:txBody>
          <a:bodyPr/>
          <a:lstStyle/>
          <a:p>
            <a:r>
              <a:rPr lang="en-US" dirty="0">
                <a:latin typeface="Arial" pitchFamily="34" charset="0"/>
              </a:rPr>
              <a:t>48</a:t>
            </a:r>
          </a:p>
        </p:txBody>
      </p:sp>
      <p:sp>
        <p:nvSpPr>
          <p:cNvPr id="52228" name="Text Box 3"/>
          <p:cNvSpPr txBox="1">
            <a:spLocks noChangeArrowheads="1"/>
          </p:cNvSpPr>
          <p:nvPr/>
        </p:nvSpPr>
        <p:spPr bwMode="auto">
          <a:xfrm>
            <a:off x="-38100" y="6229350"/>
            <a:ext cx="4576763" cy="164212"/>
          </a:xfrm>
          <a:prstGeom prst="rect">
            <a:avLst/>
          </a:prstGeom>
          <a:noFill/>
          <a:ln w="9525">
            <a:noFill/>
            <a:miter lim="800000"/>
            <a:headEnd/>
            <a:tailEnd/>
          </a:ln>
        </p:spPr>
        <p:txBody>
          <a:bodyPr wrap="square" lIns="0" tIns="0" rIns="0" bIns="0" anchorCtr="1">
            <a:spAutoFit/>
          </a:bodyPr>
          <a:lstStyle/>
          <a:p>
            <a:pPr algn="ct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1100" dirty="0">
                <a:solidFill>
                  <a:schemeClr val="bg1"/>
                </a:solidFill>
                <a:latin typeface="Calibri" panose="020F0502020204030204" pitchFamily="34" charset="0"/>
              </a:rPr>
              <a:t>Waselenko, J. K. et. al. Ann Intern Med 2004;140:1037-1051</a:t>
            </a:r>
          </a:p>
        </p:txBody>
      </p:sp>
      <p:pic>
        <p:nvPicPr>
          <p:cNvPr id="52229" name="Picture 5"/>
          <p:cNvPicPr>
            <a:picLocks noChangeAspect="1" noChangeArrowheads="1"/>
          </p:cNvPicPr>
          <p:nvPr/>
        </p:nvPicPr>
        <p:blipFill>
          <a:blip r:embed="rId3" cstate="print"/>
          <a:srcRect/>
          <a:stretch>
            <a:fillRect/>
          </a:stretch>
        </p:blipFill>
        <p:spPr bwMode="auto">
          <a:xfrm>
            <a:off x="457200" y="1116013"/>
            <a:ext cx="8229600" cy="4581525"/>
          </a:xfrm>
          <a:prstGeom prst="rect">
            <a:avLst/>
          </a:prstGeom>
          <a:noFill/>
          <a:ln w="9525">
            <a:noFill/>
            <a:miter lim="800000"/>
            <a:headEnd/>
            <a:tailEnd/>
          </a:ln>
        </p:spPr>
      </p:pic>
      <p:sp>
        <p:nvSpPr>
          <p:cNvPr id="7"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err="1">
                <a:solidFill>
                  <a:schemeClr val="bg1"/>
                </a:solidFill>
                <a:latin typeface="Calibri" panose="020F0502020204030204" pitchFamily="34" charset="0"/>
                <a:ea typeface="+mj-ea"/>
                <a:cs typeface="+mj-cs"/>
              </a:rPr>
              <a:t>Biodosimetry</a:t>
            </a:r>
            <a:r>
              <a:rPr lang="en-US" sz="3600" b="1" kern="0" dirty="0">
                <a:solidFill>
                  <a:schemeClr val="bg1"/>
                </a:solidFill>
                <a:latin typeface="Calibri" panose="020F0502020204030204" pitchFamily="34" charset="0"/>
                <a:ea typeface="+mj-ea"/>
                <a:cs typeface="+mj-cs"/>
              </a:rPr>
              <a:t> Metrics</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345420" y="877887"/>
            <a:ext cx="5826126" cy="5076825"/>
          </a:xfrm>
        </p:spPr>
        <p:txBody>
          <a:bodyPr/>
          <a:lstStyle/>
          <a:p>
            <a:pPr eaLnBrk="1" hangingPunct="1">
              <a:defRPr/>
            </a:pPr>
            <a:r>
              <a:rPr lang="en-US" dirty="0"/>
              <a:t>RITN hospitals are:</a:t>
            </a:r>
          </a:p>
          <a:p>
            <a:pPr lvl="1" eaLnBrk="1" hangingPunct="1">
              <a:defRPr/>
            </a:pPr>
            <a:r>
              <a:rPr lang="en-US" dirty="0"/>
              <a:t>Not 1st Responders or trauma care</a:t>
            </a:r>
          </a:p>
          <a:p>
            <a:pPr lvl="2" eaLnBrk="1" hangingPunct="1">
              <a:defRPr/>
            </a:pPr>
            <a:r>
              <a:rPr lang="en-US" dirty="0"/>
              <a:t>Casualties with 2+ </a:t>
            </a:r>
            <a:r>
              <a:rPr lang="en-US" dirty="0" err="1"/>
              <a:t>Gy</a:t>
            </a:r>
            <a:r>
              <a:rPr lang="en-US" dirty="0"/>
              <a:t> of radiation exposure and trauma are expectant</a:t>
            </a:r>
          </a:p>
          <a:p>
            <a:pPr lvl="1" eaLnBrk="1" hangingPunct="1">
              <a:defRPr/>
            </a:pPr>
            <a:r>
              <a:rPr lang="en-US" dirty="0"/>
              <a:t>Preparing for a </a:t>
            </a:r>
            <a:r>
              <a:rPr lang="en-US" u="sng" dirty="0"/>
              <a:t>distant</a:t>
            </a:r>
            <a:r>
              <a:rPr lang="en-US" dirty="0"/>
              <a:t> radiological incident</a:t>
            </a:r>
          </a:p>
          <a:p>
            <a:pPr lvl="2" eaLnBrk="1" hangingPunct="1">
              <a:defRPr/>
            </a:pPr>
            <a:r>
              <a:rPr lang="en-US" dirty="0"/>
              <a:t>Expect patient surge 7-10 days after incident</a:t>
            </a:r>
          </a:p>
          <a:p>
            <a:pPr lvl="1" eaLnBrk="1" hangingPunct="1">
              <a:defRPr/>
            </a:pPr>
            <a:r>
              <a:rPr lang="en-US" dirty="0"/>
              <a:t>Affiliated with the National Disaster Medical System </a:t>
            </a:r>
          </a:p>
          <a:p>
            <a:pPr lvl="2" eaLnBrk="1" hangingPunct="1">
              <a:defRPr/>
            </a:pPr>
            <a:r>
              <a:rPr lang="en-US" dirty="0"/>
              <a:t>NDMS will move casualties to hospitals for definitive care</a:t>
            </a:r>
          </a:p>
          <a:p>
            <a:pPr lvl="2" eaLnBrk="1" hangingPunct="1">
              <a:defRPr/>
            </a:pPr>
            <a:r>
              <a:rPr lang="en-US" dirty="0"/>
              <a:t>NDMS coordinates reimbursement for care too</a:t>
            </a:r>
          </a:p>
        </p:txBody>
      </p:sp>
      <p:sp>
        <p:nvSpPr>
          <p:cNvPr id="11268" name="Slide Number Placeholder 3"/>
          <p:cNvSpPr>
            <a:spLocks noGrp="1"/>
          </p:cNvSpPr>
          <p:nvPr>
            <p:ph type="sldNum" sz="quarter" idx="10"/>
          </p:nvPr>
        </p:nvSpPr>
        <p:spPr>
          <a:noFill/>
        </p:spPr>
        <p:txBody>
          <a:bodyPr/>
          <a:lstStyle/>
          <a:p>
            <a:r>
              <a:rPr lang="en-US" dirty="0">
                <a:latin typeface="Arial" pitchFamily="34" charset="0"/>
              </a:rPr>
              <a:t>4</a:t>
            </a:r>
          </a:p>
        </p:txBody>
      </p:sp>
      <p:sp>
        <p:nvSpPr>
          <p:cNvPr id="6" name="Title 1"/>
          <p:cNvSpPr txBox="1">
            <a:spLocks/>
          </p:cNvSpPr>
          <p:nvPr/>
        </p:nvSpPr>
        <p:spPr bwMode="auto">
          <a:xfrm>
            <a:off x="0" y="0"/>
            <a:ext cx="9298546"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Radiation Injury Treatment Network (RITN)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34" y="2311121"/>
            <a:ext cx="3654005" cy="2738716"/>
          </a:xfrm>
          <a:prstGeom prst="rect">
            <a:avLst/>
          </a:prstGeom>
        </p:spPr>
      </p:pic>
    </p:spTree>
    <p:extLst>
      <p:ext uri="{BB962C8B-B14F-4D97-AF65-F5344CB8AC3E}">
        <p14:creationId xmlns:p14="http://schemas.microsoft.com/office/powerpoint/2010/main" val="3874387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3"/>
          <p:cNvSpPr>
            <a:spLocks noGrp="1"/>
          </p:cNvSpPr>
          <p:nvPr>
            <p:ph type="sldNum" sz="quarter" idx="10"/>
          </p:nvPr>
        </p:nvSpPr>
        <p:spPr>
          <a:noFill/>
        </p:spPr>
        <p:txBody>
          <a:bodyPr/>
          <a:lstStyle/>
          <a:p>
            <a:r>
              <a:rPr lang="en-US" dirty="0">
                <a:latin typeface="Arial" pitchFamily="34" charset="0"/>
              </a:rPr>
              <a:t>49</a:t>
            </a:r>
          </a:p>
        </p:txBody>
      </p:sp>
      <p:grpSp>
        <p:nvGrpSpPr>
          <p:cNvPr id="53252" name="Group 55"/>
          <p:cNvGrpSpPr>
            <a:grpSpLocks noGrp="1"/>
          </p:cNvGrpSpPr>
          <p:nvPr/>
        </p:nvGrpSpPr>
        <p:grpSpPr bwMode="auto">
          <a:xfrm>
            <a:off x="457200" y="858084"/>
            <a:ext cx="8229600" cy="5005388"/>
            <a:chOff x="762000" y="838200"/>
            <a:chExt cx="7377113" cy="5499535"/>
          </a:xfrm>
        </p:grpSpPr>
        <p:sp>
          <p:nvSpPr>
            <p:cNvPr id="53253" name="Text Box 3"/>
            <p:cNvSpPr txBox="1">
              <a:spLocks noChangeArrowheads="1"/>
            </p:cNvSpPr>
            <p:nvPr/>
          </p:nvSpPr>
          <p:spPr bwMode="auto">
            <a:xfrm>
              <a:off x="3368675" y="5170488"/>
              <a:ext cx="1155700" cy="507242"/>
            </a:xfrm>
            <a:prstGeom prst="rect">
              <a:avLst/>
            </a:prstGeom>
            <a:noFill/>
            <a:ln w="12700">
              <a:solidFill>
                <a:schemeClr val="bg1"/>
              </a:solidFill>
              <a:miter lim="800000"/>
              <a:headEnd type="none" w="sm" len="sm"/>
              <a:tailEnd type="none" w="sm" len="sm"/>
            </a:ln>
          </p:spPr>
          <p:txBody>
            <a:bodyPr>
              <a:spAutoFit/>
            </a:bodyPr>
            <a:lstStyle/>
            <a:p>
              <a:pPr defTabSz="762000" eaLnBrk="0" hangingPunct="0"/>
              <a:r>
                <a:rPr lang="de-DE" sz="800">
                  <a:solidFill>
                    <a:schemeClr val="bg1"/>
                  </a:solidFill>
                  <a:latin typeface="Calibri" panose="020F0502020204030204" pitchFamily="34" charset="0"/>
                  <a:ea typeface="ＭＳ Ｐゴシック" pitchFamily="34" charset="-128"/>
                </a:rPr>
                <a:t>Capital letter for the organ system, e.g. neurovascular system</a:t>
              </a:r>
              <a:endParaRPr lang="de-DE" sz="900">
                <a:solidFill>
                  <a:schemeClr val="bg1"/>
                </a:solidFill>
                <a:latin typeface="Calibri" panose="020F0502020204030204" pitchFamily="34" charset="0"/>
                <a:ea typeface="ＭＳ Ｐゴシック" pitchFamily="34" charset="-128"/>
              </a:endParaRPr>
            </a:p>
          </p:txBody>
        </p:sp>
        <p:sp>
          <p:nvSpPr>
            <p:cNvPr id="53254" name="AutoShape 4"/>
            <p:cNvSpPr>
              <a:spLocks noChangeArrowheads="1"/>
            </p:cNvSpPr>
            <p:nvPr/>
          </p:nvSpPr>
          <p:spPr bwMode="auto">
            <a:xfrm>
              <a:off x="4144963" y="2765425"/>
              <a:ext cx="1172859" cy="448963"/>
            </a:xfrm>
            <a:prstGeom prst="roundRect">
              <a:avLst>
                <a:gd name="adj" fmla="val 16667"/>
              </a:avLst>
            </a:prstGeom>
            <a:noFill/>
            <a:ln w="19050">
              <a:solidFill>
                <a:schemeClr val="bg1"/>
              </a:solidFill>
              <a:round/>
              <a:headEnd type="none" w="sm" len="sm"/>
              <a:tailEnd type="none" w="sm" len="sm"/>
            </a:ln>
          </p:spPr>
          <p:txBody>
            <a:bodyPr wrap="none">
              <a:spAutoFit/>
            </a:bodyPr>
            <a:lstStyle/>
            <a:p>
              <a:pPr defTabSz="762000" eaLnBrk="0" hangingPunct="0"/>
              <a:r>
                <a:rPr lang="de-DE">
                  <a:solidFill>
                    <a:schemeClr val="bg1"/>
                  </a:solidFill>
                  <a:latin typeface="Calibri" panose="020F0502020204030204" pitchFamily="34" charset="0"/>
                  <a:ea typeface="ＭＳ Ｐゴシック" pitchFamily="34" charset="-128"/>
                </a:rPr>
                <a:t>N</a:t>
              </a:r>
              <a:r>
                <a:rPr lang="de-DE" b="1" i="1" baseline="-16000">
                  <a:solidFill>
                    <a:schemeClr val="bg1"/>
                  </a:solidFill>
                  <a:latin typeface="Calibri" panose="020F0502020204030204" pitchFamily="34" charset="0"/>
                  <a:ea typeface="ＭＳ Ｐゴシック" pitchFamily="34" charset="-128"/>
                </a:rPr>
                <a:t>i</a:t>
              </a:r>
              <a:r>
                <a:rPr lang="de-DE">
                  <a:solidFill>
                    <a:schemeClr val="bg1"/>
                  </a:solidFill>
                  <a:latin typeface="Calibri" panose="020F0502020204030204" pitchFamily="34" charset="0"/>
                  <a:ea typeface="ＭＳ Ｐゴシック" pitchFamily="34" charset="-128"/>
                </a:rPr>
                <a:t>  H</a:t>
              </a:r>
              <a:r>
                <a:rPr lang="de-DE" b="1" i="1" baseline="-16000">
                  <a:solidFill>
                    <a:schemeClr val="bg1"/>
                  </a:solidFill>
                  <a:latin typeface="Calibri" panose="020F0502020204030204" pitchFamily="34" charset="0"/>
                  <a:ea typeface="ＭＳ Ｐゴシック" pitchFamily="34" charset="-128"/>
                </a:rPr>
                <a:t>i</a:t>
              </a:r>
              <a:r>
                <a:rPr lang="de-DE">
                  <a:solidFill>
                    <a:schemeClr val="bg1"/>
                  </a:solidFill>
                  <a:latin typeface="Calibri" panose="020F0502020204030204" pitchFamily="34" charset="0"/>
                  <a:ea typeface="ＭＳ Ｐゴシック" pitchFamily="34" charset="-128"/>
                </a:rPr>
                <a:t>  C</a:t>
              </a:r>
              <a:r>
                <a:rPr lang="de-DE" b="1" i="1" baseline="-16000">
                  <a:solidFill>
                    <a:schemeClr val="bg1"/>
                  </a:solidFill>
                  <a:latin typeface="Calibri" panose="020F0502020204030204" pitchFamily="34" charset="0"/>
                  <a:ea typeface="ＭＳ Ｐゴシック" pitchFamily="34" charset="-128"/>
                </a:rPr>
                <a:t>i</a:t>
              </a:r>
              <a:r>
                <a:rPr lang="de-DE">
                  <a:solidFill>
                    <a:schemeClr val="bg1"/>
                  </a:solidFill>
                  <a:latin typeface="Calibri" panose="020F0502020204030204" pitchFamily="34" charset="0"/>
                  <a:ea typeface="ＭＳ Ｐゴシック" pitchFamily="34" charset="-128"/>
                </a:rPr>
                <a:t>  G</a:t>
              </a:r>
              <a:r>
                <a:rPr lang="de-DE" b="1" i="1" baseline="-16000">
                  <a:solidFill>
                    <a:schemeClr val="bg1"/>
                  </a:solidFill>
                  <a:latin typeface="Calibri" panose="020F0502020204030204" pitchFamily="34" charset="0"/>
                  <a:ea typeface="ＭＳ Ｐゴシック" pitchFamily="34" charset="-128"/>
                </a:rPr>
                <a:t>i</a:t>
              </a:r>
              <a:r>
                <a:rPr lang="de-DE">
                  <a:solidFill>
                    <a:schemeClr val="bg1"/>
                  </a:solidFill>
                  <a:latin typeface="Calibri" panose="020F0502020204030204" pitchFamily="34" charset="0"/>
                  <a:ea typeface="ＭＳ Ｐゴシック" pitchFamily="34" charset="-128"/>
                </a:rPr>
                <a:t> </a:t>
              </a:r>
            </a:p>
          </p:txBody>
        </p:sp>
        <p:grpSp>
          <p:nvGrpSpPr>
            <p:cNvPr id="53255" name="Group 5"/>
            <p:cNvGrpSpPr>
              <a:grpSpLocks/>
            </p:cNvGrpSpPr>
            <p:nvPr/>
          </p:nvGrpSpPr>
          <p:grpSpPr bwMode="auto">
            <a:xfrm>
              <a:off x="4194173" y="962025"/>
              <a:ext cx="1175569" cy="685800"/>
              <a:chOff x="2489" y="1051"/>
              <a:chExt cx="879" cy="474"/>
            </a:xfrm>
          </p:grpSpPr>
          <p:sp>
            <p:nvSpPr>
              <p:cNvPr id="53294" name="Text Box 6"/>
              <p:cNvSpPr txBox="1">
                <a:spLocks noChangeArrowheads="1"/>
              </p:cNvSpPr>
              <p:nvPr/>
            </p:nvSpPr>
            <p:spPr bwMode="auto">
              <a:xfrm>
                <a:off x="2489" y="1051"/>
                <a:ext cx="879" cy="257"/>
              </a:xfrm>
              <a:prstGeom prst="rect">
                <a:avLst/>
              </a:prstGeom>
              <a:solidFill>
                <a:srgbClr val="EAEAEA"/>
              </a:solidFill>
              <a:ln w="12700">
                <a:solidFill>
                  <a:schemeClr val="tx1"/>
                </a:solidFill>
                <a:miter lim="800000"/>
                <a:headEnd type="none" w="sm" len="sm"/>
                <a:tailEnd type="none" w="sm" len="sm"/>
              </a:ln>
            </p:spPr>
            <p:txBody>
              <a:bodyPr wrap="none">
                <a:spAutoFit/>
              </a:bodyPr>
              <a:lstStyle/>
              <a:p>
                <a:pPr defTabSz="762000" eaLnBrk="0" hangingPunct="0"/>
                <a:r>
                  <a:rPr lang="de-DE" sz="1600" b="1" dirty="0">
                    <a:solidFill>
                      <a:schemeClr val="bg1"/>
                    </a:solidFill>
                    <a:latin typeface="Calibri" panose="020F0502020204030204" pitchFamily="34" charset="0"/>
                    <a:ea typeface="ＭＳ Ｐゴシック" pitchFamily="34" charset="-128"/>
                  </a:rPr>
                  <a:t>Grading code</a:t>
                </a:r>
              </a:p>
            </p:txBody>
          </p:sp>
          <p:sp>
            <p:nvSpPr>
              <p:cNvPr id="53295" name="AutoShape 7"/>
              <p:cNvSpPr>
                <a:spLocks/>
              </p:cNvSpPr>
              <p:nvPr/>
            </p:nvSpPr>
            <p:spPr bwMode="auto">
              <a:xfrm rot="16200000" flipV="1">
                <a:off x="2888" y="1106"/>
                <a:ext cx="81" cy="757"/>
              </a:xfrm>
              <a:prstGeom prst="rightBrace">
                <a:avLst>
                  <a:gd name="adj1" fmla="val 77881"/>
                  <a:gd name="adj2" fmla="val 50000"/>
                </a:avLst>
              </a:prstGeom>
              <a:noFill/>
              <a:ln w="28575">
                <a:solidFill>
                  <a:schemeClr val="bg1"/>
                </a:solidFill>
                <a:round/>
                <a:headEnd type="none" w="sm" len="sm"/>
                <a:tailEnd type="none" w="sm" len="sm"/>
              </a:ln>
            </p:spPr>
            <p:txBody>
              <a:bodyPr rot="10800000" vert="eaVert" wrap="none" anchor="ctr"/>
              <a:lstStyle/>
              <a:p>
                <a:endParaRPr lang="en-US">
                  <a:solidFill>
                    <a:schemeClr val="bg1"/>
                  </a:solidFill>
                  <a:latin typeface="Calibri" panose="020F0502020204030204" pitchFamily="34" charset="0"/>
                </a:endParaRPr>
              </a:p>
            </p:txBody>
          </p:sp>
        </p:grpSp>
        <p:sp>
          <p:nvSpPr>
            <p:cNvPr id="53256" name="AutoShape 8"/>
            <p:cNvSpPr>
              <a:spLocks noChangeArrowheads="1"/>
            </p:cNvSpPr>
            <p:nvPr/>
          </p:nvSpPr>
          <p:spPr bwMode="auto">
            <a:xfrm>
              <a:off x="6084888" y="2770188"/>
              <a:ext cx="906462" cy="374136"/>
            </a:xfrm>
            <a:prstGeom prst="roundRect">
              <a:avLst>
                <a:gd name="adj" fmla="val 16667"/>
              </a:avLst>
            </a:prstGeom>
            <a:noFill/>
            <a:ln w="19050">
              <a:solidFill>
                <a:schemeClr val="bg1"/>
              </a:solidFill>
              <a:round/>
              <a:headEnd type="none" w="sm" len="sm"/>
              <a:tailEnd type="none" w="sm" len="sm"/>
            </a:ln>
          </p:spPr>
          <p:txBody>
            <a:bodyPr>
              <a:spAutoFit/>
            </a:bodyPr>
            <a:lstStyle/>
            <a:p>
              <a:pPr algn="ctr" defTabSz="762000" eaLnBrk="0" hangingPunct="0"/>
              <a:r>
                <a:rPr lang="de-DE" sz="1400">
                  <a:solidFill>
                    <a:schemeClr val="bg1"/>
                  </a:solidFill>
                  <a:latin typeface="Calibri" panose="020F0502020204030204" pitchFamily="34" charset="0"/>
                  <a:ea typeface="ＭＳ Ｐゴシック" pitchFamily="34" charset="-128"/>
                </a:rPr>
                <a:t>RC=?xd</a:t>
              </a:r>
            </a:p>
          </p:txBody>
        </p:sp>
        <p:grpSp>
          <p:nvGrpSpPr>
            <p:cNvPr id="53257" name="Group 9"/>
            <p:cNvGrpSpPr>
              <a:grpSpLocks/>
            </p:cNvGrpSpPr>
            <p:nvPr/>
          </p:nvGrpSpPr>
          <p:grpSpPr bwMode="auto">
            <a:xfrm>
              <a:off x="5688011" y="962025"/>
              <a:ext cx="1615243" cy="685800"/>
              <a:chOff x="3507" y="1051"/>
              <a:chExt cx="1208" cy="474"/>
            </a:xfrm>
          </p:grpSpPr>
          <p:sp>
            <p:nvSpPr>
              <p:cNvPr id="53292" name="Text Box 10"/>
              <p:cNvSpPr txBox="1">
                <a:spLocks noChangeArrowheads="1"/>
              </p:cNvSpPr>
              <p:nvPr/>
            </p:nvSpPr>
            <p:spPr bwMode="auto">
              <a:xfrm>
                <a:off x="3507" y="1051"/>
                <a:ext cx="1208" cy="257"/>
              </a:xfrm>
              <a:prstGeom prst="rect">
                <a:avLst/>
              </a:prstGeom>
              <a:solidFill>
                <a:srgbClr val="EAEAEA"/>
              </a:solidFill>
              <a:ln w="12700">
                <a:solidFill>
                  <a:schemeClr val="tx1"/>
                </a:solidFill>
                <a:miter lim="800000"/>
                <a:headEnd type="none" w="sm" len="sm"/>
                <a:tailEnd type="none" w="sm" len="sm"/>
              </a:ln>
            </p:spPr>
            <p:txBody>
              <a:bodyPr wrap="none">
                <a:spAutoFit/>
              </a:bodyPr>
              <a:lstStyle/>
              <a:p>
                <a:pPr defTabSz="762000" eaLnBrk="0" hangingPunct="0"/>
                <a:r>
                  <a:rPr lang="de-DE" sz="1600" b="1" dirty="0">
                    <a:solidFill>
                      <a:schemeClr val="bg1"/>
                    </a:solidFill>
                    <a:latin typeface="Calibri" panose="020F0502020204030204" pitchFamily="34" charset="0"/>
                    <a:ea typeface="ＭＳ Ｐゴシック" pitchFamily="34" charset="-128"/>
                  </a:rPr>
                  <a:t>Response Category</a:t>
                </a:r>
              </a:p>
            </p:txBody>
          </p:sp>
          <p:sp>
            <p:nvSpPr>
              <p:cNvPr id="53293" name="AutoShape 11"/>
              <p:cNvSpPr>
                <a:spLocks/>
              </p:cNvSpPr>
              <p:nvPr/>
            </p:nvSpPr>
            <p:spPr bwMode="auto">
              <a:xfrm rot="16200000" flipV="1">
                <a:off x="4088" y="1208"/>
                <a:ext cx="80" cy="553"/>
              </a:xfrm>
              <a:prstGeom prst="rightBrace">
                <a:avLst>
                  <a:gd name="adj1" fmla="val 57604"/>
                  <a:gd name="adj2" fmla="val 50000"/>
                </a:avLst>
              </a:prstGeom>
              <a:noFill/>
              <a:ln w="28575">
                <a:solidFill>
                  <a:schemeClr val="bg1"/>
                </a:solidFill>
                <a:round/>
                <a:headEnd type="none" w="sm" len="sm"/>
                <a:tailEnd type="none" w="sm" len="sm"/>
              </a:ln>
            </p:spPr>
            <p:txBody>
              <a:bodyPr rot="10800000" vert="eaVert" wrap="none" anchor="ctr"/>
              <a:lstStyle/>
              <a:p>
                <a:endParaRPr lang="en-US">
                  <a:solidFill>
                    <a:schemeClr val="bg1"/>
                  </a:solidFill>
                  <a:latin typeface="Calibri" panose="020F0502020204030204" pitchFamily="34" charset="0"/>
                </a:endParaRPr>
              </a:p>
            </p:txBody>
          </p:sp>
        </p:grpSp>
        <p:sp>
          <p:nvSpPr>
            <p:cNvPr id="53258" name="AutoShape 12"/>
            <p:cNvSpPr>
              <a:spLocks noChangeArrowheads="1"/>
            </p:cNvSpPr>
            <p:nvPr/>
          </p:nvSpPr>
          <p:spPr bwMode="auto">
            <a:xfrm>
              <a:off x="2987675" y="2530475"/>
              <a:ext cx="423863" cy="411550"/>
            </a:xfrm>
            <a:prstGeom prst="roundRect">
              <a:avLst>
                <a:gd name="adj" fmla="val 16667"/>
              </a:avLst>
            </a:prstGeom>
            <a:noFill/>
            <a:ln w="19050">
              <a:solidFill>
                <a:schemeClr val="bg1"/>
              </a:solidFill>
              <a:round/>
              <a:headEnd type="none" w="sm" len="sm"/>
              <a:tailEnd type="none" w="sm" len="sm"/>
            </a:ln>
          </p:spPr>
          <p:txBody>
            <a:bodyPr>
              <a:spAutoFit/>
            </a:bodyPr>
            <a:lstStyle/>
            <a:p>
              <a:pPr algn="ctr" defTabSz="762000" eaLnBrk="0" hangingPunct="0"/>
              <a:r>
                <a:rPr lang="de-DE" sz="1600">
                  <a:solidFill>
                    <a:schemeClr val="bg1"/>
                  </a:solidFill>
                  <a:latin typeface="Calibri" panose="020F0502020204030204" pitchFamily="34" charset="0"/>
                  <a:ea typeface="ＭＳ Ｐゴシック" pitchFamily="34" charset="-128"/>
                </a:rPr>
                <a:t>H</a:t>
              </a:r>
              <a:r>
                <a:rPr lang="de-DE" sz="1600" b="1" i="1" baseline="-16000">
                  <a:solidFill>
                    <a:schemeClr val="bg1"/>
                  </a:solidFill>
                  <a:latin typeface="Calibri" panose="020F0502020204030204" pitchFamily="34" charset="0"/>
                  <a:ea typeface="ＭＳ Ｐゴシック" pitchFamily="34" charset="-128"/>
                </a:rPr>
                <a:t>i</a:t>
              </a:r>
              <a:endParaRPr lang="de-DE" sz="1600" b="1" baseline="-16000">
                <a:solidFill>
                  <a:schemeClr val="bg1"/>
                </a:solidFill>
                <a:latin typeface="Calibri" panose="020F0502020204030204" pitchFamily="34" charset="0"/>
                <a:ea typeface="ＭＳ Ｐゴシック" pitchFamily="34" charset="-128"/>
              </a:endParaRPr>
            </a:p>
          </p:txBody>
        </p:sp>
        <p:grpSp>
          <p:nvGrpSpPr>
            <p:cNvPr id="53259" name="Group 13"/>
            <p:cNvGrpSpPr>
              <a:grpSpLocks/>
            </p:cNvGrpSpPr>
            <p:nvPr/>
          </p:nvGrpSpPr>
          <p:grpSpPr bwMode="auto">
            <a:xfrm>
              <a:off x="2568575" y="962025"/>
              <a:ext cx="1273175" cy="677863"/>
              <a:chOff x="1435" y="1051"/>
              <a:chExt cx="952" cy="468"/>
            </a:xfrm>
          </p:grpSpPr>
          <p:sp>
            <p:nvSpPr>
              <p:cNvPr id="53290" name="Text Box 14"/>
              <p:cNvSpPr txBox="1">
                <a:spLocks noChangeArrowheads="1"/>
              </p:cNvSpPr>
              <p:nvPr/>
            </p:nvSpPr>
            <p:spPr bwMode="auto">
              <a:xfrm>
                <a:off x="1435" y="1051"/>
                <a:ext cx="952" cy="297"/>
              </a:xfrm>
              <a:prstGeom prst="rect">
                <a:avLst/>
              </a:prstGeom>
              <a:solidFill>
                <a:srgbClr val="EAEAEA"/>
              </a:solidFill>
              <a:ln w="12700">
                <a:solidFill>
                  <a:schemeClr val="tx1"/>
                </a:solidFill>
                <a:miter lim="800000"/>
                <a:headEnd type="none" w="sm" len="sm"/>
                <a:tailEnd type="none" w="sm" len="sm"/>
              </a:ln>
            </p:spPr>
            <p:txBody>
              <a:bodyPr>
                <a:spAutoFit/>
              </a:bodyPr>
              <a:lstStyle/>
              <a:p>
                <a:pPr algn="ctr" defTabSz="762000" eaLnBrk="0" hangingPunct="0">
                  <a:lnSpc>
                    <a:spcPct val="80000"/>
                  </a:lnSpc>
                </a:pPr>
                <a:r>
                  <a:rPr lang="de-DE" sz="1200" b="1" dirty="0">
                    <a:solidFill>
                      <a:schemeClr val="bg1"/>
                    </a:solidFill>
                    <a:latin typeface="Calibri" panose="020F0502020204030204" pitchFamily="34" charset="0"/>
                    <a:ea typeface="ＭＳ Ｐゴシック" pitchFamily="34" charset="-128"/>
                  </a:rPr>
                  <a:t>Grading </a:t>
                </a:r>
                <a:br>
                  <a:rPr lang="de-DE" sz="1200" b="1" dirty="0">
                    <a:solidFill>
                      <a:schemeClr val="bg1"/>
                    </a:solidFill>
                    <a:latin typeface="Calibri" panose="020F0502020204030204" pitchFamily="34" charset="0"/>
                    <a:ea typeface="ＭＳ Ｐゴシック" pitchFamily="34" charset="-128"/>
                  </a:rPr>
                </a:br>
                <a:r>
                  <a:rPr lang="de-DE" sz="1200" b="1" dirty="0">
                    <a:solidFill>
                      <a:schemeClr val="bg1"/>
                    </a:solidFill>
                    <a:latin typeface="Calibri" panose="020F0502020204030204" pitchFamily="34" charset="0"/>
                    <a:ea typeface="ＭＳ Ｐゴシック" pitchFamily="34" charset="-128"/>
                  </a:rPr>
                  <a:t>(organ specific)</a:t>
                </a:r>
              </a:p>
            </p:txBody>
          </p:sp>
          <p:sp>
            <p:nvSpPr>
              <p:cNvPr id="53291" name="AutoShape 15"/>
              <p:cNvSpPr>
                <a:spLocks/>
              </p:cNvSpPr>
              <p:nvPr/>
            </p:nvSpPr>
            <p:spPr bwMode="auto">
              <a:xfrm rot="16200000" flipV="1">
                <a:off x="1862" y="1334"/>
                <a:ext cx="97" cy="274"/>
              </a:xfrm>
              <a:prstGeom prst="rightBrace">
                <a:avLst>
                  <a:gd name="adj1" fmla="val 23540"/>
                  <a:gd name="adj2" fmla="val 49875"/>
                </a:avLst>
              </a:prstGeom>
              <a:noFill/>
              <a:ln w="28575">
                <a:solidFill>
                  <a:schemeClr val="bg1"/>
                </a:solidFill>
                <a:round/>
                <a:headEnd type="none" w="sm" len="sm"/>
                <a:tailEnd type="none" w="sm" len="sm"/>
              </a:ln>
            </p:spPr>
            <p:txBody>
              <a:bodyPr rot="10800000" vert="eaVert" wrap="none" anchor="ctr"/>
              <a:lstStyle/>
              <a:p>
                <a:endParaRPr lang="en-US">
                  <a:solidFill>
                    <a:schemeClr val="bg1"/>
                  </a:solidFill>
                  <a:latin typeface="Calibri" panose="020F0502020204030204" pitchFamily="34" charset="0"/>
                </a:endParaRPr>
              </a:p>
            </p:txBody>
          </p:sp>
        </p:grpSp>
        <p:sp>
          <p:nvSpPr>
            <p:cNvPr id="53260" name="AutoShape 16"/>
            <p:cNvSpPr>
              <a:spLocks noChangeArrowheads="1"/>
            </p:cNvSpPr>
            <p:nvPr/>
          </p:nvSpPr>
          <p:spPr bwMode="auto">
            <a:xfrm>
              <a:off x="2987675" y="2084388"/>
              <a:ext cx="423863" cy="411550"/>
            </a:xfrm>
            <a:prstGeom prst="roundRect">
              <a:avLst>
                <a:gd name="adj" fmla="val 16667"/>
              </a:avLst>
            </a:prstGeom>
            <a:noFill/>
            <a:ln w="19050">
              <a:solidFill>
                <a:schemeClr val="bg1"/>
              </a:solidFill>
              <a:round/>
              <a:headEnd type="none" w="sm" len="sm"/>
              <a:tailEnd type="none" w="sm" len="sm"/>
            </a:ln>
          </p:spPr>
          <p:txBody>
            <a:bodyPr>
              <a:spAutoFit/>
            </a:bodyPr>
            <a:lstStyle/>
            <a:p>
              <a:pPr algn="ctr" defTabSz="762000" eaLnBrk="0" hangingPunct="0"/>
              <a:r>
                <a:rPr lang="de-DE" sz="1600">
                  <a:solidFill>
                    <a:schemeClr val="bg1"/>
                  </a:solidFill>
                  <a:latin typeface="Calibri" panose="020F0502020204030204" pitchFamily="34" charset="0"/>
                  <a:ea typeface="ＭＳ Ｐゴシック" pitchFamily="34" charset="-128"/>
                </a:rPr>
                <a:t>N</a:t>
              </a:r>
              <a:r>
                <a:rPr lang="de-DE" sz="1600" b="1" i="1" baseline="-16000">
                  <a:solidFill>
                    <a:schemeClr val="bg1"/>
                  </a:solidFill>
                  <a:latin typeface="Calibri" panose="020F0502020204030204" pitchFamily="34" charset="0"/>
                  <a:ea typeface="ＭＳ Ｐゴシック" pitchFamily="34" charset="-128"/>
                </a:rPr>
                <a:t>i</a:t>
              </a:r>
              <a:endParaRPr lang="de-DE" sz="1600">
                <a:solidFill>
                  <a:schemeClr val="bg1"/>
                </a:solidFill>
                <a:latin typeface="Calibri" panose="020F0502020204030204" pitchFamily="34" charset="0"/>
                <a:ea typeface="ＭＳ Ｐゴシック" pitchFamily="34" charset="-128"/>
              </a:endParaRPr>
            </a:p>
          </p:txBody>
        </p:sp>
        <p:sp>
          <p:nvSpPr>
            <p:cNvPr id="53261" name="AutoShape 17"/>
            <p:cNvSpPr>
              <a:spLocks noChangeArrowheads="1"/>
            </p:cNvSpPr>
            <p:nvPr/>
          </p:nvSpPr>
          <p:spPr bwMode="auto">
            <a:xfrm>
              <a:off x="2987675" y="2978150"/>
              <a:ext cx="423863" cy="411550"/>
            </a:xfrm>
            <a:prstGeom prst="roundRect">
              <a:avLst>
                <a:gd name="adj" fmla="val 16667"/>
              </a:avLst>
            </a:prstGeom>
            <a:noFill/>
            <a:ln w="19050">
              <a:solidFill>
                <a:schemeClr val="bg1"/>
              </a:solidFill>
              <a:round/>
              <a:headEnd type="none" w="sm" len="sm"/>
              <a:tailEnd type="none" w="sm" len="sm"/>
            </a:ln>
          </p:spPr>
          <p:txBody>
            <a:bodyPr>
              <a:spAutoFit/>
            </a:bodyPr>
            <a:lstStyle/>
            <a:p>
              <a:pPr algn="ctr" defTabSz="762000" eaLnBrk="0" hangingPunct="0"/>
              <a:r>
                <a:rPr lang="de-DE" sz="1600">
                  <a:solidFill>
                    <a:schemeClr val="bg1"/>
                  </a:solidFill>
                  <a:latin typeface="Calibri" panose="020F0502020204030204" pitchFamily="34" charset="0"/>
                  <a:ea typeface="ＭＳ Ｐゴシック" pitchFamily="34" charset="-128"/>
                </a:rPr>
                <a:t>C</a:t>
              </a:r>
              <a:r>
                <a:rPr lang="de-DE" sz="1600" b="1" i="1" baseline="-16000">
                  <a:solidFill>
                    <a:schemeClr val="bg1"/>
                  </a:solidFill>
                  <a:latin typeface="Calibri" panose="020F0502020204030204" pitchFamily="34" charset="0"/>
                  <a:ea typeface="ＭＳ Ｐゴシック" pitchFamily="34" charset="-128"/>
                </a:rPr>
                <a:t>i</a:t>
              </a:r>
              <a:endParaRPr lang="de-DE" sz="1600" b="1" baseline="-16000">
                <a:solidFill>
                  <a:schemeClr val="bg1"/>
                </a:solidFill>
                <a:latin typeface="Calibri" panose="020F0502020204030204" pitchFamily="34" charset="0"/>
                <a:ea typeface="ＭＳ Ｐゴシック" pitchFamily="34" charset="-128"/>
              </a:endParaRPr>
            </a:p>
          </p:txBody>
        </p:sp>
        <p:sp>
          <p:nvSpPr>
            <p:cNvPr id="53262" name="AutoShape 18"/>
            <p:cNvSpPr>
              <a:spLocks noChangeArrowheads="1"/>
            </p:cNvSpPr>
            <p:nvPr/>
          </p:nvSpPr>
          <p:spPr bwMode="auto">
            <a:xfrm>
              <a:off x="2987675" y="3427413"/>
              <a:ext cx="423863" cy="411550"/>
            </a:xfrm>
            <a:prstGeom prst="roundRect">
              <a:avLst>
                <a:gd name="adj" fmla="val 16667"/>
              </a:avLst>
            </a:prstGeom>
            <a:noFill/>
            <a:ln w="19050">
              <a:solidFill>
                <a:schemeClr val="bg1"/>
              </a:solidFill>
              <a:round/>
              <a:headEnd type="none" w="sm" len="sm"/>
              <a:tailEnd type="none" w="sm" len="sm"/>
            </a:ln>
          </p:spPr>
          <p:txBody>
            <a:bodyPr>
              <a:spAutoFit/>
            </a:bodyPr>
            <a:lstStyle/>
            <a:p>
              <a:pPr algn="ctr" defTabSz="762000" eaLnBrk="0" hangingPunct="0"/>
              <a:r>
                <a:rPr lang="de-DE" sz="1600">
                  <a:solidFill>
                    <a:schemeClr val="bg1"/>
                  </a:solidFill>
                  <a:latin typeface="Calibri" panose="020F0502020204030204" pitchFamily="34" charset="0"/>
                  <a:ea typeface="ＭＳ Ｐゴシック" pitchFamily="34" charset="-128"/>
                </a:rPr>
                <a:t>G</a:t>
              </a:r>
              <a:r>
                <a:rPr lang="de-DE" sz="1600" b="1" i="1" baseline="-16000">
                  <a:solidFill>
                    <a:schemeClr val="bg1"/>
                  </a:solidFill>
                  <a:latin typeface="Calibri" panose="020F0502020204030204" pitchFamily="34" charset="0"/>
                  <a:ea typeface="ＭＳ Ｐゴシック" pitchFamily="34" charset="-128"/>
                </a:rPr>
                <a:t>i</a:t>
              </a:r>
              <a:endParaRPr lang="de-DE" sz="1600" b="1" baseline="-16000">
                <a:solidFill>
                  <a:schemeClr val="bg1"/>
                </a:solidFill>
                <a:latin typeface="Calibri" panose="020F0502020204030204" pitchFamily="34" charset="0"/>
                <a:ea typeface="ＭＳ Ｐゴシック" pitchFamily="34" charset="-128"/>
              </a:endParaRPr>
            </a:p>
          </p:txBody>
        </p:sp>
        <p:sp>
          <p:nvSpPr>
            <p:cNvPr id="53263" name="Rectangle 19"/>
            <p:cNvSpPr>
              <a:spLocks noChangeArrowheads="1"/>
            </p:cNvSpPr>
            <p:nvPr/>
          </p:nvSpPr>
          <p:spPr bwMode="auto">
            <a:xfrm>
              <a:off x="852488" y="4778452"/>
              <a:ext cx="2036762" cy="1559283"/>
            </a:xfrm>
            <a:prstGeom prst="rect">
              <a:avLst/>
            </a:prstGeom>
            <a:noFill/>
            <a:ln w="9525">
              <a:solidFill>
                <a:schemeClr val="bg1"/>
              </a:solidFill>
              <a:miter lim="800000"/>
              <a:headEnd/>
              <a:tailEnd/>
            </a:ln>
          </p:spPr>
          <p:txBody>
            <a:bodyPr lIns="0" tIns="0" rIns="0" bIns="0">
              <a:spAutoFit/>
            </a:bodyPr>
            <a:lstStyle/>
            <a:p>
              <a:pPr marL="285750" indent="-285750" eaLnBrk="0" hangingPunct="0">
                <a:spcBef>
                  <a:spcPts val="200"/>
                </a:spcBef>
                <a:spcAft>
                  <a:spcPts val="200"/>
                </a:spcAft>
              </a:pPr>
              <a:r>
                <a:rPr lang="de-DE" sz="900">
                  <a:solidFill>
                    <a:schemeClr val="bg1"/>
                  </a:solidFill>
                  <a:latin typeface="Calibri" panose="020F0502020204030204" pitchFamily="34" charset="0"/>
                  <a:ea typeface="ＭＳ Ｐゴシック" pitchFamily="34" charset="-128"/>
                </a:rPr>
                <a:t>  N = Neurovascular System</a:t>
              </a:r>
            </a:p>
            <a:p>
              <a:pPr marL="285750" indent="-285750" eaLnBrk="0" hangingPunct="0">
                <a:spcBef>
                  <a:spcPts val="200"/>
                </a:spcBef>
                <a:spcAft>
                  <a:spcPts val="200"/>
                </a:spcAft>
              </a:pPr>
              <a:r>
                <a:rPr lang="de-DE" sz="900">
                  <a:solidFill>
                    <a:schemeClr val="bg1"/>
                  </a:solidFill>
                  <a:latin typeface="Calibri" panose="020F0502020204030204" pitchFamily="34" charset="0"/>
                  <a:ea typeface="ＭＳ Ｐゴシック" pitchFamily="34" charset="-128"/>
                </a:rPr>
                <a:t>  H = Haematopoietic System</a:t>
              </a:r>
            </a:p>
            <a:p>
              <a:pPr marL="285750" indent="-285750" eaLnBrk="0" hangingPunct="0">
                <a:spcBef>
                  <a:spcPts val="200"/>
                </a:spcBef>
                <a:spcAft>
                  <a:spcPts val="200"/>
                </a:spcAft>
              </a:pPr>
              <a:r>
                <a:rPr lang="de-DE" sz="900">
                  <a:solidFill>
                    <a:schemeClr val="bg1"/>
                  </a:solidFill>
                  <a:latin typeface="Calibri" panose="020F0502020204030204" pitchFamily="34" charset="0"/>
                  <a:ea typeface="ＭＳ Ｐゴシック" pitchFamily="34" charset="-128"/>
                </a:rPr>
                <a:t>  C = Cutaneous System </a:t>
              </a:r>
            </a:p>
            <a:p>
              <a:pPr marL="285750" indent="-285750" eaLnBrk="0" hangingPunct="0">
                <a:spcBef>
                  <a:spcPts val="200"/>
                </a:spcBef>
                <a:spcAft>
                  <a:spcPts val="200"/>
                </a:spcAft>
              </a:pPr>
              <a:r>
                <a:rPr lang="de-DE" sz="900">
                  <a:solidFill>
                    <a:schemeClr val="bg1"/>
                  </a:solidFill>
                  <a:latin typeface="Calibri" panose="020F0502020204030204" pitchFamily="34" charset="0"/>
                  <a:ea typeface="ＭＳ Ｐゴシック" pitchFamily="34" charset="-128"/>
                </a:rPr>
                <a:t>  G = Gastrointestinal System</a:t>
              </a:r>
            </a:p>
            <a:p>
              <a:pPr marL="285750" indent="-285750" eaLnBrk="0" hangingPunct="0">
                <a:spcBef>
                  <a:spcPts val="200"/>
                </a:spcBef>
                <a:spcAft>
                  <a:spcPts val="200"/>
                </a:spcAft>
              </a:pPr>
              <a:r>
                <a:rPr lang="de-DE" sz="900" i="1">
                  <a:solidFill>
                    <a:schemeClr val="bg1"/>
                  </a:solidFill>
                  <a:latin typeface="Calibri" panose="020F0502020204030204" pitchFamily="34" charset="0"/>
                  <a:ea typeface="ＭＳ Ｐゴシック" pitchFamily="34" charset="-128"/>
                </a:rPr>
                <a:t>  i</a:t>
              </a:r>
              <a:r>
                <a:rPr lang="de-DE" sz="900">
                  <a:solidFill>
                    <a:schemeClr val="bg1"/>
                  </a:solidFill>
                  <a:latin typeface="Calibri" panose="020F0502020204030204" pitchFamily="34" charset="0"/>
                  <a:ea typeface="ＭＳ Ｐゴシック" pitchFamily="34" charset="-128"/>
                </a:rPr>
                <a:t> = Degree of severity 1-4</a:t>
              </a:r>
            </a:p>
            <a:p>
              <a:pPr marL="285750" indent="-285750" eaLnBrk="0" hangingPunct="0">
                <a:spcBef>
                  <a:spcPts val="200"/>
                </a:spcBef>
                <a:spcAft>
                  <a:spcPts val="200"/>
                </a:spcAft>
              </a:pPr>
              <a:r>
                <a:rPr lang="de-DE" sz="900">
                  <a:solidFill>
                    <a:schemeClr val="bg1"/>
                  </a:solidFill>
                  <a:latin typeface="Calibri" panose="020F0502020204030204" pitchFamily="34" charset="0"/>
                  <a:ea typeface="ＭＳ Ｐゴシック" pitchFamily="34" charset="-128"/>
                </a:rPr>
                <a:t> xd = Time point (x) at which RC was established; measured in days (d) after begin of exposure.</a:t>
              </a:r>
              <a:r>
                <a:rPr lang="de-DE" sz="1000">
                  <a:solidFill>
                    <a:schemeClr val="bg1"/>
                  </a:solidFill>
                  <a:latin typeface="Calibri" panose="020F0502020204030204" pitchFamily="34" charset="0"/>
                  <a:ea typeface="ＭＳ Ｐゴシック" pitchFamily="34" charset="-128"/>
                </a:rPr>
                <a:t> </a:t>
              </a:r>
            </a:p>
          </p:txBody>
        </p:sp>
        <p:sp>
          <p:nvSpPr>
            <p:cNvPr id="53264" name="AutoShape 20"/>
            <p:cNvSpPr>
              <a:spLocks noChangeArrowheads="1"/>
            </p:cNvSpPr>
            <p:nvPr/>
          </p:nvSpPr>
          <p:spPr bwMode="auto">
            <a:xfrm>
              <a:off x="2309813" y="2782888"/>
              <a:ext cx="374650" cy="3460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49 w 21600"/>
                <a:gd name="T13" fmla="*/ 5423 h 21600"/>
                <a:gd name="T14" fmla="*/ 18921 w 21600"/>
                <a:gd name="T15" fmla="*/ 1617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12700">
              <a:solidFill>
                <a:schemeClr val="tx1"/>
              </a:solidFill>
              <a:miter lim="800000"/>
              <a:headEnd type="none" w="sm" len="sm"/>
              <a:tailEnd type="none" w="sm" len="sm"/>
            </a:ln>
          </p:spPr>
          <p:txBody>
            <a:bodyPr wrap="none" anchor="ctr"/>
            <a:lstStyle/>
            <a:p>
              <a:endParaRPr lang="en-US">
                <a:latin typeface="Calibri" panose="020F0502020204030204" pitchFamily="34" charset="0"/>
              </a:endParaRPr>
            </a:p>
          </p:txBody>
        </p:sp>
        <p:sp>
          <p:nvSpPr>
            <p:cNvPr id="53265" name="Rectangle 21"/>
            <p:cNvSpPr>
              <a:spLocks noChangeArrowheads="1"/>
            </p:cNvSpPr>
            <p:nvPr/>
          </p:nvSpPr>
          <p:spPr bwMode="auto">
            <a:xfrm>
              <a:off x="762000" y="838200"/>
              <a:ext cx="7377113" cy="5307013"/>
            </a:xfrm>
            <a:prstGeom prst="rect">
              <a:avLst/>
            </a:prstGeom>
            <a:noFill/>
            <a:ln w="9525">
              <a:solidFill>
                <a:schemeClr val="tx1"/>
              </a:solidFill>
              <a:miter lim="800000"/>
              <a:headEnd/>
              <a:tailEnd/>
            </a:ln>
          </p:spPr>
          <p:txBody>
            <a:bodyPr wrap="none" anchor="ctr"/>
            <a:lstStyle/>
            <a:p>
              <a:endParaRPr lang="en-US">
                <a:solidFill>
                  <a:schemeClr val="bg1"/>
                </a:solidFill>
                <a:latin typeface="Calibri" panose="020F0502020204030204" pitchFamily="34" charset="0"/>
              </a:endParaRPr>
            </a:p>
          </p:txBody>
        </p:sp>
        <p:sp>
          <p:nvSpPr>
            <p:cNvPr id="53266" name="Rectangle 22"/>
            <p:cNvSpPr>
              <a:spLocks noChangeArrowheads="1"/>
            </p:cNvSpPr>
            <p:nvPr/>
          </p:nvSpPr>
          <p:spPr bwMode="auto">
            <a:xfrm>
              <a:off x="923925" y="3276600"/>
              <a:ext cx="1147763" cy="762000"/>
            </a:xfrm>
            <a:prstGeom prst="rect">
              <a:avLst/>
            </a:prstGeom>
            <a:solidFill>
              <a:srgbClr val="EAEAEA"/>
            </a:solidFill>
            <a:ln w="9525">
              <a:solidFill>
                <a:schemeClr val="tx1"/>
              </a:solidFill>
              <a:miter lim="800000"/>
              <a:headEnd/>
              <a:tailEnd/>
            </a:ln>
          </p:spPr>
          <p:txBody>
            <a:bodyPr wrap="none" anchor="ctr"/>
            <a:lstStyle/>
            <a:p>
              <a:endParaRPr lang="en-US">
                <a:solidFill>
                  <a:schemeClr val="bg1"/>
                </a:solidFill>
                <a:latin typeface="Calibri" panose="020F0502020204030204" pitchFamily="34" charset="0"/>
              </a:endParaRPr>
            </a:p>
          </p:txBody>
        </p:sp>
        <p:sp>
          <p:nvSpPr>
            <p:cNvPr id="53267" name="Rectangle 23"/>
            <p:cNvSpPr>
              <a:spLocks noChangeArrowheads="1"/>
            </p:cNvSpPr>
            <p:nvPr/>
          </p:nvSpPr>
          <p:spPr bwMode="auto">
            <a:xfrm>
              <a:off x="927100" y="1814513"/>
              <a:ext cx="1130300" cy="928687"/>
            </a:xfrm>
            <a:prstGeom prst="rect">
              <a:avLst/>
            </a:prstGeom>
            <a:solidFill>
              <a:srgbClr val="EAEAEA"/>
            </a:solidFill>
            <a:ln w="9525">
              <a:solidFill>
                <a:schemeClr val="tx1"/>
              </a:solidFill>
              <a:miter lim="800000"/>
              <a:headEnd/>
              <a:tailEnd/>
            </a:ln>
          </p:spPr>
          <p:txBody>
            <a:bodyPr wrap="none" anchor="ctr"/>
            <a:lstStyle/>
            <a:p>
              <a:endParaRPr lang="en-US">
                <a:solidFill>
                  <a:schemeClr val="bg1"/>
                </a:solidFill>
                <a:latin typeface="Calibri" panose="020F0502020204030204" pitchFamily="34" charset="0"/>
              </a:endParaRPr>
            </a:p>
          </p:txBody>
        </p:sp>
        <p:sp>
          <p:nvSpPr>
            <p:cNvPr id="53268" name="AutoShape 24"/>
            <p:cNvSpPr>
              <a:spLocks noChangeArrowheads="1"/>
            </p:cNvSpPr>
            <p:nvPr/>
          </p:nvSpPr>
          <p:spPr bwMode="auto">
            <a:xfrm>
              <a:off x="871538" y="1703388"/>
              <a:ext cx="1257300" cy="3009445"/>
            </a:xfrm>
            <a:prstGeom prst="roundRect">
              <a:avLst>
                <a:gd name="adj" fmla="val 16667"/>
              </a:avLst>
            </a:prstGeom>
            <a:noFill/>
            <a:ln w="9525">
              <a:solidFill>
                <a:schemeClr val="bg1"/>
              </a:solidFill>
              <a:round/>
              <a:headEnd/>
              <a:tailEnd/>
            </a:ln>
          </p:spPr>
          <p:txBody>
            <a:bodyPr>
              <a:spAutoFit/>
            </a:bodyPr>
            <a:lstStyle/>
            <a:p>
              <a:pPr algn="r" eaLnBrk="0" hangingPunct="0">
                <a:lnSpc>
                  <a:spcPct val="90000"/>
                </a:lnSpc>
              </a:pPr>
              <a:endParaRPr lang="en-GB" sz="700" dirty="0">
                <a:solidFill>
                  <a:schemeClr val="bg1"/>
                </a:solidFill>
                <a:latin typeface="Calibri" panose="020F0502020204030204" pitchFamily="34" charset="0"/>
                <a:ea typeface="ＭＳ Ｐゴシック" pitchFamily="34" charset="-128"/>
              </a:endParaRP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Nausea</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Vomiting</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Anorexia</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Fatigue syndrome</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Fever </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Headache</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Hypotension</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Neurological deficits</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Cognitive deficits</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Lymphocytes changes</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Granulocyte changes</a:t>
              </a:r>
            </a:p>
            <a:p>
              <a:pPr algn="r" eaLnBrk="0" hangingPunct="0">
                <a:lnSpc>
                  <a:spcPct val="90000"/>
                </a:lnSpc>
              </a:pPr>
              <a:r>
                <a:rPr lang="en-GB" sz="700" dirty="0" err="1">
                  <a:solidFill>
                    <a:schemeClr val="bg1"/>
                  </a:solidFill>
                  <a:latin typeface="Calibri" panose="020F0502020204030204" pitchFamily="34" charset="0"/>
                  <a:ea typeface="ＭＳ Ｐゴシック" pitchFamily="34" charset="-128"/>
                </a:rPr>
                <a:t>Thrombocyte</a:t>
              </a:r>
              <a:r>
                <a:rPr lang="en-GB" sz="700" dirty="0">
                  <a:solidFill>
                    <a:schemeClr val="bg1"/>
                  </a:solidFill>
                  <a:latin typeface="Calibri" panose="020F0502020204030204" pitchFamily="34" charset="0"/>
                  <a:ea typeface="ＭＳ Ｐゴシック" pitchFamily="34" charset="-128"/>
                </a:rPr>
                <a:t> changes</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Blood loss</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Infection</a:t>
              </a:r>
            </a:p>
            <a:p>
              <a:pPr algn="r" eaLnBrk="0" hangingPunct="0">
                <a:lnSpc>
                  <a:spcPct val="90000"/>
                </a:lnSpc>
              </a:pPr>
              <a:r>
                <a:rPr lang="en-GB" sz="700" dirty="0" err="1">
                  <a:solidFill>
                    <a:schemeClr val="bg1"/>
                  </a:solidFill>
                  <a:latin typeface="Calibri" panose="020F0502020204030204" pitchFamily="34" charset="0"/>
                  <a:ea typeface="ＭＳ Ｐゴシック" pitchFamily="34" charset="-128"/>
                </a:rPr>
                <a:t>Erythema</a:t>
              </a:r>
              <a:endParaRPr lang="en-GB" sz="700" dirty="0">
                <a:solidFill>
                  <a:schemeClr val="bg1"/>
                </a:solidFill>
                <a:latin typeface="Calibri" panose="020F0502020204030204" pitchFamily="34" charset="0"/>
                <a:ea typeface="ＭＳ Ｐゴシック" pitchFamily="34" charset="-128"/>
              </a:endParaRP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Sensation / Itching</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Swelling and </a:t>
              </a:r>
              <a:r>
                <a:rPr lang="en-GB" sz="700" dirty="0" err="1">
                  <a:solidFill>
                    <a:schemeClr val="bg1"/>
                  </a:solidFill>
                  <a:latin typeface="Calibri" panose="020F0502020204030204" pitchFamily="34" charset="0"/>
                  <a:ea typeface="ＭＳ Ｐゴシック" pitchFamily="34" charset="-128"/>
                </a:rPr>
                <a:t>Edema</a:t>
              </a:r>
              <a:endParaRPr lang="en-GB" sz="700" dirty="0">
                <a:solidFill>
                  <a:schemeClr val="bg1"/>
                </a:solidFill>
                <a:latin typeface="Calibri" panose="020F0502020204030204" pitchFamily="34" charset="0"/>
                <a:ea typeface="ＭＳ Ｐゴシック" pitchFamily="34" charset="-128"/>
              </a:endParaRP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Blistering</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Desquamation </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Ulcer / Necrosis</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Hair loss</a:t>
              </a:r>
            </a:p>
            <a:p>
              <a:pPr algn="r" eaLnBrk="0" hangingPunct="0">
                <a:lnSpc>
                  <a:spcPct val="90000"/>
                </a:lnSpc>
              </a:pPr>
              <a:r>
                <a:rPr lang="en-GB" sz="700" dirty="0" err="1">
                  <a:solidFill>
                    <a:schemeClr val="bg1"/>
                  </a:solidFill>
                  <a:latin typeface="Calibri" panose="020F0502020204030204" pitchFamily="34" charset="0"/>
                  <a:ea typeface="ＭＳ Ｐゴシック" pitchFamily="34" charset="-128"/>
                </a:rPr>
                <a:t>Onycholysis</a:t>
              </a:r>
              <a:endParaRPr lang="en-GB" sz="700" dirty="0">
                <a:solidFill>
                  <a:schemeClr val="bg1"/>
                </a:solidFill>
                <a:latin typeface="Calibri" panose="020F0502020204030204" pitchFamily="34" charset="0"/>
                <a:ea typeface="ＭＳ Ｐゴシック" pitchFamily="34" charset="-128"/>
              </a:endParaRPr>
            </a:p>
            <a:p>
              <a:pPr algn="r" eaLnBrk="0" hangingPunct="0">
                <a:lnSpc>
                  <a:spcPct val="90000"/>
                </a:lnSpc>
              </a:pPr>
              <a:r>
                <a:rPr lang="en-GB" sz="700" dirty="0" err="1">
                  <a:solidFill>
                    <a:schemeClr val="bg1"/>
                  </a:solidFill>
                  <a:latin typeface="Calibri" panose="020F0502020204030204" pitchFamily="34" charset="0"/>
                  <a:ea typeface="ＭＳ Ｐゴシック" pitchFamily="34" charset="-128"/>
                </a:rPr>
                <a:t>Diarrhea</a:t>
              </a:r>
              <a:endParaRPr lang="en-GB" sz="700" dirty="0">
                <a:solidFill>
                  <a:schemeClr val="bg1"/>
                </a:solidFill>
                <a:latin typeface="Calibri" panose="020F0502020204030204" pitchFamily="34" charset="0"/>
                <a:ea typeface="ＭＳ Ｐゴシック" pitchFamily="34" charset="-128"/>
              </a:endParaRP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Abdominal Cramps/ </a:t>
              </a:r>
            </a:p>
            <a:p>
              <a:pPr algn="r" eaLnBrk="0" hangingPunct="0">
                <a:lnSpc>
                  <a:spcPct val="90000"/>
                </a:lnSpc>
              </a:pPr>
              <a:r>
                <a:rPr lang="en-GB" sz="700" dirty="0">
                  <a:solidFill>
                    <a:schemeClr val="bg1"/>
                  </a:solidFill>
                  <a:latin typeface="Calibri" panose="020F0502020204030204" pitchFamily="34" charset="0"/>
                  <a:ea typeface="ＭＳ Ｐゴシック" pitchFamily="34" charset="-128"/>
                </a:rPr>
                <a:t>Pain</a:t>
              </a:r>
            </a:p>
          </p:txBody>
        </p:sp>
        <p:grpSp>
          <p:nvGrpSpPr>
            <p:cNvPr id="53269" name="Group 25"/>
            <p:cNvGrpSpPr>
              <a:grpSpLocks/>
            </p:cNvGrpSpPr>
            <p:nvPr/>
          </p:nvGrpSpPr>
          <p:grpSpPr bwMode="auto">
            <a:xfrm>
              <a:off x="1003300" y="962025"/>
              <a:ext cx="1016144" cy="685800"/>
              <a:chOff x="580" y="1051"/>
              <a:chExt cx="760" cy="474"/>
            </a:xfrm>
          </p:grpSpPr>
          <p:sp>
            <p:nvSpPr>
              <p:cNvPr id="53288" name="Text Box 26"/>
              <p:cNvSpPr txBox="1">
                <a:spLocks noChangeArrowheads="1"/>
              </p:cNvSpPr>
              <p:nvPr/>
            </p:nvSpPr>
            <p:spPr bwMode="auto">
              <a:xfrm>
                <a:off x="596" y="1051"/>
                <a:ext cx="725" cy="257"/>
              </a:xfrm>
              <a:prstGeom prst="rect">
                <a:avLst/>
              </a:prstGeom>
              <a:solidFill>
                <a:srgbClr val="EAEAEA"/>
              </a:solidFill>
              <a:ln w="12700">
                <a:solidFill>
                  <a:schemeClr val="tx1"/>
                </a:solidFill>
                <a:miter lim="800000"/>
                <a:headEnd type="none" w="sm" len="sm"/>
                <a:tailEnd type="none" w="sm" len="sm"/>
              </a:ln>
            </p:spPr>
            <p:txBody>
              <a:bodyPr wrap="none">
                <a:spAutoFit/>
              </a:bodyPr>
              <a:lstStyle/>
              <a:p>
                <a:pPr defTabSz="762000" eaLnBrk="0" hangingPunct="0"/>
                <a:r>
                  <a:rPr lang="de-DE" sz="1600" b="1" dirty="0">
                    <a:solidFill>
                      <a:schemeClr val="bg1"/>
                    </a:solidFill>
                    <a:latin typeface="Calibri" panose="020F0502020204030204" pitchFamily="34" charset="0"/>
                    <a:ea typeface="ＭＳ Ｐゴシック" pitchFamily="34" charset="-128"/>
                  </a:rPr>
                  <a:t>Symptoms</a:t>
                </a:r>
              </a:p>
            </p:txBody>
          </p:sp>
          <p:sp>
            <p:nvSpPr>
              <p:cNvPr id="53289" name="AutoShape 27"/>
              <p:cNvSpPr>
                <a:spLocks/>
              </p:cNvSpPr>
              <p:nvPr/>
            </p:nvSpPr>
            <p:spPr bwMode="auto">
              <a:xfrm rot="16200000" flipV="1">
                <a:off x="903" y="1089"/>
                <a:ext cx="113" cy="760"/>
              </a:xfrm>
              <a:prstGeom prst="rightBrace">
                <a:avLst>
                  <a:gd name="adj1" fmla="val 56047"/>
                  <a:gd name="adj2" fmla="val 50000"/>
                </a:avLst>
              </a:prstGeom>
              <a:noFill/>
              <a:ln w="28575">
                <a:solidFill>
                  <a:schemeClr val="bg1"/>
                </a:solidFill>
                <a:round/>
                <a:headEnd type="none" w="sm" len="sm"/>
                <a:tailEnd type="none" w="sm" len="sm"/>
              </a:ln>
            </p:spPr>
            <p:txBody>
              <a:bodyPr rot="10800000" vert="eaVert" wrap="none" anchor="ctr"/>
              <a:lstStyle/>
              <a:p>
                <a:endParaRPr lang="en-US">
                  <a:solidFill>
                    <a:schemeClr val="bg1"/>
                  </a:solidFill>
                  <a:latin typeface="Calibri" panose="020F0502020204030204" pitchFamily="34" charset="0"/>
                </a:endParaRPr>
              </a:p>
            </p:txBody>
          </p:sp>
        </p:grpSp>
        <p:sp>
          <p:nvSpPr>
            <p:cNvPr id="53270" name="AutoShape 28"/>
            <p:cNvSpPr>
              <a:spLocks noChangeArrowheads="1"/>
            </p:cNvSpPr>
            <p:nvPr/>
          </p:nvSpPr>
          <p:spPr bwMode="auto">
            <a:xfrm>
              <a:off x="825500" y="2111375"/>
              <a:ext cx="422275" cy="336722"/>
            </a:xfrm>
            <a:prstGeom prst="roundRect">
              <a:avLst>
                <a:gd name="adj" fmla="val 16667"/>
              </a:avLst>
            </a:prstGeom>
            <a:noFill/>
            <a:ln w="19050">
              <a:noFill/>
              <a:round/>
              <a:headEnd type="none" w="sm" len="sm"/>
              <a:tailEnd type="none" w="sm" len="sm"/>
            </a:ln>
          </p:spPr>
          <p:txBody>
            <a:bodyPr>
              <a:spAutoFit/>
            </a:bodyPr>
            <a:lstStyle/>
            <a:p>
              <a:pPr algn="ctr" defTabSz="762000" eaLnBrk="0" hangingPunct="0"/>
              <a:r>
                <a:rPr lang="de-DE" sz="1200" b="1">
                  <a:solidFill>
                    <a:schemeClr val="bg1"/>
                  </a:solidFill>
                  <a:latin typeface="Calibri" panose="020F0502020204030204" pitchFamily="34" charset="0"/>
                  <a:ea typeface="ＭＳ Ｐゴシック" pitchFamily="34" charset="-128"/>
                </a:rPr>
                <a:t>N</a:t>
              </a:r>
            </a:p>
          </p:txBody>
        </p:sp>
        <p:sp>
          <p:nvSpPr>
            <p:cNvPr id="53271" name="AutoShape 29"/>
            <p:cNvSpPr>
              <a:spLocks noChangeArrowheads="1"/>
            </p:cNvSpPr>
            <p:nvPr/>
          </p:nvSpPr>
          <p:spPr bwMode="auto">
            <a:xfrm>
              <a:off x="762000" y="2822575"/>
              <a:ext cx="422275" cy="336722"/>
            </a:xfrm>
            <a:prstGeom prst="roundRect">
              <a:avLst>
                <a:gd name="adj" fmla="val 16667"/>
              </a:avLst>
            </a:prstGeom>
            <a:noFill/>
            <a:ln w="19050">
              <a:noFill/>
              <a:round/>
              <a:headEnd type="none" w="sm" len="sm"/>
              <a:tailEnd type="none" w="sm" len="sm"/>
            </a:ln>
          </p:spPr>
          <p:txBody>
            <a:bodyPr>
              <a:spAutoFit/>
            </a:bodyPr>
            <a:lstStyle/>
            <a:p>
              <a:pPr algn="ctr" defTabSz="762000" eaLnBrk="0" hangingPunct="0"/>
              <a:r>
                <a:rPr lang="de-DE" sz="1200" b="1">
                  <a:solidFill>
                    <a:schemeClr val="bg1"/>
                  </a:solidFill>
                  <a:latin typeface="Calibri" panose="020F0502020204030204" pitchFamily="34" charset="0"/>
                  <a:ea typeface="ＭＳ Ｐゴシック" pitchFamily="34" charset="-128"/>
                </a:rPr>
                <a:t>H</a:t>
              </a:r>
            </a:p>
          </p:txBody>
        </p:sp>
        <p:sp>
          <p:nvSpPr>
            <p:cNvPr id="53272" name="AutoShape 30"/>
            <p:cNvSpPr>
              <a:spLocks noChangeArrowheads="1"/>
            </p:cNvSpPr>
            <p:nvPr/>
          </p:nvSpPr>
          <p:spPr bwMode="auto">
            <a:xfrm>
              <a:off x="825500" y="3470274"/>
              <a:ext cx="422275" cy="336722"/>
            </a:xfrm>
            <a:prstGeom prst="roundRect">
              <a:avLst>
                <a:gd name="adj" fmla="val 16667"/>
              </a:avLst>
            </a:prstGeom>
            <a:noFill/>
            <a:ln w="19050">
              <a:noFill/>
              <a:round/>
              <a:headEnd type="none" w="sm" len="sm"/>
              <a:tailEnd type="none" w="sm" len="sm"/>
            </a:ln>
          </p:spPr>
          <p:txBody>
            <a:bodyPr>
              <a:spAutoFit/>
            </a:bodyPr>
            <a:lstStyle/>
            <a:p>
              <a:pPr algn="ctr" defTabSz="762000" eaLnBrk="0" hangingPunct="0"/>
              <a:r>
                <a:rPr lang="de-DE" sz="1200" b="1">
                  <a:solidFill>
                    <a:schemeClr val="bg1"/>
                  </a:solidFill>
                  <a:latin typeface="Calibri" panose="020F0502020204030204" pitchFamily="34" charset="0"/>
                  <a:ea typeface="ＭＳ Ｐゴシック" pitchFamily="34" charset="-128"/>
                </a:rPr>
                <a:t>C</a:t>
              </a:r>
            </a:p>
          </p:txBody>
        </p:sp>
        <p:sp>
          <p:nvSpPr>
            <p:cNvPr id="53273" name="AutoShape 31"/>
            <p:cNvSpPr>
              <a:spLocks noChangeArrowheads="1"/>
            </p:cNvSpPr>
            <p:nvPr/>
          </p:nvSpPr>
          <p:spPr bwMode="auto">
            <a:xfrm>
              <a:off x="827088" y="4030663"/>
              <a:ext cx="422275" cy="336722"/>
            </a:xfrm>
            <a:prstGeom prst="roundRect">
              <a:avLst>
                <a:gd name="adj" fmla="val 16667"/>
              </a:avLst>
            </a:prstGeom>
            <a:noFill/>
            <a:ln w="19050">
              <a:noFill/>
              <a:round/>
              <a:headEnd type="none" w="sm" len="sm"/>
              <a:tailEnd type="none" w="sm" len="sm"/>
            </a:ln>
          </p:spPr>
          <p:txBody>
            <a:bodyPr>
              <a:spAutoFit/>
            </a:bodyPr>
            <a:lstStyle/>
            <a:p>
              <a:pPr algn="ctr" defTabSz="762000" eaLnBrk="0" hangingPunct="0"/>
              <a:r>
                <a:rPr lang="de-DE" sz="1200" b="1">
                  <a:solidFill>
                    <a:schemeClr val="bg1"/>
                  </a:solidFill>
                  <a:latin typeface="Calibri" panose="020F0502020204030204" pitchFamily="34" charset="0"/>
                  <a:ea typeface="ＭＳ Ｐゴシック" pitchFamily="34" charset="-128"/>
                </a:rPr>
                <a:t>G</a:t>
              </a:r>
            </a:p>
          </p:txBody>
        </p:sp>
        <p:sp>
          <p:nvSpPr>
            <p:cNvPr id="53274" name="AutoShape 32"/>
            <p:cNvSpPr>
              <a:spLocks noChangeArrowheads="1"/>
            </p:cNvSpPr>
            <p:nvPr/>
          </p:nvSpPr>
          <p:spPr bwMode="auto">
            <a:xfrm>
              <a:off x="4070350" y="4656138"/>
              <a:ext cx="446088" cy="336722"/>
            </a:xfrm>
            <a:prstGeom prst="roundRect">
              <a:avLst>
                <a:gd name="adj" fmla="val 16667"/>
              </a:avLst>
            </a:prstGeom>
            <a:solidFill>
              <a:schemeClr val="tx1"/>
            </a:solidFill>
            <a:ln w="19050">
              <a:solidFill>
                <a:schemeClr val="bg1"/>
              </a:solidFill>
              <a:round/>
              <a:headEnd type="none" w="sm" len="sm"/>
              <a:tailEnd type="none" w="sm" len="sm"/>
            </a:ln>
          </p:spPr>
          <p:txBody>
            <a:bodyPr>
              <a:spAutoFit/>
            </a:bodyPr>
            <a:lstStyle/>
            <a:p>
              <a:pPr defTabSz="762000" eaLnBrk="0" hangingPunct="0"/>
              <a:r>
                <a:rPr lang="de-DE" sz="1200">
                  <a:solidFill>
                    <a:schemeClr val="bg1"/>
                  </a:solidFill>
                  <a:latin typeface="Calibri" panose="020F0502020204030204" pitchFamily="34" charset="0"/>
                  <a:ea typeface="ＭＳ Ｐゴシック" pitchFamily="34" charset="-128"/>
                </a:rPr>
                <a:t>N2</a:t>
              </a:r>
            </a:p>
          </p:txBody>
        </p:sp>
        <p:sp>
          <p:nvSpPr>
            <p:cNvPr id="53275" name="Text Box 33"/>
            <p:cNvSpPr txBox="1">
              <a:spLocks noChangeArrowheads="1"/>
            </p:cNvSpPr>
            <p:nvPr/>
          </p:nvSpPr>
          <p:spPr bwMode="auto">
            <a:xfrm>
              <a:off x="4144963" y="5519738"/>
              <a:ext cx="1571625" cy="405743"/>
            </a:xfrm>
            <a:prstGeom prst="rect">
              <a:avLst/>
            </a:prstGeom>
            <a:solidFill>
              <a:schemeClr val="tx1"/>
            </a:solidFill>
            <a:ln w="12700">
              <a:solidFill>
                <a:schemeClr val="bg1"/>
              </a:solidFill>
              <a:miter lim="800000"/>
              <a:headEnd type="none" w="sm" len="sm"/>
              <a:tailEnd type="none" w="sm" len="sm"/>
            </a:ln>
          </p:spPr>
          <p:txBody>
            <a:bodyPr>
              <a:spAutoFit/>
            </a:bodyPr>
            <a:lstStyle/>
            <a:p>
              <a:pPr defTabSz="762000" eaLnBrk="0" hangingPunct="0"/>
              <a:r>
                <a:rPr lang="en-GB" sz="900">
                  <a:solidFill>
                    <a:schemeClr val="bg1"/>
                  </a:solidFill>
                  <a:latin typeface="Calibri" panose="020F0502020204030204" pitchFamily="34" charset="0"/>
                  <a:ea typeface="ＭＳ Ｐゴシック" pitchFamily="34" charset="-128"/>
                </a:rPr>
                <a:t>Degree of severity to describe the extent of damage</a:t>
              </a:r>
            </a:p>
          </p:txBody>
        </p:sp>
        <p:sp>
          <p:nvSpPr>
            <p:cNvPr id="53276" name="Freeform 34"/>
            <p:cNvSpPr>
              <a:spLocks/>
            </p:cNvSpPr>
            <p:nvPr/>
          </p:nvSpPr>
          <p:spPr bwMode="auto">
            <a:xfrm rot="16200000" flipH="1">
              <a:off x="4260850" y="5037138"/>
              <a:ext cx="603250" cy="222250"/>
            </a:xfrm>
            <a:custGeom>
              <a:avLst/>
              <a:gdLst>
                <a:gd name="T0" fmla="*/ 0 w 234"/>
                <a:gd name="T1" fmla="*/ 0 h 87"/>
                <a:gd name="T2" fmla="*/ 0 w 234"/>
                <a:gd name="T3" fmla="*/ 2147483647 h 87"/>
                <a:gd name="T4" fmla="*/ 2147483647 w 234"/>
                <a:gd name="T5" fmla="*/ 2147483647 h 87"/>
                <a:gd name="T6" fmla="*/ 0 60000 65536"/>
                <a:gd name="T7" fmla="*/ 0 60000 65536"/>
                <a:gd name="T8" fmla="*/ 0 60000 65536"/>
                <a:gd name="T9" fmla="*/ 0 w 234"/>
                <a:gd name="T10" fmla="*/ 0 h 87"/>
                <a:gd name="T11" fmla="*/ 234 w 234"/>
                <a:gd name="T12" fmla="*/ 87 h 87"/>
              </a:gdLst>
              <a:ahLst/>
              <a:cxnLst>
                <a:cxn ang="T6">
                  <a:pos x="T0" y="T1"/>
                </a:cxn>
                <a:cxn ang="T7">
                  <a:pos x="T2" y="T3"/>
                </a:cxn>
                <a:cxn ang="T8">
                  <a:pos x="T4" y="T5"/>
                </a:cxn>
              </a:cxnLst>
              <a:rect l="T9" t="T10" r="T11" b="T12"/>
              <a:pathLst>
                <a:path w="234" h="87">
                  <a:moveTo>
                    <a:pt x="0" y="0"/>
                  </a:moveTo>
                  <a:lnTo>
                    <a:pt x="0" y="87"/>
                  </a:lnTo>
                  <a:lnTo>
                    <a:pt x="234" y="87"/>
                  </a:lnTo>
                </a:path>
              </a:pathLst>
            </a:custGeom>
            <a:noFill/>
            <a:ln w="19050">
              <a:solidFill>
                <a:schemeClr val="bg1"/>
              </a:solidFill>
              <a:round/>
              <a:headEnd type="oval" w="med" len="med"/>
              <a:tailEnd type="triangle" w="med" len="med"/>
            </a:ln>
          </p:spPr>
          <p:txBody>
            <a:bodyPr vert="eaVert" wrap="none" anchor="ctr"/>
            <a:lstStyle/>
            <a:p>
              <a:endParaRPr lang="en-US">
                <a:latin typeface="Calibri" panose="020F0502020204030204" pitchFamily="34" charset="0"/>
              </a:endParaRPr>
            </a:p>
          </p:txBody>
        </p:sp>
        <p:sp>
          <p:nvSpPr>
            <p:cNvPr id="53277" name="Freeform 35"/>
            <p:cNvSpPr>
              <a:spLocks/>
            </p:cNvSpPr>
            <p:nvPr/>
          </p:nvSpPr>
          <p:spPr bwMode="auto">
            <a:xfrm rot="5400000">
              <a:off x="3848100" y="4972050"/>
              <a:ext cx="395288" cy="141288"/>
            </a:xfrm>
            <a:custGeom>
              <a:avLst/>
              <a:gdLst>
                <a:gd name="T0" fmla="*/ 0 w 234"/>
                <a:gd name="T1" fmla="*/ 0 h 87"/>
                <a:gd name="T2" fmla="*/ 0 w 234"/>
                <a:gd name="T3" fmla="*/ 2147483647 h 87"/>
                <a:gd name="T4" fmla="*/ 2147483647 w 234"/>
                <a:gd name="T5" fmla="*/ 2147483647 h 87"/>
                <a:gd name="T6" fmla="*/ 0 60000 65536"/>
                <a:gd name="T7" fmla="*/ 0 60000 65536"/>
                <a:gd name="T8" fmla="*/ 0 60000 65536"/>
                <a:gd name="T9" fmla="*/ 0 w 234"/>
                <a:gd name="T10" fmla="*/ 0 h 87"/>
                <a:gd name="T11" fmla="*/ 234 w 234"/>
                <a:gd name="T12" fmla="*/ 87 h 87"/>
              </a:gdLst>
              <a:ahLst/>
              <a:cxnLst>
                <a:cxn ang="T6">
                  <a:pos x="T0" y="T1"/>
                </a:cxn>
                <a:cxn ang="T7">
                  <a:pos x="T2" y="T3"/>
                </a:cxn>
                <a:cxn ang="T8">
                  <a:pos x="T4" y="T5"/>
                </a:cxn>
              </a:cxnLst>
              <a:rect l="T9" t="T10" r="T11" b="T12"/>
              <a:pathLst>
                <a:path w="234" h="87">
                  <a:moveTo>
                    <a:pt x="0" y="0"/>
                  </a:moveTo>
                  <a:lnTo>
                    <a:pt x="0" y="87"/>
                  </a:lnTo>
                  <a:lnTo>
                    <a:pt x="234" y="87"/>
                  </a:lnTo>
                </a:path>
              </a:pathLst>
            </a:custGeom>
            <a:noFill/>
            <a:ln w="19050">
              <a:solidFill>
                <a:schemeClr val="bg1"/>
              </a:solidFill>
              <a:round/>
              <a:headEnd type="oval" w="med" len="med"/>
              <a:tailEnd type="triangle" w="med" len="med"/>
            </a:ln>
          </p:spPr>
          <p:txBody>
            <a:bodyPr rot="10800000" vert="eaVert" wrap="none" anchor="ctr"/>
            <a:lstStyle/>
            <a:p>
              <a:endParaRPr lang="en-US">
                <a:latin typeface="Calibri" panose="020F0502020204030204" pitchFamily="34" charset="0"/>
              </a:endParaRPr>
            </a:p>
          </p:txBody>
        </p:sp>
        <p:sp>
          <p:nvSpPr>
            <p:cNvPr id="53278" name="AutoShape 36"/>
            <p:cNvSpPr>
              <a:spLocks noChangeArrowheads="1"/>
            </p:cNvSpPr>
            <p:nvPr/>
          </p:nvSpPr>
          <p:spPr bwMode="auto">
            <a:xfrm>
              <a:off x="5211763" y="4664076"/>
              <a:ext cx="1022038" cy="374136"/>
            </a:xfrm>
            <a:prstGeom prst="roundRect">
              <a:avLst>
                <a:gd name="adj" fmla="val 16667"/>
              </a:avLst>
            </a:prstGeom>
            <a:noFill/>
            <a:ln w="19050">
              <a:solidFill>
                <a:schemeClr val="bg1"/>
              </a:solidFill>
              <a:round/>
              <a:headEnd type="none" w="sm" len="sm"/>
              <a:tailEnd type="none" w="sm" len="sm"/>
            </a:ln>
          </p:spPr>
          <p:txBody>
            <a:bodyPr wrap="none">
              <a:spAutoFit/>
            </a:bodyPr>
            <a:lstStyle/>
            <a:p>
              <a:pPr defTabSz="762000" eaLnBrk="0" hangingPunct="0"/>
              <a:r>
                <a:rPr lang="de-DE" sz="1400">
                  <a:solidFill>
                    <a:schemeClr val="bg1"/>
                  </a:solidFill>
                  <a:latin typeface="Calibri" panose="020F0502020204030204" pitchFamily="34" charset="0"/>
                  <a:ea typeface="ＭＳ Ｐゴシック" pitchFamily="34" charset="-128"/>
                </a:rPr>
                <a:t>N2 H3 C1 G2</a:t>
              </a:r>
            </a:p>
          </p:txBody>
        </p:sp>
        <p:sp>
          <p:nvSpPr>
            <p:cNvPr id="53279" name="AutoShape 37"/>
            <p:cNvSpPr>
              <a:spLocks noChangeArrowheads="1"/>
            </p:cNvSpPr>
            <p:nvPr/>
          </p:nvSpPr>
          <p:spPr bwMode="auto">
            <a:xfrm>
              <a:off x="4729163" y="4657725"/>
              <a:ext cx="373062" cy="3460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62 w 21600"/>
                <a:gd name="T13" fmla="*/ 5423 h 21600"/>
                <a:gd name="T14" fmla="*/ 18911 w 21600"/>
                <a:gd name="T15" fmla="*/ 1617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12700">
              <a:solidFill>
                <a:schemeClr val="tx1"/>
              </a:solidFill>
              <a:miter lim="800000"/>
              <a:headEnd type="none" w="sm" len="sm"/>
              <a:tailEnd type="none" w="sm" len="sm"/>
            </a:ln>
          </p:spPr>
          <p:txBody>
            <a:bodyPr wrap="none" anchor="ctr"/>
            <a:lstStyle/>
            <a:p>
              <a:endParaRPr lang="en-US">
                <a:latin typeface="Calibri" panose="020F0502020204030204" pitchFamily="34" charset="0"/>
              </a:endParaRPr>
            </a:p>
          </p:txBody>
        </p:sp>
        <p:sp>
          <p:nvSpPr>
            <p:cNvPr id="53280" name="AutoShape 38"/>
            <p:cNvSpPr>
              <a:spLocks noChangeArrowheads="1"/>
            </p:cNvSpPr>
            <p:nvPr/>
          </p:nvSpPr>
          <p:spPr bwMode="auto">
            <a:xfrm>
              <a:off x="7051675" y="4643438"/>
              <a:ext cx="836613" cy="374090"/>
            </a:xfrm>
            <a:prstGeom prst="roundRect">
              <a:avLst>
                <a:gd name="adj" fmla="val 16667"/>
              </a:avLst>
            </a:prstGeom>
            <a:noFill/>
            <a:ln w="19050">
              <a:solidFill>
                <a:schemeClr val="bg1"/>
              </a:solidFill>
              <a:round/>
              <a:headEnd type="none" w="sm" len="sm"/>
              <a:tailEnd type="none" w="sm" len="sm"/>
            </a:ln>
          </p:spPr>
          <p:txBody>
            <a:bodyPr>
              <a:spAutoFit/>
            </a:bodyPr>
            <a:lstStyle/>
            <a:p>
              <a:pPr defTabSz="762000" eaLnBrk="0" hangingPunct="0"/>
              <a:r>
                <a:rPr lang="de-DE" sz="1400">
                  <a:solidFill>
                    <a:schemeClr val="bg1"/>
                  </a:solidFill>
                  <a:latin typeface="Calibri" panose="020F0502020204030204" pitchFamily="34" charset="0"/>
                  <a:ea typeface="ＭＳ Ｐゴシック" pitchFamily="34" charset="-128"/>
                </a:rPr>
                <a:t>RC=32d</a:t>
              </a:r>
            </a:p>
          </p:txBody>
        </p:sp>
        <p:sp>
          <p:nvSpPr>
            <p:cNvPr id="53281" name="Text Box 39"/>
            <p:cNvSpPr txBox="1">
              <a:spLocks noChangeArrowheads="1"/>
            </p:cNvSpPr>
            <p:nvPr/>
          </p:nvSpPr>
          <p:spPr bwMode="auto">
            <a:xfrm>
              <a:off x="6583363" y="5306664"/>
              <a:ext cx="1330325" cy="557966"/>
            </a:xfrm>
            <a:prstGeom prst="rect">
              <a:avLst/>
            </a:prstGeom>
            <a:noFill/>
            <a:ln w="12700">
              <a:solidFill>
                <a:schemeClr val="bg1"/>
              </a:solidFill>
              <a:miter lim="800000"/>
              <a:headEnd type="none" w="sm" len="sm"/>
              <a:tailEnd type="none" w="sm" len="sm"/>
            </a:ln>
          </p:spPr>
          <p:txBody>
            <a:bodyPr>
              <a:spAutoFit/>
            </a:bodyPr>
            <a:lstStyle/>
            <a:p>
              <a:pPr defTabSz="762000" eaLnBrk="0" hangingPunct="0"/>
              <a:r>
                <a:rPr lang="de-DE" sz="900">
                  <a:solidFill>
                    <a:schemeClr val="bg1"/>
                  </a:solidFill>
                  <a:latin typeface="Calibri" panose="020F0502020204030204" pitchFamily="34" charset="0"/>
                  <a:ea typeface="ＭＳ Ｐゴシック" pitchFamily="34" charset="-128"/>
                </a:rPr>
                <a:t>An RC equal to 3 was determined on the second day after exposure</a:t>
              </a:r>
            </a:p>
          </p:txBody>
        </p:sp>
        <p:sp>
          <p:nvSpPr>
            <p:cNvPr id="53282" name="AutoShape 40"/>
            <p:cNvSpPr>
              <a:spLocks noChangeArrowheads="1"/>
            </p:cNvSpPr>
            <p:nvPr/>
          </p:nvSpPr>
          <p:spPr bwMode="auto">
            <a:xfrm>
              <a:off x="6559550" y="4668838"/>
              <a:ext cx="369888" cy="3460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23 h 21600"/>
                <a:gd name="T14" fmla="*/ 18900 w 21600"/>
                <a:gd name="T15" fmla="*/ 1617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12700">
              <a:solidFill>
                <a:schemeClr val="tx1"/>
              </a:solidFill>
              <a:miter lim="800000"/>
              <a:headEnd type="none" w="sm" len="sm"/>
              <a:tailEnd type="none" w="sm" len="sm"/>
            </a:ln>
          </p:spPr>
          <p:txBody>
            <a:bodyPr wrap="none" anchor="ctr"/>
            <a:lstStyle/>
            <a:p>
              <a:endParaRPr lang="en-US">
                <a:latin typeface="Calibri" panose="020F0502020204030204" pitchFamily="34" charset="0"/>
              </a:endParaRPr>
            </a:p>
          </p:txBody>
        </p:sp>
        <p:sp>
          <p:nvSpPr>
            <p:cNvPr id="53283" name="Line 41"/>
            <p:cNvSpPr>
              <a:spLocks noChangeShapeType="1"/>
            </p:cNvSpPr>
            <p:nvPr/>
          </p:nvSpPr>
          <p:spPr bwMode="auto">
            <a:xfrm>
              <a:off x="7634288" y="5026025"/>
              <a:ext cx="0" cy="212725"/>
            </a:xfrm>
            <a:prstGeom prst="line">
              <a:avLst/>
            </a:prstGeom>
            <a:noFill/>
            <a:ln w="19050">
              <a:solidFill>
                <a:schemeClr val="bg1"/>
              </a:solidFill>
              <a:round/>
              <a:headEnd type="oval" w="med" len="med"/>
              <a:tailEnd type="triangle" w="med" len="med"/>
            </a:ln>
          </p:spPr>
          <p:txBody>
            <a:bodyPr wrap="none" anchor="ctr"/>
            <a:lstStyle/>
            <a:p>
              <a:endParaRPr lang="en-US">
                <a:latin typeface="Calibri" panose="020F0502020204030204" pitchFamily="34" charset="0"/>
              </a:endParaRPr>
            </a:p>
          </p:txBody>
        </p:sp>
        <p:sp>
          <p:nvSpPr>
            <p:cNvPr id="53284" name="AutoShape 42"/>
            <p:cNvSpPr>
              <a:spLocks noChangeArrowheads="1"/>
            </p:cNvSpPr>
            <p:nvPr/>
          </p:nvSpPr>
          <p:spPr bwMode="auto">
            <a:xfrm>
              <a:off x="5292725" y="4084638"/>
              <a:ext cx="1184275" cy="411550"/>
            </a:xfrm>
            <a:prstGeom prst="roundRect">
              <a:avLst>
                <a:gd name="adj" fmla="val 16667"/>
              </a:avLst>
            </a:prstGeom>
            <a:noFill/>
            <a:ln w="19050">
              <a:noFill/>
              <a:round/>
              <a:headEnd type="none" w="sm" len="sm"/>
              <a:tailEnd type="none" w="sm" len="sm"/>
            </a:ln>
          </p:spPr>
          <p:txBody>
            <a:bodyPr>
              <a:spAutoFit/>
            </a:bodyPr>
            <a:lstStyle/>
            <a:p>
              <a:pPr defTabSz="762000" eaLnBrk="0" hangingPunct="0"/>
              <a:r>
                <a:rPr lang="de-DE" sz="1600" u="sng">
                  <a:solidFill>
                    <a:schemeClr val="bg1"/>
                  </a:solidFill>
                  <a:latin typeface="Calibri" panose="020F0502020204030204" pitchFamily="34" charset="0"/>
                  <a:ea typeface="ＭＳ Ｐゴシック" pitchFamily="34" charset="-128"/>
                </a:rPr>
                <a:t>Example:</a:t>
              </a:r>
              <a:endParaRPr lang="de-DE" u="sng">
                <a:solidFill>
                  <a:schemeClr val="bg1"/>
                </a:solidFill>
                <a:latin typeface="Calibri" panose="020F0502020204030204" pitchFamily="34" charset="0"/>
                <a:ea typeface="ＭＳ Ｐゴシック" pitchFamily="34" charset="-128"/>
              </a:endParaRPr>
            </a:p>
          </p:txBody>
        </p:sp>
        <p:sp>
          <p:nvSpPr>
            <p:cNvPr id="53285" name="AutoShape 43"/>
            <p:cNvSpPr>
              <a:spLocks noChangeArrowheads="1"/>
            </p:cNvSpPr>
            <p:nvPr/>
          </p:nvSpPr>
          <p:spPr bwMode="auto">
            <a:xfrm>
              <a:off x="3328988" y="4524375"/>
              <a:ext cx="4675187" cy="1487488"/>
            </a:xfrm>
            <a:prstGeom prst="roundRect">
              <a:avLst>
                <a:gd name="adj" fmla="val 5579"/>
              </a:avLst>
            </a:prstGeom>
            <a:noFill/>
            <a:ln w="19050">
              <a:solidFill>
                <a:schemeClr val="bg1"/>
              </a:solidFill>
              <a:round/>
              <a:headEnd/>
              <a:tailEnd/>
            </a:ln>
          </p:spPr>
          <p:txBody>
            <a:bodyPr wrap="none" anchor="ctr"/>
            <a:lstStyle/>
            <a:p>
              <a:endParaRPr lang="en-US">
                <a:solidFill>
                  <a:schemeClr val="bg1"/>
                </a:solidFill>
                <a:latin typeface="Calibri" panose="020F0502020204030204" pitchFamily="34" charset="0"/>
              </a:endParaRPr>
            </a:p>
          </p:txBody>
        </p:sp>
        <p:sp>
          <p:nvSpPr>
            <p:cNvPr id="53286" name="AutoShape 44"/>
            <p:cNvSpPr>
              <a:spLocks noChangeArrowheads="1"/>
            </p:cNvSpPr>
            <p:nvPr/>
          </p:nvSpPr>
          <p:spPr bwMode="auto">
            <a:xfrm>
              <a:off x="3611563" y="2782888"/>
              <a:ext cx="374650" cy="3460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49 w 21600"/>
                <a:gd name="T13" fmla="*/ 5423 h 21600"/>
                <a:gd name="T14" fmla="*/ 18921 w 21600"/>
                <a:gd name="T15" fmla="*/ 1617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12700">
              <a:solidFill>
                <a:schemeClr val="tx1"/>
              </a:solidFill>
              <a:miter lim="800000"/>
              <a:headEnd type="none" w="sm" len="sm"/>
              <a:tailEnd type="none" w="sm" len="sm"/>
            </a:ln>
          </p:spPr>
          <p:txBody>
            <a:bodyPr wrap="none" anchor="ctr"/>
            <a:lstStyle/>
            <a:p>
              <a:endParaRPr lang="en-US">
                <a:latin typeface="Calibri" panose="020F0502020204030204" pitchFamily="34" charset="0"/>
              </a:endParaRPr>
            </a:p>
          </p:txBody>
        </p:sp>
        <p:sp>
          <p:nvSpPr>
            <p:cNvPr id="53287" name="AutoShape 45"/>
            <p:cNvSpPr>
              <a:spLocks noChangeArrowheads="1"/>
            </p:cNvSpPr>
            <p:nvPr/>
          </p:nvSpPr>
          <p:spPr bwMode="auto">
            <a:xfrm>
              <a:off x="5589588" y="2782888"/>
              <a:ext cx="371475" cy="3460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62 w 21600"/>
                <a:gd name="T13" fmla="*/ 5423 h 21600"/>
                <a:gd name="T14" fmla="*/ 18911 w 21600"/>
                <a:gd name="T15" fmla="*/ 1617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12700">
              <a:solidFill>
                <a:schemeClr val="tx1"/>
              </a:solidFill>
              <a:miter lim="800000"/>
              <a:headEnd type="none" w="sm" len="sm"/>
              <a:tailEnd type="none" w="sm" len="sm"/>
            </a:ln>
          </p:spPr>
          <p:txBody>
            <a:bodyPr wrap="none" anchor="ctr"/>
            <a:lstStyle/>
            <a:p>
              <a:endParaRPr lang="en-US">
                <a:latin typeface="Calibri" panose="020F0502020204030204" pitchFamily="34" charset="0"/>
              </a:endParaRPr>
            </a:p>
          </p:txBody>
        </p:sp>
      </p:grpSp>
      <p:sp>
        <p:nvSpPr>
          <p:cNvPr id="49"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METREPOL </a:t>
            </a:r>
            <a:r>
              <a:rPr lang="en-US" sz="3600" b="1" kern="0" dirty="0" err="1">
                <a:solidFill>
                  <a:schemeClr val="bg1"/>
                </a:solidFill>
                <a:latin typeface="Calibri" panose="020F0502020204030204" pitchFamily="34" charset="0"/>
                <a:ea typeface="+mj-ea"/>
                <a:cs typeface="+mj-cs"/>
              </a:rPr>
              <a:t>Dosimetry</a:t>
            </a:r>
            <a:r>
              <a:rPr lang="en-US" sz="3600" b="1" kern="0" dirty="0">
                <a:solidFill>
                  <a:schemeClr val="bg1"/>
                </a:solidFill>
                <a:latin typeface="Calibri" panose="020F0502020204030204" pitchFamily="34" charset="0"/>
                <a:ea typeface="+mj-ea"/>
                <a:cs typeface="+mj-cs"/>
              </a:rPr>
              <a:t> Approach</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
        <p:nvSpPr>
          <p:cNvPr id="48" name="TextBox 47"/>
          <p:cNvSpPr txBox="1"/>
          <p:nvPr/>
        </p:nvSpPr>
        <p:spPr>
          <a:xfrm>
            <a:off x="456374" y="6119191"/>
            <a:ext cx="5227983" cy="261610"/>
          </a:xfrm>
          <a:prstGeom prst="rect">
            <a:avLst/>
          </a:prstGeom>
          <a:noFill/>
        </p:spPr>
        <p:txBody>
          <a:bodyPr wrap="square" rtlCol="0">
            <a:spAutoFit/>
          </a:bodyPr>
          <a:lstStyle/>
          <a:p>
            <a:r>
              <a:rPr lang="en-US" sz="1100" dirty="0">
                <a:solidFill>
                  <a:schemeClr val="bg1"/>
                </a:solidFill>
                <a:latin typeface="Calibri" panose="020F0502020204030204" pitchFamily="34" charset="0"/>
              </a:rPr>
              <a:t>Source: REMM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3"/>
          <p:cNvSpPr>
            <a:spLocks noGrp="1"/>
          </p:cNvSpPr>
          <p:nvPr>
            <p:ph type="sldNum" sz="quarter" idx="10"/>
          </p:nvPr>
        </p:nvSpPr>
        <p:spPr>
          <a:noFill/>
        </p:spPr>
        <p:txBody>
          <a:bodyPr/>
          <a:lstStyle/>
          <a:p>
            <a:r>
              <a:rPr lang="en-US" dirty="0">
                <a:latin typeface="Arial" pitchFamily="34" charset="0"/>
              </a:rPr>
              <a:t>50</a:t>
            </a:r>
          </a:p>
        </p:txBody>
      </p:sp>
      <p:pic>
        <p:nvPicPr>
          <p:cNvPr id="54276" name="Picture 3" descr="figure 5"/>
          <p:cNvPicPr>
            <a:picLocks noChangeAspect="1" noChangeArrowheads="1"/>
          </p:cNvPicPr>
          <p:nvPr/>
        </p:nvPicPr>
        <p:blipFill>
          <a:blip r:embed="rId3" cstate="print"/>
          <a:srcRect/>
          <a:stretch>
            <a:fillRect/>
          </a:stretch>
        </p:blipFill>
        <p:spPr bwMode="auto">
          <a:xfrm>
            <a:off x="1344613" y="1295400"/>
            <a:ext cx="6427787" cy="4648200"/>
          </a:xfrm>
          <a:prstGeom prst="rect">
            <a:avLst/>
          </a:prstGeom>
          <a:noFill/>
          <a:ln w="9525">
            <a:noFill/>
            <a:miter lim="800000"/>
            <a:headEnd/>
            <a:tailEnd/>
          </a:ln>
        </p:spPr>
      </p:pic>
      <p:sp>
        <p:nvSpPr>
          <p:cNvPr id="54277" name="Rectangle 15"/>
          <p:cNvSpPr>
            <a:spLocks noChangeArrowheads="1"/>
          </p:cNvSpPr>
          <p:nvPr/>
        </p:nvSpPr>
        <p:spPr bwMode="auto">
          <a:xfrm>
            <a:off x="433388" y="6153150"/>
            <a:ext cx="4157662" cy="261610"/>
          </a:xfrm>
          <a:prstGeom prst="rect">
            <a:avLst/>
          </a:prstGeom>
          <a:noFill/>
          <a:ln w="9525">
            <a:noFill/>
            <a:miter lim="800000"/>
            <a:headEnd/>
            <a:tailEnd/>
          </a:ln>
        </p:spPr>
        <p:txBody>
          <a:bodyPr>
            <a:spAutoFit/>
          </a:bodyPr>
          <a:lstStyle/>
          <a:p>
            <a:pPr eaLnBrk="0" hangingPunct="0"/>
            <a:r>
              <a:rPr lang="en-US" sz="1100" dirty="0">
                <a:solidFill>
                  <a:schemeClr val="bg1"/>
                </a:solidFill>
                <a:latin typeface="Calibri" panose="020F0502020204030204" pitchFamily="34" charset="0"/>
                <a:ea typeface="ＭＳ Ｐゴシック" pitchFamily="34" charset="-128"/>
              </a:rPr>
              <a:t>Source: </a:t>
            </a:r>
            <a:r>
              <a:rPr lang="en-US" sz="1100" dirty="0" err="1">
                <a:solidFill>
                  <a:schemeClr val="bg1"/>
                </a:solidFill>
                <a:latin typeface="Calibri" panose="020F0502020204030204" pitchFamily="34" charset="0"/>
                <a:ea typeface="ＭＳ Ｐゴシック" pitchFamily="34" charset="-128"/>
              </a:rPr>
              <a:t>Fliedner</a:t>
            </a:r>
            <a:r>
              <a:rPr lang="en-US" sz="1100" dirty="0">
                <a:solidFill>
                  <a:schemeClr val="bg1"/>
                </a:solidFill>
                <a:latin typeface="Calibri" panose="020F0502020204030204" pitchFamily="34" charset="0"/>
                <a:ea typeface="ＭＳ Ｐゴシック" pitchFamily="34" charset="-128"/>
              </a:rPr>
              <a:t> TM et al. Brit J. Radiology 78:1-8, 2005</a:t>
            </a:r>
          </a:p>
        </p:txBody>
      </p:sp>
      <p:sp>
        <p:nvSpPr>
          <p:cNvPr id="6"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Clinical Care Based on RC</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3"/>
          <p:cNvSpPr>
            <a:spLocks noGrp="1"/>
          </p:cNvSpPr>
          <p:nvPr>
            <p:ph type="sldNum" sz="quarter" idx="10"/>
          </p:nvPr>
        </p:nvSpPr>
        <p:spPr>
          <a:noFill/>
        </p:spPr>
        <p:txBody>
          <a:bodyPr/>
          <a:lstStyle/>
          <a:p>
            <a:r>
              <a:rPr lang="en-US" dirty="0">
                <a:latin typeface="+mn-lt"/>
              </a:rPr>
              <a:t>51</a:t>
            </a:r>
          </a:p>
        </p:txBody>
      </p:sp>
      <p:pic>
        <p:nvPicPr>
          <p:cNvPr id="55300" name="Content Placeholder 7" descr="Picture1.png"/>
          <p:cNvPicPr>
            <a:picLocks noChangeAspect="1"/>
          </p:cNvPicPr>
          <p:nvPr/>
        </p:nvPicPr>
        <p:blipFill>
          <a:blip r:embed="rId3" cstate="print"/>
          <a:srcRect/>
          <a:stretch>
            <a:fillRect/>
          </a:stretch>
        </p:blipFill>
        <p:spPr bwMode="auto">
          <a:xfrm>
            <a:off x="0" y="1828800"/>
            <a:ext cx="4535488" cy="2590800"/>
          </a:xfrm>
          <a:prstGeom prst="rect">
            <a:avLst/>
          </a:prstGeom>
          <a:noFill/>
          <a:ln w="9525">
            <a:noFill/>
            <a:miter lim="800000"/>
            <a:headEnd/>
            <a:tailEnd/>
          </a:ln>
        </p:spPr>
      </p:pic>
      <p:pic>
        <p:nvPicPr>
          <p:cNvPr id="55301" name="Content Placeholder 8" descr="Picture2.png"/>
          <p:cNvPicPr>
            <a:picLocks noChangeAspect="1"/>
          </p:cNvPicPr>
          <p:nvPr/>
        </p:nvPicPr>
        <p:blipFill>
          <a:blip r:embed="rId4" cstate="print"/>
          <a:srcRect/>
          <a:stretch>
            <a:fillRect/>
          </a:stretch>
        </p:blipFill>
        <p:spPr bwMode="auto">
          <a:xfrm>
            <a:off x="4572000" y="1828800"/>
            <a:ext cx="4572000" cy="2590800"/>
          </a:xfrm>
          <a:prstGeom prst="rect">
            <a:avLst/>
          </a:prstGeom>
          <a:noFill/>
          <a:ln w="9525">
            <a:noFill/>
            <a:miter lim="800000"/>
            <a:headEnd/>
            <a:tailEnd/>
          </a:ln>
        </p:spPr>
      </p:pic>
      <p:sp>
        <p:nvSpPr>
          <p:cNvPr id="55302" name="TextBox 9"/>
          <p:cNvSpPr txBox="1">
            <a:spLocks noChangeArrowheads="1"/>
          </p:cNvSpPr>
          <p:nvPr/>
        </p:nvSpPr>
        <p:spPr bwMode="auto">
          <a:xfrm>
            <a:off x="152400" y="4648200"/>
            <a:ext cx="4114800" cy="954088"/>
          </a:xfrm>
          <a:prstGeom prst="rect">
            <a:avLst/>
          </a:prstGeom>
          <a:noFill/>
          <a:ln w="9525">
            <a:noFill/>
            <a:miter lim="800000"/>
            <a:headEnd/>
            <a:tailEnd/>
          </a:ln>
        </p:spPr>
        <p:txBody>
          <a:bodyPr>
            <a:spAutoFit/>
          </a:bodyPr>
          <a:lstStyle/>
          <a:p>
            <a:pPr marL="342900" indent="-342900">
              <a:lnSpc>
                <a:spcPct val="80000"/>
              </a:lnSpc>
              <a:spcBef>
                <a:spcPct val="20000"/>
              </a:spcBef>
              <a:buFont typeface="Times"/>
              <a:buChar char="•"/>
            </a:pPr>
            <a:r>
              <a:rPr lang="en-US" sz="2000" b="1" dirty="0">
                <a:solidFill>
                  <a:schemeClr val="bg1"/>
                </a:solidFill>
                <a:latin typeface="Calibri" panose="020F0502020204030204" pitchFamily="34" charset="0"/>
              </a:rPr>
              <a:t>Decline between day 4 and 10</a:t>
            </a:r>
          </a:p>
          <a:p>
            <a:pPr marL="342900" indent="-342900">
              <a:lnSpc>
                <a:spcPct val="80000"/>
              </a:lnSpc>
              <a:spcBef>
                <a:spcPct val="20000"/>
              </a:spcBef>
              <a:buFont typeface="Times"/>
              <a:buChar char="•"/>
            </a:pPr>
            <a:r>
              <a:rPr lang="en-US" sz="2000" b="1" dirty="0">
                <a:solidFill>
                  <a:schemeClr val="bg1"/>
                </a:solidFill>
                <a:latin typeface="Calibri" panose="020F0502020204030204" pitchFamily="34" charset="0"/>
              </a:rPr>
              <a:t>Abortive recovery (shoulder) </a:t>
            </a:r>
          </a:p>
          <a:p>
            <a:pPr marL="342900" indent="-342900">
              <a:lnSpc>
                <a:spcPct val="80000"/>
              </a:lnSpc>
              <a:spcBef>
                <a:spcPct val="20000"/>
              </a:spcBef>
              <a:buFont typeface="Times"/>
              <a:buChar char="•"/>
            </a:pPr>
            <a:r>
              <a:rPr lang="en-US" sz="2000" b="1" dirty="0">
                <a:solidFill>
                  <a:schemeClr val="bg1"/>
                </a:solidFill>
                <a:latin typeface="Calibri" panose="020F0502020204030204" pitchFamily="34" charset="0"/>
              </a:rPr>
              <a:t>Nadir days 20 to 30</a:t>
            </a:r>
          </a:p>
        </p:txBody>
      </p:sp>
      <p:sp>
        <p:nvSpPr>
          <p:cNvPr id="55303" name="TextBox 10"/>
          <p:cNvSpPr txBox="1">
            <a:spLocks noChangeArrowheads="1"/>
          </p:cNvSpPr>
          <p:nvPr/>
        </p:nvSpPr>
        <p:spPr bwMode="auto">
          <a:xfrm>
            <a:off x="4572000" y="4648200"/>
            <a:ext cx="2729786" cy="646331"/>
          </a:xfrm>
          <a:prstGeom prst="rect">
            <a:avLst/>
          </a:prstGeom>
          <a:noFill/>
          <a:ln w="9525">
            <a:noFill/>
            <a:miter lim="800000"/>
            <a:headEnd/>
            <a:tailEnd/>
          </a:ln>
        </p:spPr>
        <p:txBody>
          <a:bodyPr wrap="none">
            <a:spAutoFit/>
          </a:bodyPr>
          <a:lstStyle/>
          <a:p>
            <a:pPr marL="342900" indent="-342900">
              <a:lnSpc>
                <a:spcPct val="80000"/>
              </a:lnSpc>
              <a:spcBef>
                <a:spcPct val="20000"/>
              </a:spcBef>
              <a:buFont typeface="Times"/>
              <a:buChar char="•"/>
            </a:pPr>
            <a:r>
              <a:rPr lang="en-US" sz="2000" b="1" dirty="0">
                <a:solidFill>
                  <a:schemeClr val="bg1"/>
                </a:solidFill>
                <a:latin typeface="Calibri" panose="020F0502020204030204" pitchFamily="34" charset="0"/>
              </a:rPr>
              <a:t>Initial </a:t>
            </a:r>
            <a:r>
              <a:rPr lang="en-US" sz="2000" b="1" dirty="0" err="1">
                <a:solidFill>
                  <a:schemeClr val="bg1"/>
                </a:solidFill>
                <a:latin typeface="Calibri" panose="020F0502020204030204" pitchFamily="34" charset="0"/>
              </a:rPr>
              <a:t>granulocytosis</a:t>
            </a:r>
            <a:endParaRPr lang="en-US" sz="2000" b="1" dirty="0">
              <a:solidFill>
                <a:schemeClr val="bg1"/>
              </a:solidFill>
              <a:latin typeface="Calibri" panose="020F0502020204030204" pitchFamily="34" charset="0"/>
            </a:endParaRPr>
          </a:p>
          <a:p>
            <a:pPr marL="342900" indent="-342900">
              <a:lnSpc>
                <a:spcPct val="80000"/>
              </a:lnSpc>
              <a:spcBef>
                <a:spcPct val="20000"/>
              </a:spcBef>
              <a:buFont typeface="Times"/>
              <a:buChar char="•"/>
            </a:pPr>
            <a:r>
              <a:rPr lang="en-US" sz="2000" b="1" dirty="0">
                <a:solidFill>
                  <a:schemeClr val="bg1"/>
                </a:solidFill>
                <a:latin typeface="Calibri" panose="020F0502020204030204" pitchFamily="34" charset="0"/>
              </a:rPr>
              <a:t>Nadir by day 6</a:t>
            </a:r>
          </a:p>
        </p:txBody>
      </p:sp>
      <p:sp>
        <p:nvSpPr>
          <p:cNvPr id="8" name="Title 1"/>
          <p:cNvSpPr txBox="1">
            <a:spLocks/>
          </p:cNvSpPr>
          <p:nvPr/>
        </p:nvSpPr>
        <p:spPr bwMode="auto">
          <a:xfrm>
            <a:off x="0" y="0"/>
            <a:ext cx="9144000" cy="1075174"/>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Severe but reversible (H3) versus irreversible (H4) toxicity</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
        <p:nvSpPr>
          <p:cNvPr id="9" name="TextBox 8"/>
          <p:cNvSpPr txBox="1"/>
          <p:nvPr/>
        </p:nvSpPr>
        <p:spPr>
          <a:xfrm>
            <a:off x="417447" y="6119188"/>
            <a:ext cx="5903844" cy="246221"/>
          </a:xfrm>
          <a:prstGeom prst="rect">
            <a:avLst/>
          </a:prstGeom>
          <a:noFill/>
        </p:spPr>
        <p:txBody>
          <a:bodyPr wrap="square" rtlCol="0">
            <a:spAutoFit/>
          </a:bodyPr>
          <a:lstStyle/>
          <a:p>
            <a:r>
              <a:rPr lang="en-US" sz="1000" dirty="0">
                <a:solidFill>
                  <a:schemeClr val="bg1"/>
                </a:solidFill>
                <a:latin typeface="Calibri" panose="020F0502020204030204" pitchFamily="34" charset="0"/>
              </a:rPr>
              <a:t>Source: British Journal of Radiology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3"/>
          <p:cNvSpPr>
            <a:spLocks noGrp="1"/>
          </p:cNvSpPr>
          <p:nvPr>
            <p:ph type="sldNum" sz="quarter" idx="10"/>
          </p:nvPr>
        </p:nvSpPr>
        <p:spPr>
          <a:noFill/>
        </p:spPr>
        <p:txBody>
          <a:bodyPr/>
          <a:lstStyle/>
          <a:p>
            <a:r>
              <a:rPr lang="en-US" dirty="0">
                <a:latin typeface="Arial" pitchFamily="34" charset="0"/>
              </a:rPr>
              <a:t>52</a:t>
            </a:r>
          </a:p>
        </p:txBody>
      </p:sp>
      <p:pic>
        <p:nvPicPr>
          <p:cNvPr id="56324" name="Content Placeholder 5" descr="Picture3.png"/>
          <p:cNvPicPr>
            <a:picLocks noGrp="1" noChangeAspect="1"/>
          </p:cNvPicPr>
          <p:nvPr>
            <p:ph sz="half" idx="1"/>
          </p:nvPr>
        </p:nvPicPr>
        <p:blipFill>
          <a:blip r:embed="rId3" cstate="print"/>
          <a:srcRect/>
          <a:stretch>
            <a:fillRect/>
          </a:stretch>
        </p:blipFill>
        <p:spPr>
          <a:xfrm>
            <a:off x="0" y="1820863"/>
            <a:ext cx="4572000" cy="2598737"/>
          </a:xfrm>
        </p:spPr>
      </p:pic>
      <p:pic>
        <p:nvPicPr>
          <p:cNvPr id="56325" name="Content Placeholder 6" descr="Picture4.png"/>
          <p:cNvPicPr>
            <a:picLocks noChangeAspect="1"/>
          </p:cNvPicPr>
          <p:nvPr/>
        </p:nvPicPr>
        <p:blipFill>
          <a:blip r:embed="rId4" cstate="print"/>
          <a:srcRect/>
          <a:stretch>
            <a:fillRect/>
          </a:stretch>
        </p:blipFill>
        <p:spPr bwMode="auto">
          <a:xfrm>
            <a:off x="4572000" y="1828800"/>
            <a:ext cx="4572000" cy="2590800"/>
          </a:xfrm>
          <a:prstGeom prst="rect">
            <a:avLst/>
          </a:prstGeom>
          <a:noFill/>
          <a:ln w="9525">
            <a:noFill/>
            <a:miter lim="800000"/>
            <a:headEnd/>
            <a:tailEnd/>
          </a:ln>
        </p:spPr>
      </p:pic>
      <p:sp>
        <p:nvSpPr>
          <p:cNvPr id="56326" name="TextBox 7"/>
          <p:cNvSpPr txBox="1">
            <a:spLocks noChangeArrowheads="1"/>
          </p:cNvSpPr>
          <p:nvPr/>
        </p:nvSpPr>
        <p:spPr bwMode="auto">
          <a:xfrm>
            <a:off x="152400" y="4648200"/>
            <a:ext cx="4114800" cy="646113"/>
          </a:xfrm>
          <a:prstGeom prst="rect">
            <a:avLst/>
          </a:prstGeom>
          <a:noFill/>
          <a:ln w="9525">
            <a:noFill/>
            <a:miter lim="800000"/>
            <a:headEnd/>
            <a:tailEnd/>
          </a:ln>
        </p:spPr>
        <p:txBody>
          <a:bodyPr>
            <a:spAutoFit/>
          </a:bodyPr>
          <a:lstStyle/>
          <a:p>
            <a:pPr marL="342900" indent="-342900">
              <a:lnSpc>
                <a:spcPct val="80000"/>
              </a:lnSpc>
              <a:spcBef>
                <a:spcPct val="20000"/>
              </a:spcBef>
              <a:buFont typeface="Times"/>
              <a:buChar char="•"/>
            </a:pPr>
            <a:r>
              <a:rPr lang="en-US" sz="2000" b="1">
                <a:solidFill>
                  <a:schemeClr val="bg1"/>
                </a:solidFill>
                <a:latin typeface="Calibri" panose="020F0502020204030204" pitchFamily="34" charset="0"/>
              </a:rPr>
              <a:t>Shoulder on curve</a:t>
            </a:r>
          </a:p>
          <a:p>
            <a:pPr marL="342900" indent="-342900">
              <a:lnSpc>
                <a:spcPct val="80000"/>
              </a:lnSpc>
              <a:spcBef>
                <a:spcPct val="20000"/>
              </a:spcBef>
              <a:buFont typeface="Times"/>
              <a:buChar char="•"/>
            </a:pPr>
            <a:r>
              <a:rPr lang="en-US" sz="2000" b="1">
                <a:solidFill>
                  <a:schemeClr val="bg1"/>
                </a:solidFill>
                <a:latin typeface="Calibri" panose="020F0502020204030204" pitchFamily="34" charset="0"/>
              </a:rPr>
              <a:t>Nadir after day 10</a:t>
            </a:r>
          </a:p>
        </p:txBody>
      </p:sp>
      <p:sp>
        <p:nvSpPr>
          <p:cNvPr id="56327" name="TextBox 8"/>
          <p:cNvSpPr txBox="1">
            <a:spLocks noChangeArrowheads="1"/>
          </p:cNvSpPr>
          <p:nvPr/>
        </p:nvSpPr>
        <p:spPr bwMode="auto">
          <a:xfrm>
            <a:off x="4572000" y="4648200"/>
            <a:ext cx="3614003" cy="338554"/>
          </a:xfrm>
          <a:prstGeom prst="rect">
            <a:avLst/>
          </a:prstGeom>
          <a:noFill/>
          <a:ln w="9525">
            <a:noFill/>
            <a:miter lim="800000"/>
            <a:headEnd/>
            <a:tailEnd/>
          </a:ln>
        </p:spPr>
        <p:txBody>
          <a:bodyPr wrap="none">
            <a:spAutoFit/>
          </a:bodyPr>
          <a:lstStyle/>
          <a:p>
            <a:pPr marL="342900" indent="-342900">
              <a:lnSpc>
                <a:spcPct val="80000"/>
              </a:lnSpc>
              <a:spcBef>
                <a:spcPct val="20000"/>
              </a:spcBef>
              <a:buFont typeface="Times"/>
              <a:buChar char="•"/>
            </a:pPr>
            <a:r>
              <a:rPr lang="en-US" sz="2000" b="1">
                <a:solidFill>
                  <a:schemeClr val="bg1"/>
                </a:solidFill>
                <a:latin typeface="Calibri" panose="020F0502020204030204" pitchFamily="34" charset="0"/>
              </a:rPr>
              <a:t>Progressive decline to day 10</a:t>
            </a:r>
          </a:p>
        </p:txBody>
      </p:sp>
      <p:sp>
        <p:nvSpPr>
          <p:cNvPr id="9" name="Title 1"/>
          <p:cNvSpPr txBox="1">
            <a:spLocks/>
          </p:cNvSpPr>
          <p:nvPr/>
        </p:nvSpPr>
        <p:spPr bwMode="auto">
          <a:xfrm>
            <a:off x="0" y="0"/>
            <a:ext cx="9144000" cy="1075174"/>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Severe but reversible (H3) versus irreversible (H4) toxicity</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
        <p:nvSpPr>
          <p:cNvPr id="8" name="TextBox 7"/>
          <p:cNvSpPr txBox="1"/>
          <p:nvPr/>
        </p:nvSpPr>
        <p:spPr>
          <a:xfrm>
            <a:off x="417447" y="6119188"/>
            <a:ext cx="5903844" cy="246221"/>
          </a:xfrm>
          <a:prstGeom prst="rect">
            <a:avLst/>
          </a:prstGeom>
          <a:noFill/>
        </p:spPr>
        <p:txBody>
          <a:bodyPr wrap="square" rtlCol="0">
            <a:spAutoFit/>
          </a:bodyPr>
          <a:lstStyle/>
          <a:p>
            <a:r>
              <a:rPr lang="en-US" sz="1000" dirty="0">
                <a:solidFill>
                  <a:schemeClr val="bg1"/>
                </a:solidFill>
                <a:latin typeface="Calibri" panose="020F0502020204030204" pitchFamily="34" charset="0"/>
              </a:rPr>
              <a:t>Source: British Journal of Radiology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57200" y="1295400"/>
            <a:ext cx="8579922" cy="4830763"/>
          </a:xfrm>
        </p:spPr>
        <p:txBody>
          <a:bodyPr/>
          <a:lstStyle/>
          <a:p>
            <a:pPr eaLnBrk="1" hangingPunct="1">
              <a:defRPr/>
            </a:pPr>
            <a:r>
              <a:rPr lang="en-US" sz="3200" b="1" dirty="0"/>
              <a:t>AFRRI</a:t>
            </a:r>
            <a:r>
              <a:rPr lang="en-US" b="1" dirty="0"/>
              <a:t> </a:t>
            </a:r>
            <a:r>
              <a:rPr lang="en-US" b="1" dirty="0" err="1"/>
              <a:t>Biodosimetry</a:t>
            </a:r>
            <a:r>
              <a:rPr lang="en-US" b="1" dirty="0"/>
              <a:t> Assessment Tool (BAT)</a:t>
            </a:r>
          </a:p>
          <a:p>
            <a:pPr lvl="1" eaLnBrk="1" hangingPunct="1">
              <a:defRPr/>
            </a:pPr>
            <a:r>
              <a:rPr lang="en-US" dirty="0"/>
              <a:t>Downloadable software</a:t>
            </a:r>
          </a:p>
          <a:p>
            <a:pPr lvl="1" eaLnBrk="1" hangingPunct="1">
              <a:defRPr/>
            </a:pPr>
            <a:r>
              <a:rPr lang="en-US" dirty="0"/>
              <a:t>Request access through email to: </a:t>
            </a:r>
            <a:r>
              <a:rPr lang="en-US" dirty="0">
                <a:hlinkClick r:id="rId3"/>
              </a:rPr>
              <a:t>BATProjectManager@usuhs.edu</a:t>
            </a:r>
            <a:r>
              <a:rPr lang="en-US" dirty="0"/>
              <a:t> </a:t>
            </a:r>
          </a:p>
          <a:p>
            <a:pPr eaLnBrk="1" hangingPunct="1">
              <a:defRPr/>
            </a:pPr>
            <a:r>
              <a:rPr lang="en-US" sz="3200" b="1" dirty="0"/>
              <a:t>Radiation</a:t>
            </a:r>
            <a:r>
              <a:rPr lang="en-US" b="1" dirty="0"/>
              <a:t> Event Medical Management (REMM) </a:t>
            </a:r>
            <a:r>
              <a:rPr lang="en-US" dirty="0">
                <a:hlinkClick r:id="rId4"/>
              </a:rPr>
              <a:t>www.remm.nlm.gov</a:t>
            </a:r>
            <a:endParaRPr lang="en-US" dirty="0"/>
          </a:p>
          <a:p>
            <a:pPr lvl="1" eaLnBrk="1" hangingPunct="1">
              <a:defRPr/>
            </a:pPr>
            <a:r>
              <a:rPr lang="en-US" dirty="0"/>
              <a:t>Web-based software</a:t>
            </a:r>
          </a:p>
          <a:p>
            <a:pPr lvl="1" eaLnBrk="1" hangingPunct="1">
              <a:defRPr/>
            </a:pPr>
            <a:r>
              <a:rPr lang="en-US" dirty="0"/>
              <a:t>Provides suggested treatments based on estimated dose</a:t>
            </a:r>
          </a:p>
          <a:p>
            <a:pPr lvl="1" eaLnBrk="1" hangingPunct="1">
              <a:defRPr/>
            </a:pPr>
            <a:r>
              <a:rPr lang="en-US" dirty="0"/>
              <a:t>Standardized admission and treatment order templates</a:t>
            </a:r>
          </a:p>
        </p:txBody>
      </p:sp>
      <p:sp>
        <p:nvSpPr>
          <p:cNvPr id="57348" name="Slide Number Placeholder 3"/>
          <p:cNvSpPr>
            <a:spLocks noGrp="1"/>
          </p:cNvSpPr>
          <p:nvPr>
            <p:ph type="sldNum" sz="quarter" idx="10"/>
          </p:nvPr>
        </p:nvSpPr>
        <p:spPr>
          <a:noFill/>
        </p:spPr>
        <p:txBody>
          <a:bodyPr/>
          <a:lstStyle/>
          <a:p>
            <a:r>
              <a:rPr lang="en-US" dirty="0">
                <a:latin typeface="Arial" pitchFamily="34" charset="0"/>
              </a:rPr>
              <a:t>53</a:t>
            </a:r>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err="1">
                <a:solidFill>
                  <a:schemeClr val="bg1"/>
                </a:solidFill>
                <a:latin typeface="Calibri" panose="020F0502020204030204" pitchFamily="34" charset="0"/>
                <a:ea typeface="+mj-ea"/>
                <a:cs typeface="+mj-cs"/>
              </a:rPr>
              <a:t>Biodosimetry</a:t>
            </a:r>
            <a:r>
              <a:rPr lang="en-US" sz="3600" b="1" kern="0" dirty="0">
                <a:solidFill>
                  <a:schemeClr val="bg1"/>
                </a:solidFill>
                <a:latin typeface="Calibri" panose="020F0502020204030204" pitchFamily="34" charset="0"/>
                <a:ea typeface="+mj-ea"/>
                <a:cs typeface="+mj-cs"/>
              </a:rPr>
              <a:t> Tools</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Slide Number Placeholder 3"/>
          <p:cNvSpPr>
            <a:spLocks noGrp="1"/>
          </p:cNvSpPr>
          <p:nvPr>
            <p:ph type="sldNum" sz="quarter" idx="10"/>
          </p:nvPr>
        </p:nvSpPr>
        <p:spPr>
          <a:noFill/>
        </p:spPr>
        <p:txBody>
          <a:bodyPr/>
          <a:lstStyle/>
          <a:p>
            <a:r>
              <a:rPr lang="en-US" dirty="0">
                <a:latin typeface="Arial" pitchFamily="34" charset="0"/>
              </a:rPr>
              <a:t>54</a:t>
            </a:r>
          </a:p>
        </p:txBody>
      </p:sp>
      <p:sp>
        <p:nvSpPr>
          <p:cNvPr id="6"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err="1">
                <a:solidFill>
                  <a:schemeClr val="bg1"/>
                </a:solidFill>
                <a:latin typeface="Calibri" panose="020F0502020204030204" pitchFamily="34" charset="0"/>
                <a:ea typeface="+mj-ea"/>
                <a:cs typeface="+mj-cs"/>
              </a:rPr>
              <a:t>Biodosimetry</a:t>
            </a:r>
            <a:r>
              <a:rPr lang="en-US" sz="3600" b="1" kern="0" dirty="0">
                <a:solidFill>
                  <a:schemeClr val="bg1"/>
                </a:solidFill>
                <a:latin typeface="Calibri" panose="020F0502020204030204" pitchFamily="34" charset="0"/>
                <a:ea typeface="+mj-ea"/>
                <a:cs typeface="+mj-cs"/>
              </a:rPr>
              <a:t> Tools</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pic>
        <p:nvPicPr>
          <p:cNvPr id="7" name="Picture 6"/>
          <p:cNvPicPr>
            <a:picLocks noChangeAspect="1"/>
          </p:cNvPicPr>
          <p:nvPr/>
        </p:nvPicPr>
        <p:blipFill>
          <a:blip r:embed="rId3"/>
          <a:stretch>
            <a:fillRect/>
          </a:stretch>
        </p:blipFill>
        <p:spPr>
          <a:xfrm>
            <a:off x="916075" y="841550"/>
            <a:ext cx="7010400" cy="5943600"/>
          </a:xfrm>
          <a:prstGeom prst="rect">
            <a:avLst/>
          </a:prstGeom>
        </p:spPr>
      </p:pic>
      <p:sp>
        <p:nvSpPr>
          <p:cNvPr id="8" name="Title 1"/>
          <p:cNvSpPr>
            <a:spLocks noGrp="1"/>
          </p:cNvSpPr>
          <p:nvPr>
            <p:ph type="title"/>
          </p:nvPr>
        </p:nvSpPr>
        <p:spPr>
          <a:xfrm>
            <a:off x="4572000" y="155750"/>
            <a:ext cx="4185138" cy="374300"/>
          </a:xfrm>
          <a:ln>
            <a:solidFill>
              <a:srgbClr val="FF0000"/>
            </a:solidFill>
          </a:ln>
        </p:spPr>
        <p:txBody>
          <a:bodyPr/>
          <a:lstStyle/>
          <a:p>
            <a:r>
              <a:rPr lang="en-US" dirty="0">
                <a:solidFill>
                  <a:srgbClr val="C00000"/>
                </a:solidFill>
              </a:rPr>
              <a:t>www.remm.nlm.gov</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1"/>
          </p:nvPr>
        </p:nvSpPr>
        <p:spPr>
          <a:xfrm>
            <a:off x="457200" y="1295400"/>
            <a:ext cx="8686800" cy="4830763"/>
          </a:xfrm>
        </p:spPr>
        <p:txBody>
          <a:bodyPr/>
          <a:lstStyle/>
          <a:p>
            <a:pPr eaLnBrk="1" hangingPunct="1">
              <a:defRPr/>
            </a:pPr>
            <a:r>
              <a:rPr lang="en-US" sz="3200" b="1" dirty="0"/>
              <a:t>Incorporated into standard NMDP data collection system</a:t>
            </a:r>
          </a:p>
          <a:p>
            <a:pPr lvl="1" eaLnBrk="1" hangingPunct="1">
              <a:defRPr/>
            </a:pPr>
            <a:r>
              <a:rPr lang="en-US" dirty="0"/>
              <a:t>Protocols and consent forms </a:t>
            </a:r>
            <a:r>
              <a:rPr lang="en-US" dirty="0" err="1"/>
              <a:t>inplace</a:t>
            </a:r>
            <a:r>
              <a:rPr lang="en-US" dirty="0"/>
              <a:t> at RITN centers</a:t>
            </a:r>
          </a:p>
          <a:p>
            <a:pPr lvl="1" eaLnBrk="1" hangingPunct="1">
              <a:defRPr/>
            </a:pPr>
            <a:r>
              <a:rPr lang="en-US" dirty="0"/>
              <a:t>Online data entry through </a:t>
            </a:r>
            <a:r>
              <a:rPr lang="en-US" dirty="0" err="1"/>
              <a:t>FormsNet</a:t>
            </a:r>
            <a:endParaRPr lang="en-US" dirty="0"/>
          </a:p>
          <a:p>
            <a:pPr lvl="1" eaLnBrk="1" hangingPunct="1">
              <a:defRPr/>
            </a:pPr>
            <a:r>
              <a:rPr lang="en-US" dirty="0"/>
              <a:t>Not </a:t>
            </a:r>
            <a:r>
              <a:rPr lang="en-US" dirty="0" err="1"/>
              <a:t>realtime</a:t>
            </a:r>
            <a:r>
              <a:rPr lang="en-US" dirty="0"/>
              <a:t>; system/process designed for retrospective research</a:t>
            </a:r>
          </a:p>
          <a:p>
            <a:pPr eaLnBrk="1" hangingPunct="1">
              <a:defRPr/>
            </a:pPr>
            <a:r>
              <a:rPr lang="en-US" sz="3200" b="1" dirty="0"/>
              <a:t>Will feed consistent information for research review after an incident</a:t>
            </a:r>
          </a:p>
        </p:txBody>
      </p:sp>
      <p:sp>
        <p:nvSpPr>
          <p:cNvPr id="61444" name="Slide Number Placeholder 3"/>
          <p:cNvSpPr>
            <a:spLocks noGrp="1"/>
          </p:cNvSpPr>
          <p:nvPr>
            <p:ph type="sldNum" sz="quarter" idx="10"/>
          </p:nvPr>
        </p:nvSpPr>
        <p:spPr>
          <a:noFill/>
        </p:spPr>
        <p:txBody>
          <a:bodyPr/>
          <a:lstStyle/>
          <a:p>
            <a:r>
              <a:rPr lang="en-US" dirty="0">
                <a:latin typeface="Arial" pitchFamily="34" charset="0"/>
              </a:rPr>
              <a:t>55</a:t>
            </a:r>
          </a:p>
        </p:txBody>
      </p:sp>
      <p:sp>
        <p:nvSpPr>
          <p:cNvPr id="6"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Data Collection Protocol</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Slide Number Placeholder 3"/>
          <p:cNvSpPr>
            <a:spLocks noGrp="1"/>
          </p:cNvSpPr>
          <p:nvPr>
            <p:ph type="sldNum" sz="quarter" idx="10"/>
          </p:nvPr>
        </p:nvSpPr>
        <p:spPr>
          <a:noFill/>
        </p:spPr>
        <p:txBody>
          <a:bodyPr/>
          <a:lstStyle/>
          <a:p>
            <a:r>
              <a:rPr lang="en-US" dirty="0">
                <a:latin typeface="Arial" pitchFamily="34" charset="0"/>
              </a:rPr>
              <a:t>56</a:t>
            </a:r>
          </a:p>
        </p:txBody>
      </p:sp>
      <p:sp>
        <p:nvSpPr>
          <p:cNvPr id="5" name="Title 1"/>
          <p:cNvSpPr txBox="1">
            <a:spLocks/>
          </p:cNvSpPr>
          <p:nvPr/>
        </p:nvSpPr>
        <p:spPr bwMode="auto">
          <a:xfrm>
            <a:off x="0" y="274320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3600" b="1" kern="0" dirty="0">
                <a:solidFill>
                  <a:schemeClr val="bg1"/>
                </a:solidFill>
                <a:latin typeface="Calibri" panose="020F0502020204030204" pitchFamily="34" charset="0"/>
                <a:ea typeface="+mj-ea"/>
                <a:cs typeface="+mj-cs"/>
              </a:rPr>
              <a:t>Mitigation and Treatment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p:txBody>
          <a:bodyPr/>
          <a:lstStyle/>
          <a:p>
            <a:pPr>
              <a:defRPr/>
            </a:pPr>
            <a:r>
              <a:rPr lang="en-US" sz="3200" b="1" dirty="0"/>
              <a:t>All treatments are based on extrapolation:</a:t>
            </a:r>
          </a:p>
          <a:p>
            <a:pPr lvl="1">
              <a:defRPr/>
            </a:pPr>
            <a:r>
              <a:rPr lang="en-US" sz="2800" dirty="0"/>
              <a:t>Radiation accident victims</a:t>
            </a:r>
          </a:p>
          <a:p>
            <a:pPr lvl="1">
              <a:defRPr/>
            </a:pPr>
            <a:r>
              <a:rPr lang="en-US" sz="2800" dirty="0"/>
              <a:t>Animal studies</a:t>
            </a:r>
          </a:p>
          <a:p>
            <a:pPr lvl="1">
              <a:defRPr/>
            </a:pPr>
            <a:r>
              <a:rPr lang="en-US" sz="2800" dirty="0"/>
              <a:t>Patients with cancer</a:t>
            </a:r>
          </a:p>
        </p:txBody>
      </p:sp>
      <p:sp>
        <p:nvSpPr>
          <p:cNvPr id="63492" name="Slide Number Placeholder 3"/>
          <p:cNvSpPr>
            <a:spLocks noGrp="1"/>
          </p:cNvSpPr>
          <p:nvPr>
            <p:ph type="sldNum" sz="quarter" idx="10"/>
          </p:nvPr>
        </p:nvSpPr>
        <p:spPr>
          <a:noFill/>
        </p:spPr>
        <p:txBody>
          <a:bodyPr/>
          <a:lstStyle/>
          <a:p>
            <a:r>
              <a:rPr lang="en-US" dirty="0">
                <a:latin typeface="Arial" pitchFamily="34" charset="0"/>
              </a:rPr>
              <a:t>57</a:t>
            </a:r>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Suggested Treatments Based on Dose</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Slide Number Placeholder 3"/>
          <p:cNvSpPr>
            <a:spLocks noGrp="1"/>
          </p:cNvSpPr>
          <p:nvPr>
            <p:ph type="sldNum" sz="quarter" idx="10"/>
          </p:nvPr>
        </p:nvSpPr>
        <p:spPr>
          <a:noFill/>
        </p:spPr>
        <p:txBody>
          <a:bodyPr/>
          <a:lstStyle/>
          <a:p>
            <a:r>
              <a:rPr lang="en-US" dirty="0">
                <a:latin typeface="Arial" pitchFamily="34" charset="0"/>
              </a:rPr>
              <a:t>58</a:t>
            </a:r>
          </a:p>
        </p:txBody>
      </p:sp>
      <p:pic>
        <p:nvPicPr>
          <p:cNvPr id="64516" name="Picture 2" descr="REMM4"/>
          <p:cNvPicPr>
            <a:picLocks noGrp="1" noChangeAspect="1" noChangeArrowheads="1"/>
          </p:cNvPicPr>
          <p:nvPr>
            <p:ph idx="1"/>
          </p:nvPr>
        </p:nvPicPr>
        <p:blipFill>
          <a:blip r:embed="rId3" cstate="print"/>
          <a:srcRect/>
          <a:stretch>
            <a:fillRect/>
          </a:stretch>
        </p:blipFill>
        <p:spPr>
          <a:xfrm>
            <a:off x="1166813" y="957474"/>
            <a:ext cx="6810375" cy="4830763"/>
          </a:xfrm>
          <a:noFill/>
        </p:spPr>
      </p:pic>
      <p:sp>
        <p:nvSpPr>
          <p:cNvPr id="6"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Suggested Treatments Based on Dose</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
        <p:nvSpPr>
          <p:cNvPr id="5" name="TextBox 4"/>
          <p:cNvSpPr txBox="1"/>
          <p:nvPr/>
        </p:nvSpPr>
        <p:spPr>
          <a:xfrm>
            <a:off x="437326" y="6119190"/>
            <a:ext cx="5685182" cy="261610"/>
          </a:xfrm>
          <a:prstGeom prst="rect">
            <a:avLst/>
          </a:prstGeom>
          <a:noFill/>
        </p:spPr>
        <p:txBody>
          <a:bodyPr wrap="square" rtlCol="0">
            <a:spAutoFit/>
          </a:bodyPr>
          <a:lstStyle/>
          <a:p>
            <a:r>
              <a:rPr lang="en-US" sz="1100" dirty="0">
                <a:solidFill>
                  <a:schemeClr val="bg1"/>
                </a:solidFill>
                <a:latin typeface="Calibri" panose="020F0502020204030204" pitchFamily="34" charset="0"/>
              </a:rPr>
              <a:t>Source: REMM, www.remm.nlm.gov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556" y="804337"/>
            <a:ext cx="4717701" cy="5173126"/>
          </a:xfrm>
        </p:spPr>
        <p:txBody>
          <a:bodyPr/>
          <a:lstStyle/>
          <a:p>
            <a:pPr>
              <a:defRPr/>
            </a:pPr>
            <a:r>
              <a:rPr lang="en-US" sz="2400" dirty="0"/>
              <a:t>Standard Operating Procedures</a:t>
            </a:r>
          </a:p>
          <a:p>
            <a:pPr>
              <a:defRPr/>
            </a:pPr>
            <a:r>
              <a:rPr lang="en-US" sz="2400" dirty="0"/>
              <a:t>Standardized admission and treatment orders</a:t>
            </a:r>
          </a:p>
          <a:p>
            <a:pPr>
              <a:defRPr/>
            </a:pPr>
            <a:r>
              <a:rPr lang="en-US" sz="2400" dirty="0"/>
              <a:t>Referral guidelines</a:t>
            </a:r>
          </a:p>
          <a:p>
            <a:pPr>
              <a:defRPr/>
            </a:pPr>
            <a:r>
              <a:rPr lang="en-US" sz="2400" dirty="0"/>
              <a:t>Training (&gt;19,700 since 2006)</a:t>
            </a:r>
          </a:p>
          <a:p>
            <a:pPr>
              <a:defRPr/>
            </a:pPr>
            <a:r>
              <a:rPr lang="en-US" sz="2400" dirty="0"/>
              <a:t>Exercises (881 between 2006-2021)</a:t>
            </a:r>
          </a:p>
          <a:p>
            <a:pPr>
              <a:defRPr/>
            </a:pPr>
            <a:r>
              <a:rPr lang="en-US" sz="2400" dirty="0"/>
              <a:t>RITN Web site (www.RITN.net)</a:t>
            </a:r>
          </a:p>
          <a:p>
            <a:pPr>
              <a:defRPr/>
            </a:pPr>
            <a:r>
              <a:rPr lang="en-US" sz="2400" dirty="0"/>
              <a:t>Coordination with international organizations</a:t>
            </a:r>
          </a:p>
          <a:p>
            <a:pPr>
              <a:defRPr/>
            </a:pPr>
            <a:r>
              <a:rPr lang="en-US" sz="2400" dirty="0"/>
              <a:t>Emergency communications equipment</a:t>
            </a:r>
            <a:r>
              <a:rPr lang="en-US" sz="2000" dirty="0"/>
              <a:t> (GETS cards)</a:t>
            </a:r>
            <a:endParaRPr lang="en-US" sz="2400" dirty="0"/>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What </a:t>
            </a:r>
            <a:r>
              <a:rPr lang="en-US" sz="3600" b="1" kern="0" dirty="0">
                <a:solidFill>
                  <a:schemeClr val="bg1"/>
                </a:solidFill>
                <a:latin typeface="Calibri" panose="020F0502020204030204" pitchFamily="34" charset="0"/>
                <a:ea typeface="+mj-ea"/>
                <a:cs typeface="+mj-cs"/>
              </a:rPr>
              <a:t>RITN is Doing to Prepare</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83350" y="735122"/>
            <a:ext cx="3920098" cy="2604852"/>
          </a:xfrm>
          <a:prstGeom prst="rect">
            <a:avLst/>
          </a:prstGeom>
        </p:spPr>
      </p:pic>
      <p:sp>
        <p:nvSpPr>
          <p:cNvPr id="12" name="Slide Number Placeholder 3">
            <a:extLst>
              <a:ext uri="{FF2B5EF4-FFF2-40B4-BE49-F238E27FC236}">
                <a16:creationId xmlns:a16="http://schemas.microsoft.com/office/drawing/2014/main" id="{EDD83420-1FD7-49AF-9540-3373DBF228CB}"/>
              </a:ext>
            </a:extLst>
          </p:cNvPr>
          <p:cNvSpPr>
            <a:spLocks noGrp="1"/>
          </p:cNvSpPr>
          <p:nvPr>
            <p:ph type="sldNum" sz="quarter" idx="10"/>
          </p:nvPr>
        </p:nvSpPr>
        <p:spPr>
          <a:xfrm>
            <a:off x="457200" y="6502908"/>
            <a:ext cx="609600" cy="190500"/>
          </a:xfrm>
          <a:noFill/>
        </p:spPr>
        <p:txBody>
          <a:bodyPr/>
          <a:lstStyle/>
          <a:p>
            <a:r>
              <a:rPr lang="en-US" dirty="0">
                <a:latin typeface="Arial" pitchFamily="34" charset="0"/>
              </a:rPr>
              <a:t>5</a:t>
            </a:r>
          </a:p>
        </p:txBody>
      </p:sp>
      <p:pic>
        <p:nvPicPr>
          <p:cNvPr id="4" name="Picture 3" descr="A picture containing chart&#10;&#10;Description automatically generated">
            <a:extLst>
              <a:ext uri="{FF2B5EF4-FFF2-40B4-BE49-F238E27FC236}">
                <a16:creationId xmlns:a16="http://schemas.microsoft.com/office/drawing/2014/main" id="{6A4F79CA-C2C4-4613-BA9F-A0586DA900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0399" y="3339974"/>
            <a:ext cx="4533047" cy="2637489"/>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167425" y="715106"/>
            <a:ext cx="9067010" cy="5511192"/>
          </a:xfrm>
        </p:spPr>
        <p:txBody>
          <a:bodyPr/>
          <a:lstStyle/>
          <a:p>
            <a:pPr>
              <a:lnSpc>
                <a:spcPct val="90000"/>
              </a:lnSpc>
              <a:defRPr/>
            </a:pPr>
            <a:r>
              <a:rPr lang="en-US" sz="3200" b="1" dirty="0"/>
              <a:t>Blood products - irradiated and </a:t>
            </a:r>
            <a:r>
              <a:rPr lang="en-US" sz="3200" b="1" dirty="0" err="1"/>
              <a:t>leukoreduced</a:t>
            </a:r>
            <a:endParaRPr lang="en-US" sz="3200" b="1" dirty="0"/>
          </a:p>
          <a:p>
            <a:pPr>
              <a:lnSpc>
                <a:spcPct val="90000"/>
              </a:lnSpc>
              <a:defRPr/>
            </a:pPr>
            <a:r>
              <a:rPr lang="en-US" sz="3200" b="1" dirty="0"/>
              <a:t>Antibiotics</a:t>
            </a:r>
          </a:p>
          <a:p>
            <a:pPr>
              <a:lnSpc>
                <a:spcPct val="90000"/>
              </a:lnSpc>
              <a:defRPr/>
            </a:pPr>
            <a:r>
              <a:rPr lang="en-US" sz="3200" b="1" dirty="0"/>
              <a:t>G-CSF &amp; Peg-G-CSF</a:t>
            </a:r>
          </a:p>
          <a:p>
            <a:pPr lvl="1">
              <a:lnSpc>
                <a:spcPct val="90000"/>
              </a:lnSpc>
              <a:defRPr/>
            </a:pPr>
            <a:r>
              <a:rPr lang="en-US" sz="2800" dirty="0"/>
              <a:t>G-CSF &amp; Peg-G-CSF approved by FDA for ARS in 2015</a:t>
            </a:r>
          </a:p>
          <a:p>
            <a:pPr lvl="1">
              <a:lnSpc>
                <a:spcPct val="90000"/>
              </a:lnSpc>
              <a:defRPr/>
            </a:pPr>
            <a:r>
              <a:rPr lang="en-US" sz="2800" dirty="0"/>
              <a:t>Improved survival in irradiated nonhuman primates</a:t>
            </a:r>
          </a:p>
          <a:p>
            <a:pPr lvl="1">
              <a:lnSpc>
                <a:spcPct val="90000"/>
              </a:lnSpc>
              <a:defRPr/>
            </a:pPr>
            <a:r>
              <a:rPr lang="en-US" sz="2800" dirty="0"/>
              <a:t>Maximal benefit may require administration &lt;24 hours after exposure</a:t>
            </a:r>
          </a:p>
          <a:p>
            <a:pPr lvl="1">
              <a:lnSpc>
                <a:spcPct val="90000"/>
              </a:lnSpc>
              <a:defRPr/>
            </a:pPr>
            <a:r>
              <a:rPr lang="en-US" sz="2800" dirty="0"/>
              <a:t>Significant potential to reduce resource utilization</a:t>
            </a:r>
          </a:p>
          <a:p>
            <a:pPr lvl="1">
              <a:lnSpc>
                <a:spcPct val="90000"/>
              </a:lnSpc>
              <a:defRPr/>
            </a:pPr>
            <a:r>
              <a:rPr lang="en-US" sz="2800" dirty="0"/>
              <a:t>Included in the Strategic National Stockpile</a:t>
            </a:r>
          </a:p>
          <a:p>
            <a:pPr>
              <a:lnSpc>
                <a:spcPct val="90000"/>
              </a:lnSpc>
              <a:defRPr/>
            </a:pPr>
            <a:r>
              <a:rPr lang="en-US" sz="3200" b="1" dirty="0" err="1"/>
              <a:t>Decorporating</a:t>
            </a:r>
            <a:r>
              <a:rPr lang="en-US" sz="3200" b="1" dirty="0"/>
              <a:t> agents (consult Toxicologist)</a:t>
            </a:r>
          </a:p>
          <a:p>
            <a:pPr>
              <a:lnSpc>
                <a:spcPct val="90000"/>
              </a:lnSpc>
              <a:defRPr/>
            </a:pPr>
            <a:r>
              <a:rPr lang="en-US" sz="3200" b="1" dirty="0"/>
              <a:t>Template order sets and doses </a:t>
            </a:r>
            <a:r>
              <a:rPr lang="en-US" dirty="0"/>
              <a:t>(</a:t>
            </a:r>
            <a:r>
              <a:rPr lang="en-US" dirty="0">
                <a:hlinkClick r:id="rId3"/>
              </a:rPr>
              <a:t>www.remm.nlm.gov</a:t>
            </a:r>
            <a:r>
              <a:rPr lang="en-US" dirty="0"/>
              <a:t>)</a:t>
            </a:r>
          </a:p>
          <a:p>
            <a:pPr>
              <a:defRPr/>
            </a:pPr>
            <a:endParaRPr lang="en-US" sz="3200" dirty="0"/>
          </a:p>
        </p:txBody>
      </p:sp>
      <p:sp>
        <p:nvSpPr>
          <p:cNvPr id="65540" name="Slide Number Placeholder 3"/>
          <p:cNvSpPr>
            <a:spLocks noGrp="1"/>
          </p:cNvSpPr>
          <p:nvPr>
            <p:ph type="sldNum" sz="quarter" idx="10"/>
          </p:nvPr>
        </p:nvSpPr>
        <p:spPr>
          <a:noFill/>
        </p:spPr>
        <p:txBody>
          <a:bodyPr/>
          <a:lstStyle/>
          <a:p>
            <a:r>
              <a:rPr lang="en-US" dirty="0">
                <a:latin typeface="Arial" pitchFamily="34" charset="0"/>
              </a:rPr>
              <a:t>59</a:t>
            </a:r>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Mitigation and Supportive Care</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r>
              <a:rPr lang="en-US" dirty="0"/>
              <a:t>60</a:t>
            </a:r>
          </a:p>
        </p:txBody>
      </p:sp>
      <p:sp>
        <p:nvSpPr>
          <p:cNvPr id="4"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endParaRPr kumimoji="0" lang="en-US" sz="3600" b="1" i="0" u="none" strike="noStrike" kern="0" cap="none" spc="0" normalizeH="0" baseline="0" noProof="0" dirty="0">
              <a:ln>
                <a:noFill/>
              </a:ln>
              <a:solidFill>
                <a:schemeClr val="bg1"/>
              </a:solidFill>
              <a:effectLst/>
              <a:uLnTx/>
              <a:uFillTx/>
              <a:latin typeface="Calibri" pitchFamily="34" charset="0"/>
              <a:ea typeface="+mj-ea"/>
              <a:cs typeface="Calibri" pitchFamily="34" charset="0"/>
            </a:endParaRPr>
          </a:p>
        </p:txBody>
      </p:sp>
      <p:sp>
        <p:nvSpPr>
          <p:cNvPr id="2" name="TextBox 1"/>
          <p:cNvSpPr txBox="1"/>
          <p:nvPr/>
        </p:nvSpPr>
        <p:spPr>
          <a:xfrm>
            <a:off x="0" y="39469"/>
            <a:ext cx="9092425" cy="646331"/>
          </a:xfrm>
          <a:prstGeom prst="rect">
            <a:avLst/>
          </a:prstGeom>
          <a:noFill/>
        </p:spPr>
        <p:txBody>
          <a:bodyPr wrap="none" rtlCol="0">
            <a:spAutoFit/>
          </a:bodyPr>
          <a:lstStyle/>
          <a:p>
            <a:r>
              <a:rPr lang="en-US" sz="3600" b="1" dirty="0">
                <a:solidFill>
                  <a:schemeClr val="bg1"/>
                </a:solidFill>
                <a:latin typeface="Calibri" panose="020F0502020204030204" pitchFamily="34" charset="0"/>
              </a:rPr>
              <a:t>FDA Approves Neupogen and </a:t>
            </a:r>
            <a:r>
              <a:rPr lang="en-US" sz="3600" b="1" dirty="0" err="1">
                <a:solidFill>
                  <a:schemeClr val="bg1"/>
                </a:solidFill>
                <a:latin typeface="Calibri" panose="020F0502020204030204" pitchFamily="34" charset="0"/>
              </a:rPr>
              <a:t>Neulasta</a:t>
            </a:r>
            <a:r>
              <a:rPr lang="en-US" sz="3600" b="1" dirty="0">
                <a:solidFill>
                  <a:schemeClr val="bg1"/>
                </a:solidFill>
                <a:latin typeface="Calibri" panose="020F0502020204030204" pitchFamily="34" charset="0"/>
              </a:rPr>
              <a:t> for ARS</a:t>
            </a:r>
            <a:endParaRPr lang="en-US" sz="2400" dirty="0">
              <a:solidFill>
                <a:schemeClr val="bg1"/>
              </a:solidFill>
            </a:endParaRPr>
          </a:p>
        </p:txBody>
      </p:sp>
      <p:pic>
        <p:nvPicPr>
          <p:cNvPr id="3" name="Picture 2"/>
          <p:cNvPicPr>
            <a:picLocks noChangeAspect="1"/>
          </p:cNvPicPr>
          <p:nvPr/>
        </p:nvPicPr>
        <p:blipFill>
          <a:blip r:embed="rId3"/>
          <a:stretch>
            <a:fillRect/>
          </a:stretch>
        </p:blipFill>
        <p:spPr>
          <a:xfrm>
            <a:off x="93342" y="2709932"/>
            <a:ext cx="6037362" cy="3619804"/>
          </a:xfrm>
          <a:prstGeom prst="rect">
            <a:avLst/>
          </a:prstGeom>
          <a:ln>
            <a:solidFill>
              <a:schemeClr val="bg1"/>
            </a:solidFill>
          </a:ln>
        </p:spPr>
      </p:pic>
      <p:pic>
        <p:nvPicPr>
          <p:cNvPr id="5" name="Picture 4"/>
          <p:cNvPicPr>
            <a:picLocks noChangeAspect="1"/>
          </p:cNvPicPr>
          <p:nvPr/>
        </p:nvPicPr>
        <p:blipFill>
          <a:blip r:embed="rId4"/>
          <a:stretch>
            <a:fillRect/>
          </a:stretch>
        </p:blipFill>
        <p:spPr>
          <a:xfrm>
            <a:off x="3034038" y="831755"/>
            <a:ext cx="6058387" cy="3418127"/>
          </a:xfrm>
          <a:prstGeom prst="rect">
            <a:avLst/>
          </a:prstGeom>
          <a:ln>
            <a:solidFill>
              <a:schemeClr val="bg1"/>
            </a:solidFill>
          </a:ln>
        </p:spPr>
      </p:pic>
    </p:spTree>
    <p:extLst>
      <p:ext uri="{BB962C8B-B14F-4D97-AF65-F5344CB8AC3E}">
        <p14:creationId xmlns:p14="http://schemas.microsoft.com/office/powerpoint/2010/main" val="24798654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3"/>
          <p:cNvSpPr>
            <a:spLocks noGrp="1"/>
          </p:cNvSpPr>
          <p:nvPr>
            <p:ph type="sldNum" sz="quarter" idx="10"/>
          </p:nvPr>
        </p:nvSpPr>
        <p:spPr>
          <a:noFill/>
        </p:spPr>
        <p:txBody>
          <a:bodyPr/>
          <a:lstStyle/>
          <a:p>
            <a:r>
              <a:rPr lang="en-US" dirty="0">
                <a:latin typeface="Arial" pitchFamily="34" charset="0"/>
              </a:rPr>
              <a:t>61</a:t>
            </a:r>
          </a:p>
        </p:txBody>
      </p:sp>
      <p:sp>
        <p:nvSpPr>
          <p:cNvPr id="5" name="Title 1"/>
          <p:cNvSpPr txBox="1">
            <a:spLocks/>
          </p:cNvSpPr>
          <p:nvPr/>
        </p:nvSpPr>
        <p:spPr bwMode="auto">
          <a:xfrm>
            <a:off x="0" y="2308538"/>
            <a:ext cx="9144000" cy="1120462"/>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3600" b="1" kern="0" dirty="0">
                <a:solidFill>
                  <a:schemeClr val="bg1"/>
                </a:solidFill>
                <a:latin typeface="Calibri" panose="020F0502020204030204" pitchFamily="34" charset="0"/>
                <a:ea typeface="+mj-ea"/>
                <a:cs typeface="+mj-cs"/>
              </a:rPr>
              <a:t>Hematopoietic Stem Cell Transplantation after a Radiological Incident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3"/>
          <p:cNvSpPr>
            <a:spLocks noGrp="1"/>
          </p:cNvSpPr>
          <p:nvPr>
            <p:ph type="sldNum" sz="quarter" idx="10"/>
          </p:nvPr>
        </p:nvSpPr>
        <p:spPr>
          <a:noFill/>
        </p:spPr>
        <p:txBody>
          <a:bodyPr/>
          <a:lstStyle/>
          <a:p>
            <a:r>
              <a:rPr lang="en-US" dirty="0">
                <a:latin typeface="Arial" pitchFamily="34" charset="0"/>
              </a:rPr>
              <a:t>62</a:t>
            </a:r>
          </a:p>
        </p:txBody>
      </p:sp>
      <p:sp>
        <p:nvSpPr>
          <p:cNvPr id="67588" name="Rectangle 5"/>
          <p:cNvSpPr>
            <a:spLocks noChangeArrowheads="1"/>
          </p:cNvSpPr>
          <p:nvPr/>
        </p:nvSpPr>
        <p:spPr bwMode="auto">
          <a:xfrm>
            <a:off x="152400" y="4892675"/>
            <a:ext cx="8839200" cy="914400"/>
          </a:xfrm>
          <a:prstGeom prst="rect">
            <a:avLst/>
          </a:prstGeom>
          <a:solidFill>
            <a:srgbClr val="FFFF00"/>
          </a:solidFill>
          <a:ln w="9525">
            <a:solidFill>
              <a:schemeClr val="bg1"/>
            </a:solidFill>
            <a:miter lim="800000"/>
            <a:headEnd/>
            <a:tailEnd/>
          </a:ln>
        </p:spPr>
        <p:txBody>
          <a:bodyPr wrap="none" anchor="ctr"/>
          <a:lstStyle/>
          <a:p>
            <a:pPr algn="ctr"/>
            <a:r>
              <a:rPr lang="en-US" sz="2800">
                <a:solidFill>
                  <a:schemeClr val="bg1"/>
                </a:solidFill>
                <a:latin typeface="Calibri" panose="020F0502020204030204" pitchFamily="34" charset="0"/>
              </a:rPr>
              <a:t>Affected population</a:t>
            </a:r>
          </a:p>
        </p:txBody>
      </p:sp>
      <p:sp>
        <p:nvSpPr>
          <p:cNvPr id="67589" name="Rectangle 6"/>
          <p:cNvSpPr>
            <a:spLocks noChangeArrowheads="1"/>
          </p:cNvSpPr>
          <p:nvPr/>
        </p:nvSpPr>
        <p:spPr bwMode="auto">
          <a:xfrm>
            <a:off x="3352800" y="3902075"/>
            <a:ext cx="2209800" cy="990600"/>
          </a:xfrm>
          <a:prstGeom prst="rect">
            <a:avLst/>
          </a:prstGeom>
          <a:solidFill>
            <a:schemeClr val="hlink"/>
          </a:solidFill>
          <a:ln w="9525">
            <a:solidFill>
              <a:schemeClr val="bg1"/>
            </a:solidFill>
            <a:miter lim="800000"/>
            <a:headEnd/>
            <a:tailEnd/>
          </a:ln>
        </p:spPr>
        <p:txBody>
          <a:bodyPr wrap="none" anchor="ctr"/>
          <a:lstStyle/>
          <a:p>
            <a:pPr algn="ctr"/>
            <a:r>
              <a:rPr lang="en-US" sz="2800">
                <a:solidFill>
                  <a:schemeClr val="bg1"/>
                </a:solidFill>
                <a:latin typeface="Calibri" panose="020F0502020204030204" pitchFamily="34" charset="0"/>
              </a:rPr>
              <a:t>Marrow injury</a:t>
            </a:r>
          </a:p>
        </p:txBody>
      </p:sp>
      <p:sp>
        <p:nvSpPr>
          <p:cNvPr id="67590" name="Rectangle 7"/>
          <p:cNvSpPr>
            <a:spLocks noChangeArrowheads="1"/>
          </p:cNvSpPr>
          <p:nvPr/>
        </p:nvSpPr>
        <p:spPr bwMode="auto">
          <a:xfrm>
            <a:off x="4267200" y="2835275"/>
            <a:ext cx="228600" cy="1066800"/>
          </a:xfrm>
          <a:prstGeom prst="rect">
            <a:avLst/>
          </a:prstGeom>
          <a:solidFill>
            <a:schemeClr val="tx2"/>
          </a:solidFill>
          <a:ln w="9525">
            <a:solidFill>
              <a:schemeClr val="bg1"/>
            </a:solidFill>
            <a:miter lim="800000"/>
            <a:headEnd/>
            <a:tailEnd/>
          </a:ln>
        </p:spPr>
        <p:txBody>
          <a:bodyPr wrap="none" anchor="ctr"/>
          <a:lstStyle/>
          <a:p>
            <a:pPr algn="ctr"/>
            <a:endParaRPr lang="en-US" baseline="-25000">
              <a:solidFill>
                <a:schemeClr val="tx2"/>
              </a:solidFill>
            </a:endParaRPr>
          </a:p>
        </p:txBody>
      </p:sp>
      <p:sp>
        <p:nvSpPr>
          <p:cNvPr id="67591" name="Text Box 8"/>
          <p:cNvSpPr txBox="1">
            <a:spLocks noChangeArrowheads="1"/>
          </p:cNvSpPr>
          <p:nvPr/>
        </p:nvSpPr>
        <p:spPr bwMode="auto">
          <a:xfrm>
            <a:off x="4572000" y="2835275"/>
            <a:ext cx="4241867" cy="1015663"/>
          </a:xfrm>
          <a:prstGeom prst="rect">
            <a:avLst/>
          </a:prstGeom>
          <a:noFill/>
          <a:ln w="9525">
            <a:noFill/>
            <a:miter lim="800000"/>
            <a:headEnd/>
            <a:tailEnd/>
          </a:ln>
        </p:spPr>
        <p:txBody>
          <a:bodyPr wrap="none">
            <a:spAutoFit/>
          </a:bodyPr>
          <a:lstStyle/>
          <a:p>
            <a:pPr>
              <a:buFontTx/>
              <a:buChar char="•"/>
            </a:pPr>
            <a:r>
              <a:rPr lang="en-US" sz="2000">
                <a:solidFill>
                  <a:schemeClr val="bg1"/>
                </a:solidFill>
                <a:latin typeface="Calibri" panose="020F0502020204030204" pitchFamily="34" charset="0"/>
              </a:rPr>
              <a:t> Potentially irreversible marrow injury</a:t>
            </a:r>
          </a:p>
          <a:p>
            <a:pPr>
              <a:buFontTx/>
              <a:buChar char="•"/>
            </a:pPr>
            <a:r>
              <a:rPr lang="en-US" sz="2000">
                <a:solidFill>
                  <a:schemeClr val="bg1"/>
                </a:solidFill>
                <a:latin typeface="Calibri" panose="020F0502020204030204" pitchFamily="34" charset="0"/>
              </a:rPr>
              <a:t> Salvageable</a:t>
            </a:r>
          </a:p>
          <a:p>
            <a:pPr>
              <a:buFontTx/>
              <a:buChar char="•"/>
            </a:pPr>
            <a:r>
              <a:rPr lang="en-US" sz="2000">
                <a:solidFill>
                  <a:schemeClr val="bg1"/>
                </a:solidFill>
                <a:latin typeface="Calibri" panose="020F0502020204030204" pitchFamily="34" charset="0"/>
              </a:rPr>
              <a:t> Minimal combined injury</a:t>
            </a:r>
          </a:p>
        </p:txBody>
      </p:sp>
      <p:sp>
        <p:nvSpPr>
          <p:cNvPr id="67592" name="Text Box 9"/>
          <p:cNvSpPr txBox="1">
            <a:spLocks noChangeArrowheads="1"/>
          </p:cNvSpPr>
          <p:nvPr/>
        </p:nvSpPr>
        <p:spPr bwMode="auto">
          <a:xfrm>
            <a:off x="1295400" y="3140075"/>
            <a:ext cx="2460995" cy="707886"/>
          </a:xfrm>
          <a:prstGeom prst="rect">
            <a:avLst/>
          </a:prstGeom>
          <a:noFill/>
          <a:ln w="9525">
            <a:noFill/>
            <a:miter lim="800000"/>
            <a:headEnd/>
            <a:tailEnd/>
          </a:ln>
        </p:spPr>
        <p:txBody>
          <a:bodyPr wrap="none">
            <a:spAutoFit/>
          </a:bodyPr>
          <a:lstStyle/>
          <a:p>
            <a:r>
              <a:rPr lang="en-US" sz="2000" b="1" u="sng">
                <a:solidFill>
                  <a:schemeClr val="bg1"/>
                </a:solidFill>
                <a:latin typeface="Calibri" panose="020F0502020204030204" pitchFamily="34" charset="0"/>
              </a:rPr>
              <a:t>Expedited HLA typing</a:t>
            </a:r>
          </a:p>
          <a:p>
            <a:r>
              <a:rPr lang="en-US" sz="2000" b="1" u="sng">
                <a:solidFill>
                  <a:schemeClr val="bg1"/>
                </a:solidFill>
                <a:latin typeface="Calibri" panose="020F0502020204030204" pitchFamily="34" charset="0"/>
              </a:rPr>
              <a:t>and donor search</a:t>
            </a:r>
          </a:p>
        </p:txBody>
      </p:sp>
      <p:sp>
        <p:nvSpPr>
          <p:cNvPr id="67593" name="Line 10"/>
          <p:cNvSpPr>
            <a:spLocks noChangeShapeType="1"/>
          </p:cNvSpPr>
          <p:nvPr/>
        </p:nvSpPr>
        <p:spPr bwMode="auto">
          <a:xfrm>
            <a:off x="4419600" y="1768475"/>
            <a:ext cx="0" cy="1066800"/>
          </a:xfrm>
          <a:prstGeom prst="line">
            <a:avLst/>
          </a:prstGeom>
          <a:noFill/>
          <a:ln w="9525">
            <a:solidFill>
              <a:schemeClr val="bg1"/>
            </a:solidFill>
            <a:round/>
            <a:headEnd/>
            <a:tailEnd/>
          </a:ln>
        </p:spPr>
        <p:txBody>
          <a:bodyPr/>
          <a:lstStyle/>
          <a:p>
            <a:endParaRPr lang="en-US"/>
          </a:p>
        </p:txBody>
      </p:sp>
      <p:sp>
        <p:nvSpPr>
          <p:cNvPr id="67594" name="Text Box 11"/>
          <p:cNvSpPr txBox="1">
            <a:spLocks noChangeArrowheads="1"/>
          </p:cNvSpPr>
          <p:nvPr/>
        </p:nvSpPr>
        <p:spPr bwMode="auto">
          <a:xfrm>
            <a:off x="4572000" y="1752600"/>
            <a:ext cx="4123436" cy="1015663"/>
          </a:xfrm>
          <a:prstGeom prst="rect">
            <a:avLst/>
          </a:prstGeom>
          <a:noFill/>
          <a:ln w="9525">
            <a:noFill/>
            <a:miter lim="800000"/>
            <a:headEnd/>
            <a:tailEnd/>
          </a:ln>
        </p:spPr>
        <p:txBody>
          <a:bodyPr wrap="none">
            <a:spAutoFit/>
          </a:bodyPr>
          <a:lstStyle/>
          <a:p>
            <a:pPr>
              <a:buFontTx/>
              <a:buChar char="•"/>
            </a:pPr>
            <a:r>
              <a:rPr lang="en-US" sz="2000" dirty="0">
                <a:solidFill>
                  <a:schemeClr val="bg1"/>
                </a:solidFill>
                <a:latin typeface="Calibri" panose="020F0502020204030204" pitchFamily="34" charset="0"/>
              </a:rPr>
              <a:t> Sustained aplasia</a:t>
            </a:r>
          </a:p>
          <a:p>
            <a:pPr>
              <a:buFontTx/>
              <a:buChar char="•"/>
            </a:pPr>
            <a:r>
              <a:rPr lang="en-US" sz="2000" dirty="0">
                <a:solidFill>
                  <a:schemeClr val="bg1"/>
                </a:solidFill>
                <a:latin typeface="Calibri" panose="020F0502020204030204" pitchFamily="34" charset="0"/>
              </a:rPr>
              <a:t> Available donor</a:t>
            </a:r>
          </a:p>
          <a:p>
            <a:pPr>
              <a:buFontTx/>
              <a:buChar char="•"/>
            </a:pPr>
            <a:r>
              <a:rPr lang="en-US" sz="2000" dirty="0">
                <a:solidFill>
                  <a:schemeClr val="bg1"/>
                </a:solidFill>
                <a:latin typeface="Calibri" panose="020F0502020204030204" pitchFamily="34" charset="0"/>
              </a:rPr>
              <a:t> Acceptable pre-transplant condition</a:t>
            </a:r>
          </a:p>
        </p:txBody>
      </p:sp>
      <p:sp>
        <p:nvSpPr>
          <p:cNvPr id="67595" name="Rectangle 12"/>
          <p:cNvSpPr>
            <a:spLocks noChangeArrowheads="1"/>
          </p:cNvSpPr>
          <p:nvPr/>
        </p:nvSpPr>
        <p:spPr bwMode="auto">
          <a:xfrm>
            <a:off x="1752600" y="2073275"/>
            <a:ext cx="2299091" cy="400110"/>
          </a:xfrm>
          <a:prstGeom prst="rect">
            <a:avLst/>
          </a:prstGeom>
          <a:noFill/>
          <a:ln w="9525">
            <a:noFill/>
            <a:miter lim="800000"/>
            <a:headEnd/>
            <a:tailEnd/>
          </a:ln>
        </p:spPr>
        <p:txBody>
          <a:bodyPr wrap="none">
            <a:spAutoFit/>
          </a:bodyPr>
          <a:lstStyle/>
          <a:p>
            <a:r>
              <a:rPr lang="en-US" sz="2000" b="1" u="sng">
                <a:solidFill>
                  <a:schemeClr val="bg1"/>
                </a:solidFill>
                <a:latin typeface="Calibri" panose="020F0502020204030204" pitchFamily="34" charset="0"/>
              </a:rPr>
              <a:t>Stem cell transplant</a:t>
            </a:r>
          </a:p>
        </p:txBody>
      </p:sp>
      <p:sp>
        <p:nvSpPr>
          <p:cNvPr id="67596" name="Text Box 13"/>
          <p:cNvSpPr txBox="1">
            <a:spLocks noChangeArrowheads="1"/>
          </p:cNvSpPr>
          <p:nvPr/>
        </p:nvSpPr>
        <p:spPr bwMode="auto">
          <a:xfrm>
            <a:off x="1143000" y="4130675"/>
            <a:ext cx="1857881" cy="400110"/>
          </a:xfrm>
          <a:prstGeom prst="rect">
            <a:avLst/>
          </a:prstGeom>
          <a:noFill/>
          <a:ln w="9525">
            <a:noFill/>
            <a:miter lim="800000"/>
            <a:headEnd/>
            <a:tailEnd/>
          </a:ln>
        </p:spPr>
        <p:txBody>
          <a:bodyPr wrap="none">
            <a:spAutoFit/>
          </a:bodyPr>
          <a:lstStyle/>
          <a:p>
            <a:r>
              <a:rPr lang="en-US" sz="2000" b="1" u="sng">
                <a:solidFill>
                  <a:schemeClr val="bg1"/>
                </a:solidFill>
                <a:latin typeface="Calibri" panose="020F0502020204030204" pitchFamily="34" charset="0"/>
              </a:rPr>
              <a:t>Supportive care</a:t>
            </a:r>
          </a:p>
        </p:txBody>
      </p:sp>
      <p:sp>
        <p:nvSpPr>
          <p:cNvPr id="67597" name="AutoShape 15"/>
          <p:cNvSpPr>
            <a:spLocks/>
          </p:cNvSpPr>
          <p:nvPr/>
        </p:nvSpPr>
        <p:spPr bwMode="auto">
          <a:xfrm>
            <a:off x="685800" y="1600200"/>
            <a:ext cx="762000" cy="3233738"/>
          </a:xfrm>
          <a:prstGeom prst="leftBrace">
            <a:avLst>
              <a:gd name="adj1" fmla="val 35365"/>
              <a:gd name="adj2" fmla="val 50000"/>
            </a:avLst>
          </a:prstGeom>
          <a:noFill/>
          <a:ln w="38100">
            <a:solidFill>
              <a:schemeClr val="bg1"/>
            </a:solidFill>
            <a:round/>
            <a:headEnd/>
            <a:tailEnd/>
          </a:ln>
        </p:spPr>
        <p:txBody>
          <a:bodyPr wrap="none" anchor="ctr"/>
          <a:lstStyle/>
          <a:p>
            <a:endParaRPr lang="en-US"/>
          </a:p>
        </p:txBody>
      </p:sp>
      <p:sp>
        <p:nvSpPr>
          <p:cNvPr id="67598" name="Text Box 16"/>
          <p:cNvSpPr txBox="1">
            <a:spLocks noChangeArrowheads="1"/>
          </p:cNvSpPr>
          <p:nvPr/>
        </p:nvSpPr>
        <p:spPr bwMode="auto">
          <a:xfrm rot="-5400000">
            <a:off x="-1217299" y="2827486"/>
            <a:ext cx="3283912" cy="461665"/>
          </a:xfrm>
          <a:prstGeom prst="rect">
            <a:avLst/>
          </a:prstGeom>
          <a:noFill/>
          <a:ln w="9525">
            <a:noFill/>
            <a:miter lim="800000"/>
            <a:headEnd/>
            <a:tailEnd/>
          </a:ln>
        </p:spPr>
        <p:txBody>
          <a:bodyPr wrap="none">
            <a:spAutoFit/>
          </a:bodyPr>
          <a:lstStyle/>
          <a:p>
            <a:r>
              <a:rPr lang="en-US" sz="2400" b="1">
                <a:solidFill>
                  <a:schemeClr val="bg1"/>
                </a:solidFill>
                <a:latin typeface="Calibri" panose="020F0502020204030204" pitchFamily="34" charset="0"/>
              </a:rPr>
              <a:t>RITN Treatment Support</a:t>
            </a:r>
          </a:p>
        </p:txBody>
      </p:sp>
      <p:sp>
        <p:nvSpPr>
          <p:cNvPr id="1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HSCT After a Radiological Incident</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270456" y="779075"/>
            <a:ext cx="8873544" cy="5082974"/>
          </a:xfrm>
        </p:spPr>
        <p:txBody>
          <a:bodyPr/>
          <a:lstStyle/>
          <a:p>
            <a:pPr marL="285750" indent="-285750">
              <a:lnSpc>
                <a:spcPct val="90000"/>
              </a:lnSpc>
              <a:defRPr/>
            </a:pPr>
            <a:r>
              <a:rPr lang="en-US" sz="2400" b="1" dirty="0"/>
              <a:t>~40 radiological accident victims have been reported</a:t>
            </a:r>
          </a:p>
          <a:p>
            <a:pPr marL="858838" lvl="1">
              <a:lnSpc>
                <a:spcPct val="90000"/>
              </a:lnSpc>
              <a:defRPr/>
            </a:pPr>
            <a:r>
              <a:rPr lang="en-US" sz="2000" dirty="0"/>
              <a:t>More are known to have undergone HSCT after Chernobyl but details are limited</a:t>
            </a:r>
          </a:p>
          <a:p>
            <a:pPr marL="858838" lvl="1">
              <a:lnSpc>
                <a:spcPct val="90000"/>
              </a:lnSpc>
              <a:defRPr/>
            </a:pPr>
            <a:r>
              <a:rPr lang="en-US" sz="2000" dirty="0"/>
              <a:t>Treated with a variety of approaches and HSC products</a:t>
            </a:r>
          </a:p>
          <a:p>
            <a:pPr marL="858838" lvl="1">
              <a:lnSpc>
                <a:spcPct val="90000"/>
              </a:lnSpc>
              <a:defRPr/>
            </a:pPr>
            <a:r>
              <a:rPr lang="en-US" sz="2000" dirty="0"/>
              <a:t>Many had multi-organ dysfunction</a:t>
            </a:r>
          </a:p>
          <a:p>
            <a:pPr marL="285750" indent="-285750">
              <a:lnSpc>
                <a:spcPct val="90000"/>
              </a:lnSpc>
              <a:defRPr/>
            </a:pPr>
            <a:r>
              <a:rPr lang="en-US" sz="2400" b="1" dirty="0"/>
              <a:t>4 survived more than one year</a:t>
            </a:r>
          </a:p>
          <a:p>
            <a:pPr marL="858838" lvl="1">
              <a:lnSpc>
                <a:spcPct val="90000"/>
              </a:lnSpc>
              <a:defRPr/>
            </a:pPr>
            <a:r>
              <a:rPr lang="en-US" sz="2000" dirty="0"/>
              <a:t>All 4 reconstituted </a:t>
            </a:r>
            <a:r>
              <a:rPr lang="en-US" sz="2000" dirty="0" err="1"/>
              <a:t>autologous</a:t>
            </a:r>
            <a:r>
              <a:rPr lang="en-US" sz="2000" dirty="0"/>
              <a:t> </a:t>
            </a:r>
            <a:r>
              <a:rPr lang="en-US" sz="2000" dirty="0" err="1"/>
              <a:t>hematopoiesis</a:t>
            </a:r>
            <a:endParaRPr lang="en-US" sz="2000" dirty="0"/>
          </a:p>
          <a:p>
            <a:pPr marL="285750" indent="-285750">
              <a:lnSpc>
                <a:spcPct val="90000"/>
              </a:lnSpc>
              <a:defRPr/>
            </a:pPr>
            <a:r>
              <a:rPr lang="en-US" sz="2400" b="1" dirty="0"/>
              <a:t>Unclear how many others would have reconstituted </a:t>
            </a:r>
            <a:r>
              <a:rPr lang="en-US" sz="2400" b="1" dirty="0" err="1"/>
              <a:t>autologous</a:t>
            </a:r>
            <a:r>
              <a:rPr lang="en-US" sz="2400" b="1" dirty="0"/>
              <a:t> </a:t>
            </a:r>
            <a:r>
              <a:rPr lang="en-US" sz="2400" b="1" dirty="0" err="1"/>
              <a:t>hematopoiesis</a:t>
            </a:r>
            <a:endParaRPr lang="en-US" sz="2400" b="1" dirty="0"/>
          </a:p>
          <a:p>
            <a:pPr marL="858838" lvl="1">
              <a:lnSpc>
                <a:spcPct val="90000"/>
              </a:lnSpc>
              <a:defRPr/>
            </a:pPr>
            <a:r>
              <a:rPr lang="en-US" sz="2000" dirty="0"/>
              <a:t>Almost none received growth factors prior to HSCT</a:t>
            </a:r>
          </a:p>
          <a:p>
            <a:pPr marL="858838" lvl="1">
              <a:lnSpc>
                <a:spcPct val="90000"/>
              </a:lnSpc>
              <a:defRPr/>
            </a:pPr>
            <a:r>
              <a:rPr lang="en-US" sz="2000" dirty="0">
                <a:cs typeface="Arial" pitchFamily="34" charset="0"/>
              </a:rPr>
              <a:t>Transplant as a bridge?</a:t>
            </a:r>
          </a:p>
          <a:p>
            <a:pPr marL="285750" indent="-285750">
              <a:lnSpc>
                <a:spcPct val="90000"/>
              </a:lnSpc>
              <a:defRPr/>
            </a:pPr>
            <a:r>
              <a:rPr lang="en-US" sz="2400" b="1" dirty="0"/>
              <a:t>Approximately 25% died of syndromes consistent with graft-versus-host disease</a:t>
            </a:r>
          </a:p>
        </p:txBody>
      </p:sp>
      <p:sp>
        <p:nvSpPr>
          <p:cNvPr id="68612" name="Slide Number Placeholder 3"/>
          <p:cNvSpPr>
            <a:spLocks noGrp="1"/>
          </p:cNvSpPr>
          <p:nvPr>
            <p:ph type="sldNum" sz="quarter" idx="10"/>
          </p:nvPr>
        </p:nvSpPr>
        <p:spPr>
          <a:noFill/>
        </p:spPr>
        <p:txBody>
          <a:bodyPr/>
          <a:lstStyle/>
          <a:p>
            <a:r>
              <a:rPr lang="en-US" dirty="0">
                <a:latin typeface="Arial" pitchFamily="34" charset="0"/>
              </a:rPr>
              <a:t>63</a:t>
            </a:r>
          </a:p>
        </p:txBody>
      </p:sp>
      <p:sp>
        <p:nvSpPr>
          <p:cNvPr id="5" name="Title 1"/>
          <p:cNvSpPr txBox="1">
            <a:spLocks/>
          </p:cNvSpPr>
          <p:nvPr/>
        </p:nvSpPr>
        <p:spPr bwMode="auto">
          <a:xfrm>
            <a:off x="0" y="-1"/>
            <a:ext cx="9144000" cy="692355"/>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HSCT for Radiological Injury: The Experience</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
        <p:nvSpPr>
          <p:cNvPr id="2" name="Rectangle 1"/>
          <p:cNvSpPr/>
          <p:nvPr/>
        </p:nvSpPr>
        <p:spPr>
          <a:xfrm>
            <a:off x="143456" y="5358676"/>
            <a:ext cx="8873544" cy="830997"/>
          </a:xfrm>
          <a:prstGeom prst="rect">
            <a:avLst/>
          </a:prstGeom>
          <a:ln>
            <a:solidFill>
              <a:schemeClr val="bg2"/>
            </a:solidFill>
          </a:ln>
        </p:spPr>
        <p:txBody>
          <a:bodyPr wrap="square">
            <a:spAutoFit/>
          </a:bodyPr>
          <a:lstStyle/>
          <a:p>
            <a:pPr>
              <a:buFont typeface="Arial" panose="020B0604020202020204" pitchFamily="34" charset="0"/>
              <a:buChar char="•"/>
            </a:pPr>
            <a:r>
              <a:rPr lang="en-US" sz="1200" dirty="0" err="1">
                <a:solidFill>
                  <a:srgbClr val="333333"/>
                </a:solidFill>
                <a:latin typeface="Calibri" panose="020F0502020204030204" pitchFamily="34" charset="0"/>
              </a:rPr>
              <a:t>Dainiak</a:t>
            </a:r>
            <a:r>
              <a:rPr lang="en-US" sz="1200" dirty="0">
                <a:solidFill>
                  <a:srgbClr val="333333"/>
                </a:solidFill>
                <a:latin typeface="Calibri" panose="020F0502020204030204" pitchFamily="34" charset="0"/>
              </a:rPr>
              <a:t> N, Chao N, Weinstock D, et al. </a:t>
            </a:r>
            <a:r>
              <a:rPr lang="en-US" sz="1200" dirty="0">
                <a:solidFill>
                  <a:srgbClr val="660099"/>
                </a:solidFill>
                <a:latin typeface="Calibri" panose="020F0502020204030204" pitchFamily="34" charset="0"/>
                <a:hlinkClick r:id="rId3" tooltip="Literature review and global consensus on management of acute radiation syndrome affecting nonhematopoietic organ systems."/>
              </a:rPr>
              <a:t>Literature review and global consensus on management of acute radiation syndrome affecting </a:t>
            </a:r>
            <a:r>
              <a:rPr lang="en-US" sz="1200" dirty="0" err="1">
                <a:solidFill>
                  <a:srgbClr val="660099"/>
                </a:solidFill>
                <a:latin typeface="Calibri" panose="020F0502020204030204" pitchFamily="34" charset="0"/>
                <a:hlinkClick r:id="rId3" tooltip="Literature review and global consensus on management of acute radiation syndrome affecting nonhematopoietic organ systems."/>
              </a:rPr>
              <a:t>nonhematopoietic</a:t>
            </a:r>
            <a:r>
              <a:rPr lang="en-US" sz="1200" dirty="0">
                <a:solidFill>
                  <a:srgbClr val="660099"/>
                </a:solidFill>
                <a:latin typeface="Calibri" panose="020F0502020204030204" pitchFamily="34" charset="0"/>
                <a:hlinkClick r:id="rId3" tooltip="Literature review and global consensus on management of acute radiation syndrome affecting nonhematopoietic organ systems."/>
              </a:rPr>
              <a:t> organ systems.</a:t>
            </a:r>
            <a:r>
              <a:rPr lang="en-US" sz="1200" dirty="0">
                <a:solidFill>
                  <a:srgbClr val="333333"/>
                </a:solidFill>
                <a:latin typeface="Calibri" panose="020F0502020204030204" pitchFamily="34" charset="0"/>
              </a:rPr>
              <a:t> Disaster Med Public Health Prep. 2011 Oct;5(3):183-201. </a:t>
            </a:r>
            <a:r>
              <a:rPr lang="en-US" sz="1200" dirty="0" err="1">
                <a:solidFill>
                  <a:srgbClr val="333333"/>
                </a:solidFill>
                <a:latin typeface="Calibri" panose="020F0502020204030204" pitchFamily="34" charset="0"/>
              </a:rPr>
              <a:t>doi</a:t>
            </a:r>
            <a:r>
              <a:rPr lang="en-US" sz="1200" dirty="0">
                <a:solidFill>
                  <a:srgbClr val="333333"/>
                </a:solidFill>
                <a:latin typeface="Calibri" panose="020F0502020204030204" pitchFamily="34" charset="0"/>
              </a:rPr>
              <a:t>: 10.1001/dmp.2011.73. </a:t>
            </a:r>
            <a:r>
              <a:rPr lang="en-US" sz="1200" dirty="0" err="1">
                <a:solidFill>
                  <a:srgbClr val="333333"/>
                </a:solidFill>
                <a:latin typeface="Calibri" panose="020F0502020204030204" pitchFamily="34" charset="0"/>
              </a:rPr>
              <a:t>Epub</a:t>
            </a:r>
            <a:r>
              <a:rPr lang="en-US" sz="1200" dirty="0">
                <a:solidFill>
                  <a:srgbClr val="333333"/>
                </a:solidFill>
                <a:latin typeface="Calibri" panose="020F0502020204030204" pitchFamily="34" charset="0"/>
              </a:rPr>
              <a:t> 2011 Oct 10.</a:t>
            </a:r>
          </a:p>
          <a:p>
            <a:pPr>
              <a:buFont typeface="Arial" panose="020B0604020202020204" pitchFamily="34" charset="0"/>
              <a:buChar char="•"/>
            </a:pPr>
            <a:r>
              <a:rPr lang="en-US" sz="1200" dirty="0" err="1">
                <a:solidFill>
                  <a:srgbClr val="333333"/>
                </a:solidFill>
                <a:latin typeface="Calibri" panose="020F0502020204030204" pitchFamily="34" charset="0"/>
              </a:rPr>
              <a:t>Dainiak</a:t>
            </a:r>
            <a:r>
              <a:rPr lang="en-US" sz="1200" dirty="0">
                <a:solidFill>
                  <a:srgbClr val="333333"/>
                </a:solidFill>
                <a:latin typeface="Calibri" panose="020F0502020204030204" pitchFamily="34" charset="0"/>
              </a:rPr>
              <a:t> N, Chao N, Weinstock D, et al. </a:t>
            </a:r>
            <a:r>
              <a:rPr lang="en-US" sz="1200" dirty="0">
                <a:solidFill>
                  <a:srgbClr val="660099"/>
                </a:solidFill>
                <a:latin typeface="Calibri" panose="020F0502020204030204" pitchFamily="34" charset="0"/>
                <a:hlinkClick r:id="rId4" tooltip="First global consensus for evidence-based management of the hematopoietic syndrome resulting from exposure to ionizing radiation."/>
              </a:rPr>
              <a:t>First global consensus for evidence-based management of the hematopoietic syndrome resulting from exposure to ionizing radiation.</a:t>
            </a:r>
            <a:r>
              <a:rPr lang="en-US" sz="1200" dirty="0">
                <a:solidFill>
                  <a:srgbClr val="333333"/>
                </a:solidFill>
                <a:latin typeface="Calibri" panose="020F0502020204030204" pitchFamily="34" charset="0"/>
              </a:rPr>
              <a:t> Disaster Med Public Health Prep. 2011 Oct;5(3):202-12. </a:t>
            </a:r>
            <a:r>
              <a:rPr lang="en-US" sz="1200" dirty="0" err="1">
                <a:solidFill>
                  <a:srgbClr val="333333"/>
                </a:solidFill>
                <a:latin typeface="Calibri" panose="020F0502020204030204" pitchFamily="34" charset="0"/>
              </a:rPr>
              <a:t>doi</a:t>
            </a:r>
            <a:r>
              <a:rPr lang="en-US" sz="1200" dirty="0">
                <a:solidFill>
                  <a:srgbClr val="333333"/>
                </a:solidFill>
                <a:latin typeface="Calibri" panose="020F0502020204030204" pitchFamily="34" charset="0"/>
              </a:rPr>
              <a:t>: 10.1001/dmp.2011.68. </a:t>
            </a:r>
            <a:r>
              <a:rPr lang="en-US" sz="1200" dirty="0" err="1">
                <a:solidFill>
                  <a:srgbClr val="333333"/>
                </a:solidFill>
                <a:latin typeface="Calibri" panose="020F0502020204030204" pitchFamily="34" charset="0"/>
              </a:rPr>
              <a:t>Epub</a:t>
            </a:r>
            <a:r>
              <a:rPr lang="en-US" sz="1200" dirty="0">
                <a:solidFill>
                  <a:srgbClr val="333333"/>
                </a:solidFill>
                <a:latin typeface="Calibri" panose="020F0502020204030204" pitchFamily="34" charset="0"/>
              </a:rPr>
              <a:t> 2011 Oct 10.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a:xfrm>
            <a:off x="257577" y="907368"/>
            <a:ext cx="8886423" cy="4967064"/>
          </a:xfrm>
        </p:spPr>
        <p:txBody>
          <a:bodyPr/>
          <a:lstStyle/>
          <a:p>
            <a:pPr>
              <a:spcBef>
                <a:spcPts val="600"/>
              </a:spcBef>
              <a:spcAft>
                <a:spcPts val="600"/>
              </a:spcAft>
              <a:defRPr/>
            </a:pPr>
            <a:r>
              <a:rPr lang="en-US" sz="3200" dirty="0" err="1"/>
              <a:t>Neutrophil</a:t>
            </a:r>
            <a:r>
              <a:rPr lang="en-US" sz="3200" dirty="0"/>
              <a:t> &lt; 100/</a:t>
            </a:r>
            <a:r>
              <a:rPr lang="en-US" sz="3200" dirty="0">
                <a:sym typeface="Symbol" pitchFamily="18" charset="2"/>
              </a:rPr>
              <a:t></a:t>
            </a:r>
            <a:r>
              <a:rPr lang="en-US" sz="3200" dirty="0"/>
              <a:t>l by day 6</a:t>
            </a:r>
          </a:p>
          <a:p>
            <a:pPr>
              <a:spcBef>
                <a:spcPts val="600"/>
              </a:spcBef>
              <a:spcAft>
                <a:spcPts val="600"/>
              </a:spcAft>
              <a:defRPr/>
            </a:pPr>
            <a:r>
              <a:rPr lang="en-US" sz="3200" dirty="0"/>
              <a:t>Rapid drop of lymphocytes and platelets</a:t>
            </a:r>
          </a:p>
          <a:p>
            <a:pPr lvl="1">
              <a:spcBef>
                <a:spcPts val="600"/>
              </a:spcBef>
              <a:spcAft>
                <a:spcPts val="600"/>
              </a:spcAft>
              <a:defRPr/>
            </a:pPr>
            <a:r>
              <a:rPr lang="en-US" sz="2800" dirty="0"/>
              <a:t>Consistent with H4 grading in METREPOL system</a:t>
            </a:r>
          </a:p>
          <a:p>
            <a:pPr>
              <a:spcBef>
                <a:spcPts val="600"/>
              </a:spcBef>
              <a:spcAft>
                <a:spcPts val="600"/>
              </a:spcAft>
              <a:defRPr/>
            </a:pPr>
            <a:r>
              <a:rPr lang="en-US" sz="3200" dirty="0"/>
              <a:t>Severely </a:t>
            </a:r>
            <a:r>
              <a:rPr lang="en-US" sz="3200" dirty="0" err="1"/>
              <a:t>aplastic</a:t>
            </a:r>
            <a:r>
              <a:rPr lang="en-US" sz="3200" dirty="0"/>
              <a:t> marrow or evidence of marrow necrosis at 2 or more sites after &gt;14 days</a:t>
            </a:r>
          </a:p>
          <a:p>
            <a:pPr>
              <a:spcBef>
                <a:spcPts val="600"/>
              </a:spcBef>
              <a:spcAft>
                <a:spcPts val="600"/>
              </a:spcAft>
              <a:defRPr/>
            </a:pPr>
            <a:r>
              <a:rPr lang="en-US" sz="3200" dirty="0"/>
              <a:t>Estimated whole body radiation dose ~5-10 </a:t>
            </a:r>
            <a:r>
              <a:rPr lang="en-US" sz="3200" dirty="0" err="1"/>
              <a:t>Gy</a:t>
            </a:r>
            <a:endParaRPr lang="en-US" sz="3200" dirty="0"/>
          </a:p>
          <a:p>
            <a:pPr>
              <a:spcBef>
                <a:spcPts val="600"/>
              </a:spcBef>
              <a:spcAft>
                <a:spcPts val="600"/>
              </a:spcAft>
              <a:defRPr/>
            </a:pPr>
            <a:r>
              <a:rPr lang="en-US" sz="3200" dirty="0"/>
              <a:t>Absence of severe organ dysfunction and burns</a:t>
            </a:r>
          </a:p>
          <a:p>
            <a:pPr>
              <a:spcBef>
                <a:spcPts val="600"/>
              </a:spcBef>
              <a:spcAft>
                <a:spcPts val="600"/>
              </a:spcAft>
              <a:defRPr/>
            </a:pPr>
            <a:r>
              <a:rPr lang="en-US" sz="3200" dirty="0"/>
              <a:t>Patients without evidence of </a:t>
            </a:r>
            <a:r>
              <a:rPr lang="en-US" sz="3200" dirty="0" err="1"/>
              <a:t>aplasia</a:t>
            </a:r>
            <a:r>
              <a:rPr lang="en-US" sz="3200" dirty="0"/>
              <a:t> or significant non-hematopoietic toxicity should </a:t>
            </a:r>
            <a:r>
              <a:rPr lang="en-US" sz="3200" i="1" dirty="0"/>
              <a:t>not</a:t>
            </a:r>
            <a:r>
              <a:rPr lang="en-US" sz="3200" dirty="0"/>
              <a:t> be typed</a:t>
            </a:r>
          </a:p>
          <a:p>
            <a:pPr>
              <a:spcBef>
                <a:spcPts val="600"/>
              </a:spcBef>
              <a:spcAft>
                <a:spcPts val="600"/>
              </a:spcAft>
              <a:defRPr/>
            </a:pPr>
            <a:endParaRPr lang="en-US" sz="3200" dirty="0"/>
          </a:p>
        </p:txBody>
      </p:sp>
      <p:sp>
        <p:nvSpPr>
          <p:cNvPr id="69636" name="Slide Number Placeholder 3"/>
          <p:cNvSpPr>
            <a:spLocks noGrp="1"/>
          </p:cNvSpPr>
          <p:nvPr>
            <p:ph type="sldNum" sz="quarter" idx="10"/>
          </p:nvPr>
        </p:nvSpPr>
        <p:spPr>
          <a:noFill/>
        </p:spPr>
        <p:txBody>
          <a:bodyPr/>
          <a:lstStyle/>
          <a:p>
            <a:r>
              <a:rPr lang="en-US" dirty="0">
                <a:latin typeface="Arial" pitchFamily="34" charset="0"/>
              </a:rPr>
              <a:t>64</a:t>
            </a:r>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Clinical Decision to Consider SCT</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p:txBody>
          <a:bodyPr/>
          <a:lstStyle/>
          <a:p>
            <a:pPr marL="285750" indent="-285750">
              <a:defRPr/>
            </a:pPr>
            <a:r>
              <a:rPr lang="en-US" sz="3200" b="1" dirty="0"/>
              <a:t>Recommendations for HLA typing</a:t>
            </a:r>
          </a:p>
          <a:p>
            <a:pPr marL="858838" lvl="1">
              <a:defRPr/>
            </a:pPr>
            <a:r>
              <a:rPr lang="en-US" sz="2800" dirty="0" err="1"/>
              <a:t>Buccal</a:t>
            </a:r>
            <a:r>
              <a:rPr lang="en-US" sz="2800" dirty="0"/>
              <a:t> swab material</a:t>
            </a:r>
          </a:p>
          <a:p>
            <a:pPr marL="858838" lvl="1">
              <a:defRPr/>
            </a:pPr>
            <a:r>
              <a:rPr lang="en-US" sz="2800" dirty="0"/>
              <a:t>High resolution typing of HLA-A, B, C, DRB1, DQB1 by DNA-based techniques</a:t>
            </a:r>
          </a:p>
          <a:p>
            <a:pPr marL="285750" indent="-285750">
              <a:defRPr/>
            </a:pPr>
            <a:r>
              <a:rPr lang="en-US" sz="3200" b="1" dirty="0"/>
              <a:t>NMDP can perform &gt;10,000 </a:t>
            </a:r>
            <a:r>
              <a:rPr lang="en-US" sz="3200" b="1" dirty="0" err="1"/>
              <a:t>typings</a:t>
            </a:r>
            <a:r>
              <a:rPr lang="en-US" sz="3200" b="1" dirty="0"/>
              <a:t> weekly</a:t>
            </a:r>
          </a:p>
          <a:p>
            <a:pPr marL="858838" lvl="1">
              <a:lnSpc>
                <a:spcPct val="120000"/>
              </a:lnSpc>
              <a:defRPr/>
            </a:pPr>
            <a:r>
              <a:rPr lang="en-US" sz="2800" dirty="0"/>
              <a:t>Data is transmitted directly from the labs to NMDP via Internet </a:t>
            </a:r>
          </a:p>
          <a:p>
            <a:pPr marL="858838" lvl="1">
              <a:lnSpc>
                <a:spcPct val="120000"/>
              </a:lnSpc>
              <a:defRPr/>
            </a:pPr>
            <a:r>
              <a:rPr lang="en-US" sz="2800" dirty="0"/>
              <a:t>International registry search using automated program</a:t>
            </a:r>
          </a:p>
          <a:p>
            <a:pPr>
              <a:defRPr/>
            </a:pPr>
            <a:endParaRPr lang="en-US" sz="3200" dirty="0"/>
          </a:p>
        </p:txBody>
      </p:sp>
      <p:sp>
        <p:nvSpPr>
          <p:cNvPr id="70660" name="Slide Number Placeholder 3"/>
          <p:cNvSpPr>
            <a:spLocks noGrp="1"/>
          </p:cNvSpPr>
          <p:nvPr>
            <p:ph type="sldNum" sz="quarter" idx="10"/>
          </p:nvPr>
        </p:nvSpPr>
        <p:spPr>
          <a:noFill/>
        </p:spPr>
        <p:txBody>
          <a:bodyPr/>
          <a:lstStyle/>
          <a:p>
            <a:r>
              <a:rPr lang="en-US" dirty="0">
                <a:latin typeface="Arial" pitchFamily="34" charset="0"/>
              </a:rPr>
              <a:t>65</a:t>
            </a:r>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Initiation of a Donor Search</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p:txBody>
          <a:bodyPr/>
          <a:lstStyle/>
          <a:p>
            <a:pPr>
              <a:spcBef>
                <a:spcPts val="600"/>
              </a:spcBef>
              <a:spcAft>
                <a:spcPts val="600"/>
              </a:spcAft>
              <a:defRPr/>
            </a:pPr>
            <a:r>
              <a:rPr lang="en-US" sz="3200" dirty="0"/>
              <a:t>No need for </a:t>
            </a:r>
            <a:r>
              <a:rPr lang="en-US" sz="3200" dirty="0" err="1"/>
              <a:t>myeloablation</a:t>
            </a:r>
            <a:r>
              <a:rPr lang="en-US" sz="3200" dirty="0"/>
              <a:t>, tumor </a:t>
            </a:r>
            <a:r>
              <a:rPr lang="en-US" sz="3200" dirty="0" err="1"/>
              <a:t>debulking</a:t>
            </a:r>
            <a:r>
              <a:rPr lang="en-US" sz="3200" dirty="0"/>
              <a:t> or graft-versus-tumor effect</a:t>
            </a:r>
          </a:p>
          <a:p>
            <a:pPr>
              <a:spcBef>
                <a:spcPts val="600"/>
              </a:spcBef>
              <a:spcAft>
                <a:spcPts val="600"/>
              </a:spcAft>
              <a:defRPr/>
            </a:pPr>
            <a:r>
              <a:rPr lang="en-US" sz="3200" dirty="0"/>
              <a:t>Requires sufficient </a:t>
            </a:r>
            <a:r>
              <a:rPr lang="en-US" sz="3200" dirty="0" err="1"/>
              <a:t>immunosuppression</a:t>
            </a:r>
            <a:r>
              <a:rPr lang="en-US" sz="3200" dirty="0"/>
              <a:t> to ensure engraftment</a:t>
            </a:r>
          </a:p>
          <a:p>
            <a:pPr>
              <a:spcBef>
                <a:spcPts val="600"/>
              </a:spcBef>
              <a:spcAft>
                <a:spcPts val="600"/>
              </a:spcAft>
              <a:defRPr/>
            </a:pPr>
            <a:r>
              <a:rPr lang="en-US" sz="3200" dirty="0"/>
              <a:t>GVHD prophylaxis with minimal mucosal toxicity is preferred</a:t>
            </a:r>
          </a:p>
          <a:p>
            <a:pPr>
              <a:spcBef>
                <a:spcPts val="600"/>
              </a:spcBef>
              <a:spcAft>
                <a:spcPts val="600"/>
              </a:spcAft>
              <a:defRPr/>
            </a:pPr>
            <a:endParaRPr lang="en-US" sz="3200" dirty="0"/>
          </a:p>
        </p:txBody>
      </p:sp>
      <p:sp>
        <p:nvSpPr>
          <p:cNvPr id="71684" name="Slide Number Placeholder 3"/>
          <p:cNvSpPr>
            <a:spLocks noGrp="1"/>
          </p:cNvSpPr>
          <p:nvPr>
            <p:ph type="sldNum" sz="quarter" idx="10"/>
          </p:nvPr>
        </p:nvSpPr>
        <p:spPr>
          <a:noFill/>
        </p:spPr>
        <p:txBody>
          <a:bodyPr/>
          <a:lstStyle/>
          <a:p>
            <a:r>
              <a:rPr lang="en-US" dirty="0">
                <a:latin typeface="Arial" pitchFamily="34" charset="0"/>
              </a:rPr>
              <a:t>66</a:t>
            </a:r>
          </a:p>
        </p:txBody>
      </p:sp>
      <p:sp>
        <p:nvSpPr>
          <p:cNvPr id="5"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Parallels to HSCT for </a:t>
            </a:r>
            <a:r>
              <a:rPr lang="en-US" sz="3600" b="1" kern="0" dirty="0" err="1">
                <a:solidFill>
                  <a:schemeClr val="bg1"/>
                </a:solidFill>
                <a:latin typeface="Calibri" panose="020F0502020204030204" pitchFamily="34" charset="0"/>
                <a:ea typeface="+mj-ea"/>
                <a:cs typeface="+mj-cs"/>
              </a:rPr>
              <a:t>Aplastic</a:t>
            </a:r>
            <a:r>
              <a:rPr lang="en-US" sz="3600" b="1" kern="0" dirty="0">
                <a:solidFill>
                  <a:schemeClr val="bg1"/>
                </a:solidFill>
                <a:latin typeface="Calibri" panose="020F0502020204030204" pitchFamily="34" charset="0"/>
                <a:ea typeface="+mj-ea"/>
                <a:cs typeface="+mj-cs"/>
              </a:rPr>
              <a:t> Anemia</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Slide Number Placeholder 3"/>
          <p:cNvSpPr>
            <a:spLocks noGrp="1"/>
          </p:cNvSpPr>
          <p:nvPr>
            <p:ph type="sldNum" sz="quarter" idx="10"/>
          </p:nvPr>
        </p:nvSpPr>
        <p:spPr>
          <a:noFill/>
        </p:spPr>
        <p:txBody>
          <a:bodyPr/>
          <a:lstStyle/>
          <a:p>
            <a:r>
              <a:rPr lang="en-US" dirty="0">
                <a:latin typeface="Arial" pitchFamily="34" charset="0"/>
              </a:rPr>
              <a:t>67</a:t>
            </a:r>
          </a:p>
        </p:txBody>
      </p:sp>
      <p:sp>
        <p:nvSpPr>
          <p:cNvPr id="47" name="Title 1"/>
          <p:cNvSpPr txBox="1">
            <a:spLocks/>
          </p:cNvSpPr>
          <p:nvPr/>
        </p:nvSpPr>
        <p:spPr bwMode="auto">
          <a:xfrm>
            <a:off x="0" y="0"/>
            <a:ext cx="9144000" cy="57273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RITN HSCT approach for ARS</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
        <p:nvSpPr>
          <p:cNvPr id="98" name="Rectangle 2">
            <a:extLst>
              <a:ext uri="{FF2B5EF4-FFF2-40B4-BE49-F238E27FC236}">
                <a16:creationId xmlns:a16="http://schemas.microsoft.com/office/drawing/2014/main" id="{D9F9FDF5-8BF3-4856-8162-902A46F0D93E}"/>
              </a:ext>
            </a:extLst>
          </p:cNvPr>
          <p:cNvSpPr>
            <a:spLocks noChangeArrowheads="1"/>
          </p:cNvSpPr>
          <p:nvPr/>
        </p:nvSpPr>
        <p:spPr bwMode="auto">
          <a:xfrm>
            <a:off x="-1351721" y="718950"/>
            <a:ext cx="11847443" cy="1066289"/>
          </a:xfrm>
          <a:prstGeom prst="rect">
            <a:avLst/>
          </a:prstGeom>
          <a:noFill/>
          <a:ln w="9525">
            <a:noFill/>
            <a:miter lim="800000"/>
            <a:headEnd/>
            <a:tailEnd/>
          </a:ln>
        </p:spPr>
        <p:txBody>
          <a:bodyPr anchor="ctr"/>
          <a:lstStyle/>
          <a:p>
            <a:pPr algn="ctr" fontAlgn="base">
              <a:spcBef>
                <a:spcPct val="0"/>
              </a:spcBef>
              <a:spcAft>
                <a:spcPct val="0"/>
              </a:spcAft>
            </a:pPr>
            <a:r>
              <a:rPr lang="en-US" sz="2800" b="1" dirty="0">
                <a:solidFill>
                  <a:srgbClr val="000000"/>
                </a:solidFill>
                <a:latin typeface="Calibri" pitchFamily="34" charset="0"/>
              </a:rPr>
              <a:t>RITN approach for stem cell support </a:t>
            </a:r>
          </a:p>
          <a:p>
            <a:pPr algn="ctr" fontAlgn="base">
              <a:spcBef>
                <a:spcPct val="0"/>
              </a:spcBef>
              <a:spcAft>
                <a:spcPct val="0"/>
              </a:spcAft>
            </a:pPr>
            <a:r>
              <a:rPr lang="en-US" sz="2800" b="1" dirty="0">
                <a:solidFill>
                  <a:srgbClr val="000000"/>
                </a:solidFill>
                <a:latin typeface="Calibri" pitchFamily="34" charset="0"/>
              </a:rPr>
              <a:t>of victims with irreversible marrow toxicity</a:t>
            </a:r>
          </a:p>
        </p:txBody>
      </p:sp>
      <p:pic>
        <p:nvPicPr>
          <p:cNvPr id="3" name="Picture 2">
            <a:extLst>
              <a:ext uri="{FF2B5EF4-FFF2-40B4-BE49-F238E27FC236}">
                <a16:creationId xmlns:a16="http://schemas.microsoft.com/office/drawing/2014/main" id="{C78398FC-0C7E-42C5-B373-62C1A13542CD}"/>
              </a:ext>
            </a:extLst>
          </p:cNvPr>
          <p:cNvPicPr>
            <a:picLocks noChangeAspect="1"/>
          </p:cNvPicPr>
          <p:nvPr/>
        </p:nvPicPr>
        <p:blipFill>
          <a:blip r:embed="rId3"/>
          <a:stretch>
            <a:fillRect/>
          </a:stretch>
        </p:blipFill>
        <p:spPr>
          <a:xfrm>
            <a:off x="226468" y="6131547"/>
            <a:ext cx="2310584" cy="304826"/>
          </a:xfrm>
          <a:prstGeom prst="rect">
            <a:avLst/>
          </a:prstGeom>
        </p:spPr>
      </p:pic>
      <p:sp>
        <p:nvSpPr>
          <p:cNvPr id="100" name="TextBox 99">
            <a:extLst>
              <a:ext uri="{FF2B5EF4-FFF2-40B4-BE49-F238E27FC236}">
                <a16:creationId xmlns:a16="http://schemas.microsoft.com/office/drawing/2014/main" id="{58C53641-7A1B-4665-8002-578CBD8CFE49}"/>
              </a:ext>
            </a:extLst>
          </p:cNvPr>
          <p:cNvSpPr txBox="1"/>
          <p:nvPr/>
        </p:nvSpPr>
        <p:spPr>
          <a:xfrm>
            <a:off x="164034" y="1634341"/>
            <a:ext cx="8815932" cy="4524315"/>
          </a:xfrm>
          <a:prstGeom prst="rect">
            <a:avLst/>
          </a:prstGeom>
          <a:noFill/>
        </p:spPr>
        <p:txBody>
          <a:bodyPr wrap="square">
            <a:spAutoFit/>
          </a:bodyPr>
          <a:lstStyle/>
          <a:p>
            <a:pPr marL="457200" indent="-457200" eaLnBrk="1" hangingPunct="1">
              <a:buFont typeface="Arial" panose="020B0604020202020204" pitchFamily="34" charset="0"/>
              <a:buChar char="•"/>
            </a:pPr>
            <a:r>
              <a:rPr lang="en-US" sz="2400" kern="0" dirty="0">
                <a:solidFill>
                  <a:srgbClr val="000000"/>
                </a:solidFill>
                <a:latin typeface="Calibri" panose="020F0502020204030204" pitchFamily="34" charset="0"/>
                <a:cs typeface="Calibri" panose="020F0502020204030204" pitchFamily="34" charset="0"/>
              </a:rPr>
              <a:t>May need further conditioning as radiation from rad/</a:t>
            </a:r>
            <a:r>
              <a:rPr lang="en-US" sz="2400" kern="0" dirty="0" err="1">
                <a:solidFill>
                  <a:srgbClr val="000000"/>
                </a:solidFill>
                <a:latin typeface="Calibri" panose="020F0502020204030204" pitchFamily="34" charset="0"/>
                <a:cs typeface="Calibri" panose="020F0502020204030204" pitchFamily="34" charset="0"/>
              </a:rPr>
              <a:t>nuc</a:t>
            </a:r>
            <a:r>
              <a:rPr lang="en-US" sz="2400" kern="0" dirty="0">
                <a:solidFill>
                  <a:srgbClr val="000000"/>
                </a:solidFill>
                <a:latin typeface="Calibri" panose="020F0502020204030204" pitchFamily="34" charset="0"/>
                <a:cs typeface="Calibri" panose="020F0502020204030204" pitchFamily="34" charset="0"/>
              </a:rPr>
              <a:t> event may not provide adequate immunosuppression to allow for engraftment</a:t>
            </a:r>
          </a:p>
          <a:p>
            <a:pPr marL="457200" indent="-457200" eaLnBrk="1" hangingPunct="1">
              <a:buFont typeface="Arial" panose="020B0604020202020204" pitchFamily="34" charset="0"/>
              <a:buChar char="•"/>
            </a:pPr>
            <a:r>
              <a:rPr lang="en-US" sz="2400" kern="0" dirty="0">
                <a:solidFill>
                  <a:srgbClr val="000000"/>
                </a:solidFill>
                <a:latin typeface="Calibri" panose="020F0502020204030204" pitchFamily="34" charset="0"/>
                <a:cs typeface="Calibri" panose="020F0502020204030204" pitchFamily="34" charset="0"/>
              </a:rPr>
              <a:t>There are no data to determine a preferred method of HSCT</a:t>
            </a:r>
          </a:p>
          <a:p>
            <a:pPr marL="457200" indent="-457200" eaLnBrk="1" hangingPunct="1">
              <a:buFont typeface="Arial" panose="020B0604020202020204" pitchFamily="34" charset="0"/>
              <a:buChar char="•"/>
            </a:pPr>
            <a:r>
              <a:rPr lang="en-US" sz="2400" kern="0" dirty="0">
                <a:solidFill>
                  <a:srgbClr val="000000"/>
                </a:solidFill>
                <a:latin typeface="Calibri" panose="020F0502020204030204" pitchFamily="34" charset="0"/>
                <a:cs typeface="Calibri" panose="020F0502020204030204" pitchFamily="34" charset="0"/>
              </a:rPr>
              <a:t>Donors may include sibling, </a:t>
            </a:r>
            <a:r>
              <a:rPr lang="en-US" sz="2400" kern="0" dirty="0" err="1">
                <a:solidFill>
                  <a:srgbClr val="000000"/>
                </a:solidFill>
                <a:latin typeface="Calibri" panose="020F0502020204030204" pitchFamily="34" charset="0"/>
                <a:cs typeface="Calibri" panose="020F0502020204030204" pitchFamily="34" charset="0"/>
              </a:rPr>
              <a:t>haplo</a:t>
            </a:r>
            <a:r>
              <a:rPr lang="en-US" sz="2400" kern="0" dirty="0">
                <a:solidFill>
                  <a:srgbClr val="000000"/>
                </a:solidFill>
                <a:latin typeface="Calibri" panose="020F0502020204030204" pitchFamily="34" charset="0"/>
                <a:cs typeface="Calibri" panose="020F0502020204030204" pitchFamily="34" charset="0"/>
              </a:rPr>
              <a:t> parent/child matched, or one antigen mismatched MUD</a:t>
            </a:r>
          </a:p>
          <a:p>
            <a:pPr marL="457200" indent="-457200" eaLnBrk="1" hangingPunct="1">
              <a:buFont typeface="Arial" panose="020B0604020202020204" pitchFamily="34" charset="0"/>
              <a:buChar char="•"/>
            </a:pPr>
            <a:r>
              <a:rPr lang="en-US" sz="2400" kern="0" dirty="0">
                <a:solidFill>
                  <a:srgbClr val="000000"/>
                </a:solidFill>
                <a:latin typeface="Calibri" panose="020F0502020204030204" pitchFamily="34" charset="0"/>
                <a:cs typeface="Calibri" panose="020F0502020204030204" pitchFamily="34" charset="0"/>
              </a:rPr>
              <a:t>Preparatory regimen could be for severe aplastic anemia or another non ablative or reduced intensity regimen taking into account the other physical findings in the patient (mucositis, lung injury, GI toxicity, </a:t>
            </a:r>
            <a:r>
              <a:rPr lang="en-US" sz="2400" kern="0" dirty="0" err="1">
                <a:solidFill>
                  <a:srgbClr val="000000"/>
                </a:solidFill>
                <a:latin typeface="Calibri" panose="020F0502020204030204" pitchFamily="34" charset="0"/>
                <a:cs typeface="Calibri" panose="020F0502020204030204" pitchFamily="34" charset="0"/>
              </a:rPr>
              <a:t>etc</a:t>
            </a:r>
            <a:r>
              <a:rPr lang="en-US" sz="2400" kern="0" dirty="0">
                <a:solidFill>
                  <a:srgbClr val="000000"/>
                </a:solidFill>
                <a:latin typeface="Calibri" panose="020F0502020204030204" pitchFamily="34" charset="0"/>
                <a:cs typeface="Calibri" panose="020F0502020204030204" pitchFamily="34" charset="0"/>
              </a:rPr>
              <a:t>…)</a:t>
            </a:r>
          </a:p>
          <a:p>
            <a:pPr marL="457200" indent="-457200" eaLnBrk="1" hangingPunct="1">
              <a:buFont typeface="Arial" panose="020B0604020202020204" pitchFamily="34" charset="0"/>
              <a:buChar char="•"/>
            </a:pPr>
            <a:r>
              <a:rPr lang="en-US" sz="2400" kern="0" dirty="0">
                <a:solidFill>
                  <a:srgbClr val="000000"/>
                </a:solidFill>
                <a:latin typeface="Calibri" panose="020F0502020204030204" pitchFamily="34" charset="0"/>
                <a:cs typeface="Calibri" panose="020F0502020204030204" pitchFamily="34" charset="0"/>
              </a:rPr>
              <a:t>GVHD prophylaxis could include standard CNI/mycophenolate or post transplant cyclophosphamide.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p:cNvSpPr>
            <a:spLocks noGrp="1"/>
          </p:cNvSpPr>
          <p:nvPr>
            <p:ph idx="1"/>
          </p:nvPr>
        </p:nvSpPr>
        <p:spPr>
          <a:xfrm>
            <a:off x="457200" y="844137"/>
            <a:ext cx="8506496" cy="4830763"/>
          </a:xfrm>
        </p:spPr>
        <p:txBody>
          <a:bodyPr/>
          <a:lstStyle/>
          <a:p>
            <a:pPr eaLnBrk="1" hangingPunct="1">
              <a:spcBef>
                <a:spcPts val="600"/>
              </a:spcBef>
              <a:spcAft>
                <a:spcPts val="600"/>
              </a:spcAft>
              <a:defRPr/>
            </a:pPr>
            <a:r>
              <a:rPr lang="en-US" sz="3200" dirty="0"/>
              <a:t>There are a variety of incident scenarios</a:t>
            </a:r>
          </a:p>
          <a:p>
            <a:pPr eaLnBrk="1" hangingPunct="1">
              <a:spcBef>
                <a:spcPts val="600"/>
              </a:spcBef>
              <a:spcAft>
                <a:spcPts val="600"/>
              </a:spcAft>
              <a:defRPr/>
            </a:pPr>
            <a:r>
              <a:rPr lang="en-US" sz="3200" dirty="0"/>
              <a:t>Hematologists, oncologists, and stem cell transplant experts may be called upon to care for casualties</a:t>
            </a:r>
          </a:p>
          <a:p>
            <a:pPr eaLnBrk="1" hangingPunct="1">
              <a:spcBef>
                <a:spcPts val="600"/>
              </a:spcBef>
              <a:spcAft>
                <a:spcPts val="600"/>
              </a:spcAft>
              <a:defRPr/>
            </a:pPr>
            <a:r>
              <a:rPr lang="en-US" sz="3200" dirty="0"/>
              <a:t>Communities distant to the disaster will be necessary to care for all the casualties</a:t>
            </a:r>
          </a:p>
          <a:p>
            <a:pPr eaLnBrk="1" hangingPunct="1">
              <a:spcBef>
                <a:spcPts val="600"/>
              </a:spcBef>
              <a:spcAft>
                <a:spcPts val="600"/>
              </a:spcAft>
              <a:defRPr/>
            </a:pPr>
            <a:endParaRPr lang="en-US" sz="3200" dirty="0"/>
          </a:p>
          <a:p>
            <a:pPr eaLnBrk="1" hangingPunct="1">
              <a:spcBef>
                <a:spcPts val="600"/>
              </a:spcBef>
              <a:spcAft>
                <a:spcPts val="600"/>
              </a:spcAft>
              <a:defRPr/>
            </a:pPr>
            <a:r>
              <a:rPr lang="en-US" sz="4000" b="1" dirty="0"/>
              <a:t>Have a plan and get involved!</a:t>
            </a:r>
          </a:p>
          <a:p>
            <a:pPr>
              <a:spcBef>
                <a:spcPts val="600"/>
              </a:spcBef>
              <a:spcAft>
                <a:spcPts val="600"/>
              </a:spcAft>
              <a:defRPr/>
            </a:pPr>
            <a:endParaRPr lang="en-US" sz="3200" dirty="0"/>
          </a:p>
        </p:txBody>
      </p:sp>
      <p:sp>
        <p:nvSpPr>
          <p:cNvPr id="73732" name="Slide Number Placeholder 3"/>
          <p:cNvSpPr>
            <a:spLocks noGrp="1"/>
          </p:cNvSpPr>
          <p:nvPr>
            <p:ph type="sldNum" sz="quarter" idx="10"/>
          </p:nvPr>
        </p:nvSpPr>
        <p:spPr>
          <a:noFill/>
        </p:spPr>
        <p:txBody>
          <a:bodyPr/>
          <a:lstStyle/>
          <a:p>
            <a:r>
              <a:rPr lang="en-US" dirty="0">
                <a:latin typeface="Arial" pitchFamily="34" charset="0"/>
              </a:rPr>
              <a:t>68</a:t>
            </a:r>
          </a:p>
        </p:txBody>
      </p:sp>
      <p:sp>
        <p:nvSpPr>
          <p:cNvPr id="6"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Summary</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3"/>
          <p:cNvSpPr>
            <a:spLocks noGrp="1"/>
          </p:cNvSpPr>
          <p:nvPr>
            <p:ph type="sldNum" sz="quarter" idx="10"/>
          </p:nvPr>
        </p:nvSpPr>
        <p:spPr>
          <a:xfrm>
            <a:off x="457200" y="6486144"/>
            <a:ext cx="609600" cy="381000"/>
          </a:xfrm>
          <a:noFill/>
        </p:spPr>
        <p:txBody>
          <a:bodyPr/>
          <a:lstStyle/>
          <a:p>
            <a:r>
              <a:rPr lang="en-US" dirty="0">
                <a:latin typeface="Arial" pitchFamily="34" charset="0"/>
              </a:rPr>
              <a:t>6</a:t>
            </a:r>
          </a:p>
        </p:txBody>
      </p:sp>
      <p:sp>
        <p:nvSpPr>
          <p:cNvPr id="49"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a:tabLst>
                <a:tab pos="463550" algn="l"/>
              </a:tabLst>
            </a:pPr>
            <a:r>
              <a:rPr lang="en-US" sz="3600" b="1" kern="0" dirty="0">
                <a:solidFill>
                  <a:schemeClr val="bg1"/>
                </a:solidFill>
                <a:latin typeface="Calibri" panose="020F0502020204030204" pitchFamily="34" charset="0"/>
              </a:rPr>
              <a:t>Conceptual Flow of Casualties to a RITN Center</a:t>
            </a:r>
          </a:p>
        </p:txBody>
      </p:sp>
      <p:pic>
        <p:nvPicPr>
          <p:cNvPr id="7" name="Picture 14" descr="National Disaster Medical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616" y="869442"/>
            <a:ext cx="478768" cy="5353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0500" y="5720326"/>
            <a:ext cx="8877300" cy="30777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rPr>
              <a:t>This is going to take time…. a week ore more for casualties with radiation only exposure to arrive at RITN hospitals.</a:t>
            </a:r>
          </a:p>
        </p:txBody>
      </p:sp>
      <p:pic>
        <p:nvPicPr>
          <p:cNvPr id="10" name="Picture 9">
            <a:extLst>
              <a:ext uri="{FF2B5EF4-FFF2-40B4-BE49-F238E27FC236}">
                <a16:creationId xmlns:a16="http://schemas.microsoft.com/office/drawing/2014/main" id="{9A9FCFC2-91E6-4540-A691-6701324D30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834" y="1650322"/>
            <a:ext cx="8626333" cy="3824472"/>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Slide Number Placeholder 3"/>
          <p:cNvSpPr>
            <a:spLocks noGrp="1"/>
          </p:cNvSpPr>
          <p:nvPr>
            <p:ph type="sldNum" sz="quarter" idx="10"/>
          </p:nvPr>
        </p:nvSpPr>
        <p:spPr>
          <a:noFill/>
        </p:spPr>
        <p:txBody>
          <a:bodyPr/>
          <a:lstStyle/>
          <a:p>
            <a:r>
              <a:rPr lang="en-US" dirty="0">
                <a:latin typeface="Arial" pitchFamily="34" charset="0"/>
              </a:rPr>
              <a:t>69</a:t>
            </a:r>
          </a:p>
        </p:txBody>
      </p:sp>
      <p:pic>
        <p:nvPicPr>
          <p:cNvPr id="74756" name="Picture 4"/>
          <p:cNvPicPr>
            <a:picLocks noChangeAspect="1" noChangeArrowheads="1"/>
          </p:cNvPicPr>
          <p:nvPr/>
        </p:nvPicPr>
        <p:blipFill>
          <a:blip r:embed="rId3" cstate="print"/>
          <a:srcRect/>
          <a:stretch>
            <a:fillRect/>
          </a:stretch>
        </p:blipFill>
        <p:spPr bwMode="auto">
          <a:xfrm>
            <a:off x="3200400" y="809625"/>
            <a:ext cx="5638800" cy="2403475"/>
          </a:xfrm>
          <a:prstGeom prst="rect">
            <a:avLst/>
          </a:prstGeom>
          <a:noFill/>
          <a:ln w="9525">
            <a:solidFill>
              <a:schemeClr val="bg1"/>
            </a:solidFill>
            <a:miter lim="800000"/>
            <a:headEnd/>
            <a:tailEnd/>
          </a:ln>
        </p:spPr>
      </p:pic>
      <p:sp>
        <p:nvSpPr>
          <p:cNvPr id="74760" name="Oval 5"/>
          <p:cNvSpPr>
            <a:spLocks noChangeArrowheads="1"/>
          </p:cNvSpPr>
          <p:nvPr/>
        </p:nvSpPr>
        <p:spPr bwMode="auto">
          <a:xfrm>
            <a:off x="4978400" y="1195388"/>
            <a:ext cx="1600200" cy="381000"/>
          </a:xfrm>
          <a:prstGeom prst="ellipse">
            <a:avLst/>
          </a:prstGeom>
          <a:noFill/>
          <a:ln w="76200">
            <a:solidFill>
              <a:srgbClr val="FF0000"/>
            </a:solidFill>
            <a:round/>
            <a:headEnd/>
            <a:tailEnd/>
          </a:ln>
        </p:spPr>
        <p:txBody>
          <a:bodyPr wrap="none" anchor="ctr"/>
          <a:lstStyle/>
          <a:p>
            <a:endParaRPr lang="en-US"/>
          </a:p>
        </p:txBody>
      </p:sp>
      <p:sp>
        <p:nvSpPr>
          <p:cNvPr id="74761" name="Rectangle 2"/>
          <p:cNvSpPr>
            <a:spLocks noChangeArrowheads="1"/>
          </p:cNvSpPr>
          <p:nvPr/>
        </p:nvSpPr>
        <p:spPr bwMode="auto">
          <a:xfrm>
            <a:off x="0" y="3722687"/>
            <a:ext cx="4724400" cy="990600"/>
          </a:xfrm>
          <a:prstGeom prst="rect">
            <a:avLst/>
          </a:prstGeom>
          <a:noFill/>
          <a:ln w="9525">
            <a:noFill/>
            <a:miter lim="800000"/>
            <a:headEnd/>
            <a:tailEnd/>
          </a:ln>
        </p:spPr>
        <p:txBody>
          <a:bodyPr anchor="ctr"/>
          <a:lstStyle/>
          <a:p>
            <a:r>
              <a:rPr lang="en-US" sz="3200" b="1" dirty="0">
                <a:solidFill>
                  <a:schemeClr val="tx2"/>
                </a:solidFill>
                <a:latin typeface="Calibri" panose="020F0502020204030204" pitchFamily="34" charset="0"/>
                <a:hlinkClick r:id="rId4"/>
              </a:rPr>
              <a:t>www.REMM.NLM.gov</a:t>
            </a:r>
            <a:endParaRPr lang="en-US" sz="3200" b="1" dirty="0">
              <a:solidFill>
                <a:schemeClr val="tx2"/>
              </a:solidFill>
              <a:latin typeface="Calibri" panose="020F0502020204030204" pitchFamily="34" charset="0"/>
            </a:endParaRPr>
          </a:p>
        </p:txBody>
      </p:sp>
      <p:sp>
        <p:nvSpPr>
          <p:cNvPr id="74762" name="Rectangle 12"/>
          <p:cNvSpPr>
            <a:spLocks noChangeArrowheads="1"/>
          </p:cNvSpPr>
          <p:nvPr/>
        </p:nvSpPr>
        <p:spPr bwMode="auto">
          <a:xfrm>
            <a:off x="152400" y="1309688"/>
            <a:ext cx="3657600" cy="584775"/>
          </a:xfrm>
          <a:prstGeom prst="rect">
            <a:avLst/>
          </a:prstGeom>
          <a:noFill/>
          <a:ln w="9525">
            <a:noFill/>
            <a:miter lim="800000"/>
            <a:headEnd/>
            <a:tailEnd/>
          </a:ln>
        </p:spPr>
        <p:txBody>
          <a:bodyPr>
            <a:spAutoFit/>
          </a:bodyPr>
          <a:lstStyle/>
          <a:p>
            <a:r>
              <a:rPr lang="en-US" sz="3200" b="1" dirty="0">
                <a:solidFill>
                  <a:schemeClr val="tx2"/>
                </a:solidFill>
                <a:latin typeface="Calibri" panose="020F0502020204030204" pitchFamily="34" charset="0"/>
                <a:hlinkClick r:id="rId5"/>
              </a:rPr>
              <a:t>www.RITN.net</a:t>
            </a:r>
            <a:endParaRPr lang="en-US" sz="3200" b="1" dirty="0">
              <a:solidFill>
                <a:schemeClr val="tx2"/>
              </a:solidFill>
              <a:latin typeface="Calibri" panose="020F0502020204030204" pitchFamily="34" charset="0"/>
            </a:endParaRPr>
          </a:p>
        </p:txBody>
      </p:sp>
      <p:sp>
        <p:nvSpPr>
          <p:cNvPr id="11"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b="1" kern="0" dirty="0">
                <a:solidFill>
                  <a:schemeClr val="bg1"/>
                </a:solidFill>
                <a:latin typeface="Calibri" panose="020F0502020204030204" pitchFamily="34" charset="0"/>
                <a:ea typeface="+mj-ea"/>
                <a:cs typeface="+mj-cs"/>
              </a:rPr>
              <a:t>For treatment guidelines, references:</a:t>
            </a:r>
            <a:endPar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endParaRPr>
          </a:p>
        </p:txBody>
      </p:sp>
      <p:grpSp>
        <p:nvGrpSpPr>
          <p:cNvPr id="3" name="Group 2"/>
          <p:cNvGrpSpPr/>
          <p:nvPr/>
        </p:nvGrpSpPr>
        <p:grpSpPr>
          <a:xfrm>
            <a:off x="1066800" y="4713287"/>
            <a:ext cx="8177055" cy="1343025"/>
            <a:chOff x="1085850" y="4221162"/>
            <a:chExt cx="8177055" cy="1343025"/>
          </a:xfrm>
        </p:grpSpPr>
        <p:pic>
          <p:nvPicPr>
            <p:cNvPr id="2" name="Picture 1"/>
            <p:cNvPicPr>
              <a:picLocks noChangeAspect="1"/>
            </p:cNvPicPr>
            <p:nvPr/>
          </p:nvPicPr>
          <p:blipFill>
            <a:blip r:embed="rId6"/>
            <a:stretch>
              <a:fillRect/>
            </a:stretch>
          </p:blipFill>
          <p:spPr>
            <a:xfrm>
              <a:off x="1085850" y="4221162"/>
              <a:ext cx="7905750" cy="1343025"/>
            </a:xfrm>
            <a:prstGeom prst="rect">
              <a:avLst/>
            </a:prstGeom>
          </p:spPr>
        </p:pic>
        <p:sp>
          <p:nvSpPr>
            <p:cNvPr id="74759" name="Oval 7"/>
            <p:cNvSpPr>
              <a:spLocks noChangeArrowheads="1"/>
            </p:cNvSpPr>
            <p:nvPr/>
          </p:nvSpPr>
          <p:spPr bwMode="auto">
            <a:xfrm>
              <a:off x="2792081" y="5144843"/>
              <a:ext cx="2743200" cy="381000"/>
            </a:xfrm>
            <a:prstGeom prst="ellipse">
              <a:avLst/>
            </a:prstGeom>
            <a:noFill/>
            <a:ln w="76200">
              <a:solidFill>
                <a:srgbClr val="FF0000"/>
              </a:solidFill>
              <a:round/>
              <a:headEnd/>
              <a:tailEnd/>
            </a:ln>
          </p:spPr>
          <p:txBody>
            <a:bodyPr wrap="none" anchor="ctr"/>
            <a:lstStyle/>
            <a:p>
              <a:endParaRPr lang="en-US"/>
            </a:p>
          </p:txBody>
        </p:sp>
        <p:sp>
          <p:nvSpPr>
            <p:cNvPr id="74758" name="Oval 5"/>
            <p:cNvSpPr>
              <a:spLocks noChangeArrowheads="1"/>
            </p:cNvSpPr>
            <p:nvPr/>
          </p:nvSpPr>
          <p:spPr bwMode="auto">
            <a:xfrm>
              <a:off x="7281705" y="5106743"/>
              <a:ext cx="1981200" cy="457200"/>
            </a:xfrm>
            <a:prstGeom prst="ellipse">
              <a:avLst/>
            </a:prstGeom>
            <a:noFill/>
            <a:ln w="76200">
              <a:solidFill>
                <a:srgbClr val="FF0000"/>
              </a:solidFill>
              <a:round/>
              <a:headEnd/>
              <a:tailEnd/>
            </a:ln>
          </p:spPr>
          <p:txBody>
            <a:bodyPr wrap="none" anchor="ctr"/>
            <a:lstStyle/>
            <a:p>
              <a:endParaRPr lang="en-US"/>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70</a:t>
            </a:r>
          </a:p>
        </p:txBody>
      </p:sp>
      <p:sp>
        <p:nvSpPr>
          <p:cNvPr id="5" name="Title 1"/>
          <p:cNvSpPr>
            <a:spLocks noGrp="1"/>
          </p:cNvSpPr>
          <p:nvPr>
            <p:ph type="title"/>
          </p:nvPr>
        </p:nvSpPr>
        <p:spPr>
          <a:xfrm>
            <a:off x="1" y="0"/>
            <a:ext cx="9143999" cy="685800"/>
          </a:xfrm>
          <a:solidFill>
            <a:srgbClr val="A6CE39"/>
          </a:solidFill>
        </p:spPr>
        <p:txBody>
          <a:bodyPr>
            <a:noAutofit/>
          </a:bodyPr>
          <a:lstStyle/>
          <a:p>
            <a:r>
              <a:rPr lang="en-US" sz="3200" dirty="0">
                <a:solidFill>
                  <a:schemeClr val="bg1"/>
                </a:solidFill>
              </a:rPr>
              <a:t>Fantastic Resources at a Price You Can’t Beat</a:t>
            </a:r>
          </a:p>
        </p:txBody>
      </p:sp>
      <p:pic>
        <p:nvPicPr>
          <p:cNvPr id="6" name="Picture 5"/>
          <p:cNvPicPr>
            <a:picLocks noChangeAspect="1"/>
          </p:cNvPicPr>
          <p:nvPr/>
        </p:nvPicPr>
        <p:blipFill>
          <a:blip r:embed="rId2" cstate="print"/>
          <a:stretch>
            <a:fillRect/>
          </a:stretch>
        </p:blipFill>
        <p:spPr>
          <a:xfrm>
            <a:off x="3037735" y="801521"/>
            <a:ext cx="2996155" cy="3824267"/>
          </a:xfrm>
          <a:prstGeom prst="rect">
            <a:avLst/>
          </a:prstGeom>
        </p:spPr>
      </p:pic>
      <p:pic>
        <p:nvPicPr>
          <p:cNvPr id="7" name="Picture 6" descr="dmphp.gif"/>
          <p:cNvPicPr>
            <a:picLocks noChangeAspect="1"/>
          </p:cNvPicPr>
          <p:nvPr/>
        </p:nvPicPr>
        <p:blipFill>
          <a:blip r:embed="rId3" cstate="print"/>
          <a:stretch>
            <a:fillRect/>
          </a:stretch>
        </p:blipFill>
        <p:spPr>
          <a:xfrm>
            <a:off x="67758" y="786582"/>
            <a:ext cx="2904041" cy="3890529"/>
          </a:xfrm>
          <a:prstGeom prst="rect">
            <a:avLst/>
          </a:prstGeom>
        </p:spPr>
      </p:pic>
      <p:sp>
        <p:nvSpPr>
          <p:cNvPr id="8" name="TextBox 7"/>
          <p:cNvSpPr txBox="1"/>
          <p:nvPr/>
        </p:nvSpPr>
        <p:spPr>
          <a:xfrm>
            <a:off x="0" y="5213900"/>
            <a:ext cx="9386047" cy="1107996"/>
          </a:xfrm>
          <a:prstGeom prst="rect">
            <a:avLst/>
          </a:prstGeom>
          <a:noFill/>
        </p:spPr>
        <p:txBody>
          <a:bodyPr wrap="square" rtlCol="0">
            <a:spAutoFit/>
          </a:bodyPr>
          <a:lstStyle/>
          <a:p>
            <a:r>
              <a:rPr lang="en-US" sz="2200" b="1" dirty="0">
                <a:solidFill>
                  <a:schemeClr val="bg1"/>
                </a:solidFill>
                <a:latin typeface="Calibri" panose="020F0502020204030204" pitchFamily="34" charset="0"/>
              </a:rPr>
              <a:t>http://www.dmphp.org/content/vol5/Supplement_1/index.dtl</a:t>
            </a:r>
          </a:p>
          <a:p>
            <a:r>
              <a:rPr lang="en-US" sz="2200" b="1" dirty="0">
                <a:solidFill>
                  <a:schemeClr val="bg1"/>
                </a:solidFill>
                <a:latin typeface="Calibri" panose="020F0502020204030204" pitchFamily="34" charset="0"/>
              </a:rPr>
              <a:t>http://www.remm.nlm.gov/PlanningGuidanceNuclearDetonation.pdf</a:t>
            </a:r>
          </a:p>
          <a:p>
            <a:r>
              <a:rPr lang="en-US" sz="2200" b="1" dirty="0">
                <a:solidFill>
                  <a:schemeClr val="bg1"/>
                </a:solidFill>
                <a:latin typeface="Calibri" panose="020F0502020204030204" pitchFamily="34" charset="0"/>
              </a:rPr>
              <a:t>http://www.ritn.net/About/</a:t>
            </a:r>
          </a:p>
        </p:txBody>
      </p:sp>
      <p:pic>
        <p:nvPicPr>
          <p:cNvPr id="11" name="Picture 2"/>
          <p:cNvPicPr>
            <a:picLocks noChangeAspect="1" noChangeArrowheads="1"/>
          </p:cNvPicPr>
          <p:nvPr/>
        </p:nvPicPr>
        <p:blipFill>
          <a:blip r:embed="rId4" cstate="print"/>
          <a:srcRect/>
          <a:stretch>
            <a:fillRect/>
          </a:stretch>
        </p:blipFill>
        <p:spPr bwMode="auto">
          <a:xfrm>
            <a:off x="6104965" y="791239"/>
            <a:ext cx="2850776" cy="3773909"/>
          </a:xfrm>
          <a:prstGeom prst="rect">
            <a:avLst/>
          </a:prstGeom>
          <a:noFill/>
          <a:ln w="9525">
            <a:solidFill>
              <a:schemeClr val="bg1"/>
            </a:solidFill>
            <a:miter lim="800000"/>
            <a:headEnd/>
            <a:tailEnd/>
          </a:ln>
        </p:spPr>
      </p:pic>
      <p:sp>
        <p:nvSpPr>
          <p:cNvPr id="10" name="TextBox 9"/>
          <p:cNvSpPr txBox="1"/>
          <p:nvPr/>
        </p:nvSpPr>
        <p:spPr>
          <a:xfrm>
            <a:off x="3664540" y="4574277"/>
            <a:ext cx="1313180" cy="769441"/>
          </a:xfrm>
          <a:prstGeom prst="rect">
            <a:avLst/>
          </a:prstGeom>
          <a:noFill/>
        </p:spPr>
        <p:txBody>
          <a:bodyPr wrap="none" rtlCol="0">
            <a:spAutoFit/>
          </a:bodyPr>
          <a:lstStyle/>
          <a:p>
            <a:r>
              <a:rPr lang="en-US" sz="4400" b="1" dirty="0">
                <a:solidFill>
                  <a:schemeClr val="bg1"/>
                </a:solidFill>
                <a:latin typeface="Calibri" panose="020F0502020204030204" pitchFamily="34" charset="0"/>
              </a:rPr>
              <a:t>FREE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a:noFill/>
        </p:spPr>
        <p:txBody>
          <a:bodyPr/>
          <a:lstStyle/>
          <a:p>
            <a:r>
              <a:rPr lang="en-US" dirty="0">
                <a:latin typeface="Arial" pitchFamily="34" charset="0"/>
              </a:rPr>
              <a:t>7</a:t>
            </a:r>
          </a:p>
        </p:txBody>
      </p:sp>
      <p:sp>
        <p:nvSpPr>
          <p:cNvPr id="4" name="Title 1"/>
          <p:cNvSpPr txBox="1">
            <a:spLocks/>
          </p:cNvSpPr>
          <p:nvPr/>
        </p:nvSpPr>
        <p:spPr bwMode="auto">
          <a:xfrm>
            <a:off x="0" y="2305319"/>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algn="ctr">
              <a:buFontTx/>
              <a:buNone/>
              <a:defRPr/>
            </a:pPr>
            <a:r>
              <a:rPr lang="en-US" sz="3600" b="1" dirty="0">
                <a:solidFill>
                  <a:schemeClr val="bg1"/>
                </a:solidFill>
                <a:latin typeface="Calibri" panose="020F0502020204030204" pitchFamily="34" charset="0"/>
              </a:rPr>
              <a:t>Radiological Incident Scenarios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67F318A3-707D-4CDD-9E54-217CFEE56408}" type="slidenum">
              <a:rPr lang="en-US" smtClean="0">
                <a:latin typeface="Arial" pitchFamily="34" charset="0"/>
              </a:rPr>
              <a:pPr/>
              <a:t>9</a:t>
            </a:fld>
            <a:endParaRPr lang="en-US">
              <a:latin typeface="Arial" pitchFamily="34" charset="0"/>
            </a:endParaRPr>
          </a:p>
        </p:txBody>
      </p:sp>
      <p:sp>
        <p:nvSpPr>
          <p:cNvPr id="16387" name="Slide Number Placeholder 3"/>
          <p:cNvSpPr txBox="1">
            <a:spLocks/>
          </p:cNvSpPr>
          <p:nvPr/>
        </p:nvSpPr>
        <p:spPr bwMode="auto">
          <a:xfrm>
            <a:off x="457200" y="6477000"/>
            <a:ext cx="609600" cy="381000"/>
          </a:xfrm>
          <a:prstGeom prst="rect">
            <a:avLst/>
          </a:prstGeom>
          <a:noFill/>
          <a:ln w="9525">
            <a:noFill/>
            <a:miter lim="800000"/>
            <a:headEnd/>
            <a:tailEnd/>
          </a:ln>
        </p:spPr>
        <p:txBody>
          <a:bodyPr/>
          <a:lstStyle/>
          <a:p>
            <a:r>
              <a:rPr lang="en-US" sz="1000" b="1" dirty="0">
                <a:solidFill>
                  <a:schemeClr val="bg1"/>
                </a:solidFill>
              </a:rPr>
              <a:t>8</a:t>
            </a:r>
          </a:p>
        </p:txBody>
      </p:sp>
      <p:sp>
        <p:nvSpPr>
          <p:cNvPr id="16389" name="Rectangle 4"/>
          <p:cNvSpPr>
            <a:spLocks noChangeArrowheads="1"/>
          </p:cNvSpPr>
          <p:nvPr/>
        </p:nvSpPr>
        <p:spPr bwMode="auto">
          <a:xfrm>
            <a:off x="439458" y="6166815"/>
            <a:ext cx="2218877" cy="237757"/>
          </a:xfrm>
          <a:prstGeom prst="rect">
            <a:avLst/>
          </a:prstGeom>
          <a:noFill/>
          <a:ln w="9525">
            <a:noFill/>
            <a:miter lim="800000"/>
            <a:headEnd/>
            <a:tailEnd/>
          </a:ln>
        </p:spPr>
        <p:txBody>
          <a:bodyPr wrap="none">
            <a:spAutoFit/>
          </a:bodyPr>
          <a:lstStyle/>
          <a:p>
            <a:pPr>
              <a:lnSpc>
                <a:spcPct val="90000"/>
              </a:lnSpc>
              <a:spcBef>
                <a:spcPct val="20000"/>
              </a:spcBef>
            </a:pPr>
            <a:r>
              <a:rPr lang="en-US" sz="1050" dirty="0">
                <a:solidFill>
                  <a:schemeClr val="bg1"/>
                </a:solidFill>
                <a:latin typeface="Calibri" panose="020F0502020204030204" pitchFamily="34" charset="0"/>
              </a:rPr>
              <a:t>Source: Weinstock et al.  Blood 2008.</a:t>
            </a:r>
          </a:p>
        </p:txBody>
      </p:sp>
      <p:graphicFrame>
        <p:nvGraphicFramePr>
          <p:cNvPr id="15" name="Table 14"/>
          <p:cNvGraphicFramePr>
            <a:graphicFrameLocks noGrp="1"/>
          </p:cNvGraphicFramePr>
          <p:nvPr>
            <p:extLst>
              <p:ext uri="{D42A27DB-BD31-4B8C-83A1-F6EECF244321}">
                <p14:modId xmlns:p14="http://schemas.microsoft.com/office/powerpoint/2010/main" val="1264802025"/>
              </p:ext>
            </p:extLst>
          </p:nvPr>
        </p:nvGraphicFramePr>
        <p:xfrm>
          <a:off x="735013" y="1212850"/>
          <a:ext cx="7832033" cy="4611756"/>
        </p:xfrm>
        <a:graphic>
          <a:graphicData uri="http://schemas.openxmlformats.org/drawingml/2006/table">
            <a:tbl>
              <a:tblPr/>
              <a:tblGrid>
                <a:gridCol w="1790695">
                  <a:extLst>
                    <a:ext uri="{9D8B030D-6E8A-4147-A177-3AD203B41FA5}">
                      <a16:colId xmlns:a16="http://schemas.microsoft.com/office/drawing/2014/main" val="20000"/>
                    </a:ext>
                  </a:extLst>
                </a:gridCol>
                <a:gridCol w="4042286">
                  <a:extLst>
                    <a:ext uri="{9D8B030D-6E8A-4147-A177-3AD203B41FA5}">
                      <a16:colId xmlns:a16="http://schemas.microsoft.com/office/drawing/2014/main" val="20001"/>
                    </a:ext>
                  </a:extLst>
                </a:gridCol>
                <a:gridCol w="1999052">
                  <a:extLst>
                    <a:ext uri="{9D8B030D-6E8A-4147-A177-3AD203B41FA5}">
                      <a16:colId xmlns:a16="http://schemas.microsoft.com/office/drawing/2014/main" val="20002"/>
                    </a:ext>
                  </a:extLst>
                </a:gridCol>
              </a:tblGrid>
              <a:tr h="663000">
                <a:tc>
                  <a:txBody>
                    <a:bodyPr/>
                    <a:lstStyle/>
                    <a:p>
                      <a:pPr algn="ctr" rtl="0" fontAlgn="t"/>
                      <a:r>
                        <a:rPr lang="en-US" sz="2000" b="1" i="1" u="none" strike="noStrike" baseline="0" dirty="0">
                          <a:solidFill>
                            <a:srgbClr val="000000"/>
                          </a:solidFill>
                          <a:latin typeface="Calibri" panose="020F0502020204030204" pitchFamily="34" charset="0"/>
                        </a:rPr>
                        <a:t>Incidents</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2000" b="1" i="1" u="none" strike="noStrike" baseline="0" dirty="0">
                          <a:solidFill>
                            <a:srgbClr val="000000"/>
                          </a:solidFill>
                          <a:latin typeface="Calibri" panose="020F0502020204030204" pitchFamily="34" charset="0"/>
                        </a:rPr>
                        <a:t>Description</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2000" b="1" i="1" u="none" strike="noStrike" baseline="0" dirty="0">
                          <a:solidFill>
                            <a:srgbClr val="000000"/>
                          </a:solidFill>
                          <a:latin typeface="Calibri" panose="020F0502020204030204" pitchFamily="34" charset="0"/>
                        </a:rPr>
                        <a:t>Anticipated </a:t>
                      </a:r>
                    </a:p>
                    <a:p>
                      <a:pPr algn="ctr" rtl="0" fontAlgn="t"/>
                      <a:r>
                        <a:rPr lang="en-US" sz="2000" b="1" i="1" u="none" strike="noStrike" baseline="0" dirty="0">
                          <a:solidFill>
                            <a:srgbClr val="000000"/>
                          </a:solidFill>
                          <a:latin typeface="Calibri" panose="020F0502020204030204" pitchFamily="34" charset="0"/>
                        </a:rPr>
                        <a:t>Deaths</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89751">
                <a:tc>
                  <a:txBody>
                    <a:bodyPr/>
                    <a:lstStyle/>
                    <a:p>
                      <a:pPr algn="ctr" rtl="0" fontAlgn="t"/>
                      <a:r>
                        <a:rPr lang="en-US" sz="1600" b="0" i="0" u="none" strike="noStrike" baseline="0" dirty="0">
                          <a:solidFill>
                            <a:srgbClr val="000000"/>
                          </a:solidFill>
                          <a:latin typeface="Calibri" panose="020F0502020204030204" pitchFamily="34" charset="0"/>
                        </a:rPr>
                        <a:t>Radioactive source</a:t>
                      </a:r>
                      <a:br>
                        <a:rPr lang="en-US" sz="1600" b="0" i="0" u="none" strike="noStrike" baseline="0" dirty="0">
                          <a:solidFill>
                            <a:srgbClr val="000000"/>
                          </a:solidFill>
                          <a:latin typeface="Calibri" panose="020F0502020204030204" pitchFamily="34" charset="0"/>
                        </a:rPr>
                      </a:br>
                      <a:r>
                        <a:rPr lang="en-US" sz="1600" b="0" i="0" u="none" strike="noStrike" baseline="0" dirty="0">
                          <a:solidFill>
                            <a:srgbClr val="000000"/>
                          </a:solidFill>
                          <a:latin typeface="Calibri" panose="020F0502020204030204" pitchFamily="34" charset="0"/>
                        </a:rPr>
                        <a:t>accident</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600" b="0" i="0" u="none" strike="noStrike" baseline="0" dirty="0">
                          <a:solidFill>
                            <a:srgbClr val="000000"/>
                          </a:solidFill>
                          <a:latin typeface="Calibri" panose="020F0502020204030204" pitchFamily="34" charset="0"/>
                        </a:rPr>
                        <a:t> Loss or theft of a radiological source (e.g. </a:t>
                      </a:r>
                    </a:p>
                    <a:p>
                      <a:pPr algn="l" rtl="0" fontAlgn="t"/>
                      <a:r>
                        <a:rPr lang="en-US" sz="1600" b="0" i="0" u="none" strike="noStrike" baseline="0" dirty="0">
                          <a:solidFill>
                            <a:srgbClr val="000000"/>
                          </a:solidFill>
                          <a:latin typeface="Calibri" panose="020F0502020204030204" pitchFamily="34" charset="0"/>
                        </a:rPr>
                        <a:t> Goiania)</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baseline="0">
                          <a:solidFill>
                            <a:srgbClr val="000000"/>
                          </a:solidFill>
                          <a:latin typeface="Calibri" panose="020F0502020204030204" pitchFamily="34" charset="0"/>
                        </a:rPr>
                        <a:t>0-100s</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6501">
                <a:tc>
                  <a:txBody>
                    <a:bodyPr/>
                    <a:lstStyle/>
                    <a:p>
                      <a:pPr algn="ctr" rtl="0" fontAlgn="t"/>
                      <a:r>
                        <a:rPr lang="en-US" sz="1600" b="0" i="0" u="none" strike="noStrike" baseline="0">
                          <a:solidFill>
                            <a:srgbClr val="000000"/>
                          </a:solidFill>
                          <a:latin typeface="Calibri" panose="020F0502020204030204" pitchFamily="34" charset="0"/>
                        </a:rPr>
                        <a:t>Nuclear reactor</a:t>
                      </a:r>
                      <a:br>
                        <a:rPr lang="en-US" sz="1600" b="0" i="0" u="none" strike="noStrike" baseline="0">
                          <a:solidFill>
                            <a:srgbClr val="000000"/>
                          </a:solidFill>
                          <a:latin typeface="Calibri" panose="020F0502020204030204" pitchFamily="34" charset="0"/>
                        </a:rPr>
                      </a:br>
                      <a:r>
                        <a:rPr lang="en-US" sz="1600" b="0" i="0" u="none" strike="noStrike" baseline="0">
                          <a:solidFill>
                            <a:srgbClr val="000000"/>
                          </a:solidFill>
                          <a:latin typeface="Calibri" panose="020F0502020204030204" pitchFamily="34" charset="0"/>
                        </a:rPr>
                        <a:t>accident</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600" b="0" i="0" u="none" strike="noStrike" baseline="0" dirty="0">
                          <a:solidFill>
                            <a:srgbClr val="000000"/>
                          </a:solidFill>
                          <a:latin typeface="Calibri" panose="020F0502020204030204" pitchFamily="34" charset="0"/>
                        </a:rPr>
                        <a:t> Release of radioactive gas or material (e.g. </a:t>
                      </a:r>
                    </a:p>
                    <a:p>
                      <a:pPr algn="l" rtl="0" fontAlgn="t"/>
                      <a:r>
                        <a:rPr lang="en-US" sz="1600" b="0" i="0" u="none" strike="noStrike" baseline="0" dirty="0">
                          <a:solidFill>
                            <a:srgbClr val="000000"/>
                          </a:solidFill>
                          <a:latin typeface="Calibri" panose="020F0502020204030204" pitchFamily="34" charset="0"/>
                        </a:rPr>
                        <a:t> Chernobyl)</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baseline="0">
                          <a:solidFill>
                            <a:srgbClr val="000000"/>
                          </a:solidFill>
                          <a:latin typeface="Calibri" panose="020F0502020204030204" pitchFamily="34" charset="0"/>
                        </a:rPr>
                        <a:t>0-1,000s</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9751">
                <a:tc>
                  <a:txBody>
                    <a:bodyPr/>
                    <a:lstStyle/>
                    <a:p>
                      <a:pPr algn="ctr" rtl="0" fontAlgn="t"/>
                      <a:r>
                        <a:rPr lang="en-US" sz="1600" b="0" i="0" u="none" strike="noStrike" baseline="0">
                          <a:solidFill>
                            <a:srgbClr val="000000"/>
                          </a:solidFill>
                          <a:latin typeface="Calibri" panose="020F0502020204030204" pitchFamily="34" charset="0"/>
                        </a:rPr>
                        <a:t>Radiological dispersal device</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600" b="0" i="0" u="none" strike="noStrike" baseline="0" dirty="0">
                          <a:solidFill>
                            <a:srgbClr val="000000"/>
                          </a:solidFill>
                          <a:latin typeface="Calibri" panose="020F0502020204030204" pitchFamily="34" charset="0"/>
                        </a:rPr>
                        <a:t> Device or scheme for dispersing radioactive  </a:t>
                      </a:r>
                    </a:p>
                    <a:p>
                      <a:pPr algn="l" rtl="0" fontAlgn="t"/>
                      <a:r>
                        <a:rPr lang="en-US" sz="1600" b="0" i="0" u="none" strike="noStrike" baseline="0" dirty="0">
                          <a:solidFill>
                            <a:srgbClr val="000000"/>
                          </a:solidFill>
                          <a:latin typeface="Calibri" panose="020F0502020204030204" pitchFamily="34" charset="0"/>
                        </a:rPr>
                        <a:t> Isotope (e.g., dirty bomb or radioactive </a:t>
                      </a:r>
                    </a:p>
                    <a:p>
                      <a:pPr algn="l" rtl="0" fontAlgn="t"/>
                      <a:r>
                        <a:rPr lang="en-US" sz="1600" b="0" i="0" u="none" strike="noStrike" baseline="0" dirty="0">
                          <a:solidFill>
                            <a:srgbClr val="000000"/>
                          </a:solidFill>
                          <a:latin typeface="Calibri" panose="020F0502020204030204" pitchFamily="34" charset="0"/>
                        </a:rPr>
                        <a:t> material in the food supply)</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baseline="0">
                          <a:solidFill>
                            <a:srgbClr val="000000"/>
                          </a:solidFill>
                          <a:latin typeface="Calibri" panose="020F0502020204030204" pitchFamily="34" charset="0"/>
                        </a:rPr>
                        <a:t>0-100s</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9751">
                <a:tc>
                  <a:txBody>
                    <a:bodyPr/>
                    <a:lstStyle/>
                    <a:p>
                      <a:pPr algn="ctr" rtl="0" fontAlgn="t"/>
                      <a:r>
                        <a:rPr lang="en-US" sz="1600" b="0" i="0" u="none" strike="noStrike" baseline="0">
                          <a:solidFill>
                            <a:srgbClr val="000000"/>
                          </a:solidFill>
                          <a:latin typeface="Calibri" panose="020F0502020204030204" pitchFamily="34" charset="0"/>
                        </a:rPr>
                        <a:t>Radiological exposure device (open source)</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600" b="0" i="0" u="none" strike="noStrike" baseline="0" dirty="0">
                          <a:solidFill>
                            <a:srgbClr val="000000"/>
                          </a:solidFill>
                          <a:latin typeface="Calibri" panose="020F0502020204030204" pitchFamily="34" charset="0"/>
                        </a:rPr>
                        <a:t> Radioactive material intended to expose </a:t>
                      </a:r>
                    </a:p>
                    <a:p>
                      <a:pPr algn="l" rtl="0" fontAlgn="t"/>
                      <a:r>
                        <a:rPr lang="en-US" sz="1600" b="0" i="0" u="none" strike="noStrike" baseline="0" dirty="0">
                          <a:solidFill>
                            <a:srgbClr val="000000"/>
                          </a:solidFill>
                          <a:latin typeface="Calibri" panose="020F0502020204030204" pitchFamily="34" charset="0"/>
                        </a:rPr>
                        <a:t> people in the vicinity (e.g. Cesium source </a:t>
                      </a:r>
                    </a:p>
                    <a:p>
                      <a:pPr algn="l" rtl="0" fontAlgn="t"/>
                      <a:r>
                        <a:rPr lang="en-US" sz="1600" b="0" i="0" u="none" strike="noStrike" baseline="0" dirty="0">
                          <a:solidFill>
                            <a:srgbClr val="000000"/>
                          </a:solidFill>
                          <a:latin typeface="Calibri" panose="020F0502020204030204" pitchFamily="34" charset="0"/>
                        </a:rPr>
                        <a:t> on a train)</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baseline="0">
                          <a:solidFill>
                            <a:srgbClr val="000000"/>
                          </a:solidFill>
                          <a:latin typeface="Calibri" panose="020F0502020204030204" pitchFamily="34" charset="0"/>
                        </a:rPr>
                        <a:t>100s-1,000s</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6501">
                <a:tc>
                  <a:txBody>
                    <a:bodyPr/>
                    <a:lstStyle/>
                    <a:p>
                      <a:pPr algn="ctr" rtl="0" fontAlgn="t"/>
                      <a:r>
                        <a:rPr lang="en-US" sz="1600" b="0" i="0" u="none" strike="noStrike" baseline="0" dirty="0">
                          <a:solidFill>
                            <a:srgbClr val="000000"/>
                          </a:solidFill>
                          <a:latin typeface="Calibri" panose="020F0502020204030204" pitchFamily="34" charset="0"/>
                        </a:rPr>
                        <a:t>Improvised nuclear device</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600" b="0" i="0" u="none" strike="noStrike" baseline="0" dirty="0">
                          <a:solidFill>
                            <a:srgbClr val="000000"/>
                          </a:solidFill>
                          <a:latin typeface="Calibri" panose="020F0502020204030204" pitchFamily="34" charset="0"/>
                        </a:rPr>
                        <a:t> Incorporates radioactive material intended   </a:t>
                      </a:r>
                    </a:p>
                    <a:p>
                      <a:pPr algn="l" rtl="0" fontAlgn="t"/>
                      <a:r>
                        <a:rPr lang="en-US" sz="1600" b="0" i="0" u="none" strike="noStrike" baseline="0" dirty="0">
                          <a:solidFill>
                            <a:srgbClr val="000000"/>
                          </a:solidFill>
                          <a:latin typeface="Calibri" panose="020F0502020204030204" pitchFamily="34" charset="0"/>
                        </a:rPr>
                        <a:t> to produce a low yield nuclear explosion</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baseline="0">
                          <a:solidFill>
                            <a:srgbClr val="000000"/>
                          </a:solidFill>
                          <a:latin typeface="Calibri" panose="020F0502020204030204" pitchFamily="34" charset="0"/>
                        </a:rPr>
                        <a:t>1,000s-1,000,000s</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6501">
                <a:tc>
                  <a:txBody>
                    <a:bodyPr/>
                    <a:lstStyle/>
                    <a:p>
                      <a:pPr algn="ctr" rtl="0" fontAlgn="t"/>
                      <a:r>
                        <a:rPr lang="en-US" sz="1600" b="0" i="0" u="none" strike="noStrike" baseline="0">
                          <a:solidFill>
                            <a:srgbClr val="000000"/>
                          </a:solidFill>
                          <a:latin typeface="Calibri" panose="020F0502020204030204" pitchFamily="34" charset="0"/>
                        </a:rPr>
                        <a:t>Military-grade nuclear device</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600" b="0" i="0" u="none" strike="noStrike" baseline="0" dirty="0">
                          <a:solidFill>
                            <a:srgbClr val="000000"/>
                          </a:solidFill>
                          <a:latin typeface="Calibri" panose="020F0502020204030204" pitchFamily="34" charset="0"/>
                        </a:rPr>
                        <a:t> Incorporates radioactive material intended </a:t>
                      </a:r>
                    </a:p>
                    <a:p>
                      <a:pPr algn="l" rtl="0" fontAlgn="t"/>
                      <a:r>
                        <a:rPr lang="en-US" sz="1600" b="0" i="0" u="none" strike="noStrike" baseline="0" dirty="0">
                          <a:solidFill>
                            <a:srgbClr val="000000"/>
                          </a:solidFill>
                          <a:latin typeface="Calibri" panose="020F0502020204030204" pitchFamily="34" charset="0"/>
                        </a:rPr>
                        <a:t> to produce a fusion detonation</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US" sz="1600" b="0" i="0" u="none" strike="noStrike" baseline="0" dirty="0">
                          <a:solidFill>
                            <a:srgbClr val="000000"/>
                          </a:solidFill>
                          <a:latin typeface="Calibri" panose="020F0502020204030204" pitchFamily="34" charset="0"/>
                        </a:rPr>
                        <a:t>1,000,000s</a:t>
                      </a:r>
                    </a:p>
                  </a:txBody>
                  <a:tcPr marL="7520" marR="7520" marT="7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Title 1"/>
          <p:cNvSpPr txBox="1">
            <a:spLocks/>
          </p:cNvSpPr>
          <p:nvPr/>
        </p:nvSpPr>
        <p:spPr bwMode="auto">
          <a:xfrm>
            <a:off x="0" y="0"/>
            <a:ext cx="9144000" cy="685800"/>
          </a:xfrm>
          <a:prstGeom prst="rect">
            <a:avLst/>
          </a:prstGeom>
          <a:solidFill>
            <a:srgbClr val="A6CE39"/>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ea typeface="+mj-ea"/>
                <a:cs typeface="+mj-cs"/>
              </a:rPr>
              <a:t>Types of Radiological Incident</a:t>
            </a:r>
          </a:p>
        </p:txBody>
      </p:sp>
    </p:spTree>
  </p:cSld>
  <p:clrMapOvr>
    <a:masterClrMapping/>
  </p:clrMapOvr>
</p:sld>
</file>

<file path=ppt/theme/theme1.xml><?xml version="1.0" encoding="utf-8"?>
<a:theme xmlns:a="http://schemas.openxmlformats.org/drawingml/2006/main" name="Slide Master Design">
  <a:themeElements>
    <a:clrScheme name="Slide Master Design 14">
      <a:dk1>
        <a:srgbClr val="003300"/>
      </a:dk1>
      <a:lt1>
        <a:srgbClr val="FFFFFF"/>
      </a:lt1>
      <a:dk2>
        <a:srgbClr val="000000"/>
      </a:dk2>
      <a:lt2>
        <a:srgbClr val="A6CE39"/>
      </a:lt2>
      <a:accent1>
        <a:srgbClr val="FFFFFF"/>
      </a:accent1>
      <a:accent2>
        <a:srgbClr val="468A4B"/>
      </a:accent2>
      <a:accent3>
        <a:srgbClr val="AAAAAA"/>
      </a:accent3>
      <a:accent4>
        <a:srgbClr val="DADADA"/>
      </a:accent4>
      <a:accent5>
        <a:srgbClr val="FFFFFF"/>
      </a:accent5>
      <a:accent6>
        <a:srgbClr val="3F7D43"/>
      </a:accent6>
      <a:hlink>
        <a:srgbClr val="66CCFF"/>
      </a:hlink>
      <a:folHlink>
        <a:srgbClr val="FFF200"/>
      </a:folHlink>
    </a:clrScheme>
    <a:fontScheme name="Slide Master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Design 13">
        <a:dk1>
          <a:srgbClr val="000000"/>
        </a:dk1>
        <a:lt1>
          <a:srgbClr val="CCFF99"/>
        </a:lt1>
        <a:dk2>
          <a:srgbClr val="000000"/>
        </a:dk2>
        <a:lt2>
          <a:srgbClr val="004600"/>
        </a:lt2>
        <a:accent1>
          <a:srgbClr val="FFFFF7"/>
        </a:accent1>
        <a:accent2>
          <a:srgbClr val="008000"/>
        </a:accent2>
        <a:accent3>
          <a:srgbClr val="E2FFCA"/>
        </a:accent3>
        <a:accent4>
          <a:srgbClr val="000000"/>
        </a:accent4>
        <a:accent5>
          <a:srgbClr val="FFFFFA"/>
        </a:accent5>
        <a:accent6>
          <a:srgbClr val="007300"/>
        </a:accent6>
        <a:hlink>
          <a:srgbClr val="0000FF"/>
        </a:hlink>
        <a:folHlink>
          <a:srgbClr val="FFCC00"/>
        </a:folHlink>
      </a:clrScheme>
      <a:clrMap bg1="lt1" tx1="dk1" bg2="lt2" tx2="dk2" accent1="accent1" accent2="accent2" accent3="accent3" accent4="accent4" accent5="accent5" accent6="accent6" hlink="hlink" folHlink="folHlink"/>
    </a:extraClrScheme>
    <a:extraClrScheme>
      <a:clrScheme name="Slide Master Design 14">
        <a:dk1>
          <a:srgbClr val="003300"/>
        </a:dk1>
        <a:lt1>
          <a:srgbClr val="FFFFFF"/>
        </a:lt1>
        <a:dk2>
          <a:srgbClr val="000000"/>
        </a:dk2>
        <a:lt2>
          <a:srgbClr val="A6CE39"/>
        </a:lt2>
        <a:accent1>
          <a:srgbClr val="FFFFFF"/>
        </a:accent1>
        <a:accent2>
          <a:srgbClr val="468A4B"/>
        </a:accent2>
        <a:accent3>
          <a:srgbClr val="AAAAAA"/>
        </a:accent3>
        <a:accent4>
          <a:srgbClr val="DADADA"/>
        </a:accent4>
        <a:accent5>
          <a:srgbClr val="FFFFFF"/>
        </a:accent5>
        <a:accent6>
          <a:srgbClr val="3F7D43"/>
        </a:accent6>
        <a:hlink>
          <a:srgbClr val="66CCFF"/>
        </a:hlink>
        <a:folHlink>
          <a:srgbClr val="FFF200"/>
        </a:folHlink>
      </a:clrScheme>
      <a:clrMap bg1="dk2" tx1="lt1" bg2="dk1" tx2="lt2" accent1="accent1" accent2="accent2" accent3="accent3" accent4="accent4" accent5="accent5" accent6="accent6" hlink="hlink" folHlink="folHlink"/>
    </a:extraClrScheme>
    <a:extraClrScheme>
      <a:clrScheme name="Slide Master Design 15">
        <a:dk1>
          <a:srgbClr val="003300"/>
        </a:dk1>
        <a:lt1>
          <a:srgbClr val="FFFFFF"/>
        </a:lt1>
        <a:dk2>
          <a:srgbClr val="000000"/>
        </a:dk2>
        <a:lt2>
          <a:srgbClr val="A6CE39"/>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FF2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2226</TotalTime>
  <Words>6674</Words>
  <Application>Microsoft Macintosh PowerPoint</Application>
  <PresentationFormat>On-screen Show (4:3)</PresentationFormat>
  <Paragraphs>822</Paragraphs>
  <Slides>71</Slides>
  <Notes>57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71</vt:i4>
      </vt:variant>
    </vt:vector>
  </HeadingPairs>
  <TitlesOfParts>
    <vt:vector size="78" baseType="lpstr">
      <vt:lpstr>Arial</vt:lpstr>
      <vt:lpstr>Arial Black</vt:lpstr>
      <vt:lpstr>Calibri</vt:lpstr>
      <vt:lpstr>StarSymbol</vt:lpstr>
      <vt:lpstr>Times</vt:lpstr>
      <vt:lpstr>Slide Master Design</vt:lpstr>
      <vt:lpstr>Custom Design</vt:lpstr>
      <vt:lpstr>Please use the notes for details not listed on each slide.  Delete this slide prior to presenting.  Presenters; for questions or comments about this presentation please contact:  RITN | ritn@nmdp.org | 612.884.8276  Ann Jakubowski, M.D., Ph.D. | jakubowa@mskcc.org | 646.608.3782</vt:lpstr>
      <vt:lpstr>Medical Response  to Radiation  Exposure: the  Role of  Hematologists</vt:lpstr>
      <vt:lpstr>Agenda</vt:lpstr>
      <vt:lpstr>What is RITN?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Radiation “Accidents” Worldwide (1944 –  Jul 2011):  “Classification by Device”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Radiation Only Casualty Estimates for a 10 KT 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Lymphocyte Depletion Kinetics</vt:lpstr>
      <vt:lpstr>PowerPoint Presentation</vt:lpstr>
      <vt:lpstr>PowerPoint Presentation</vt:lpstr>
      <vt:lpstr>PowerPoint Presentation</vt:lpstr>
      <vt:lpstr>PowerPoint Presentation</vt:lpstr>
      <vt:lpstr>PowerPoint Presentation</vt:lpstr>
      <vt:lpstr>PowerPoint Presentation</vt:lpstr>
      <vt:lpstr>www.remm.nlm.gov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Fantastic Resources at a Price You Can’t Beat</vt:lpstr>
    </vt:vector>
  </TitlesOfParts>
  <Manager/>
  <Company>Radiation Injury Treatment Network (RITN) / National Marrow Donor Program (NMDP)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Response  to Radiation  Exposure: the  Role of  Hematologists</dc:title>
  <dc:subject>In the event of a disaster that results in hematologic toxicity, physicians will need to understand the basics of Acute Radiation Syndrome treatment, as well as sources to reference for more detailed treatment instructions.  </dc:subject>
  <dc:creator>Cullen Case </dc:creator>
  <cp:keywords/>
  <dc:description/>
  <cp:lastModifiedBy>Gretchen Enger</cp:lastModifiedBy>
  <cp:revision>293</cp:revision>
  <dcterms:created xsi:type="dcterms:W3CDTF">2007-01-18T21:59:34Z</dcterms:created>
  <dcterms:modified xsi:type="dcterms:W3CDTF">2022-12-21T21:24:16Z</dcterms:modified>
  <cp:category/>
</cp:coreProperties>
</file>