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96" r:id="rId2"/>
  </p:sldMasterIdLst>
  <p:notesMasterIdLst>
    <p:notesMasterId r:id="rId38"/>
  </p:notesMasterIdLst>
  <p:handoutMasterIdLst>
    <p:handoutMasterId r:id="rId39"/>
  </p:handoutMasterIdLst>
  <p:sldIdLst>
    <p:sldId id="730" r:id="rId3"/>
    <p:sldId id="712" r:id="rId4"/>
    <p:sldId id="655" r:id="rId5"/>
    <p:sldId id="724" r:id="rId6"/>
    <p:sldId id="639" r:id="rId7"/>
    <p:sldId id="789" r:id="rId8"/>
    <p:sldId id="591" r:id="rId9"/>
    <p:sldId id="729" r:id="rId10"/>
    <p:sldId id="720" r:id="rId11"/>
    <p:sldId id="677" r:id="rId12"/>
    <p:sldId id="705" r:id="rId13"/>
    <p:sldId id="699" r:id="rId14"/>
    <p:sldId id="700" r:id="rId15"/>
    <p:sldId id="698" r:id="rId16"/>
    <p:sldId id="707" r:id="rId17"/>
    <p:sldId id="671" r:id="rId18"/>
    <p:sldId id="686" r:id="rId19"/>
    <p:sldId id="837" r:id="rId20"/>
    <p:sldId id="838" r:id="rId21"/>
    <p:sldId id="711" r:id="rId22"/>
    <p:sldId id="678" r:id="rId23"/>
    <p:sldId id="727" r:id="rId24"/>
    <p:sldId id="673" r:id="rId25"/>
    <p:sldId id="663" r:id="rId26"/>
    <p:sldId id="645" r:id="rId27"/>
    <p:sldId id="646" r:id="rId28"/>
    <p:sldId id="828" r:id="rId29"/>
    <p:sldId id="649" r:id="rId30"/>
    <p:sldId id="650" r:id="rId31"/>
    <p:sldId id="648" r:id="rId32"/>
    <p:sldId id="638" r:id="rId33"/>
    <p:sldId id="835" r:id="rId34"/>
    <p:sldId id="823" r:id="rId35"/>
    <p:sldId id="728" r:id="rId36"/>
    <p:sldId id="836" r:id="rId37"/>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B37"/>
    <a:srgbClr val="A6CE39"/>
    <a:srgbClr val="CC0000"/>
    <a:srgbClr val="EAEAEA"/>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0061" autoAdjust="0"/>
  </p:normalViewPr>
  <p:slideViewPr>
    <p:cSldViewPr snapToGrid="0" showGuides="1">
      <p:cViewPr varScale="1">
        <p:scale>
          <a:sx n="88" d="100"/>
          <a:sy n="88" d="100"/>
        </p:scale>
        <p:origin x="1392" y="96"/>
      </p:cViewPr>
      <p:guideLst>
        <p:guide orient="horz" pos="2232"/>
        <p:guide pos="3816"/>
      </p:guideLst>
    </p:cSldViewPr>
  </p:slideViewPr>
  <p:outlineViewPr>
    <p:cViewPr>
      <p:scale>
        <a:sx n="33" d="100"/>
        <a:sy n="33" d="100"/>
      </p:scale>
      <p:origin x="0" y="7404"/>
    </p:cViewPr>
    <p:sldLst>
      <p:sld r:id="rId1" collapse="1"/>
      <p:sld r:id="rId2" collapse="1"/>
      <p:sld r:id="rId3" collapse="1"/>
      <p:sld r:id="rId4" collapse="1"/>
      <p:sld r:id="rId5" collapse="1"/>
      <p:sld r:id="rId6" collapse="1"/>
    </p:sldLst>
  </p:outlineViewPr>
  <p:notesTextViewPr>
    <p:cViewPr>
      <p:scale>
        <a:sx n="3" d="2"/>
        <a:sy n="3" d="2"/>
      </p:scale>
      <p:origin x="0" y="0"/>
    </p:cViewPr>
  </p:notesTextViewPr>
  <p:sorterViewPr>
    <p:cViewPr varScale="1">
      <p:scale>
        <a:sx n="1" d="1"/>
        <a:sy n="1" d="1"/>
      </p:scale>
      <p:origin x="0" y="-1398"/>
    </p:cViewPr>
  </p:sorterViewPr>
  <p:notesViewPr>
    <p:cSldViewPr snapToGrid="0" showGuides="1">
      <p:cViewPr varScale="1">
        <p:scale>
          <a:sx n="53" d="100"/>
          <a:sy n="53" d="100"/>
        </p:scale>
        <p:origin x="284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5.xml"/><Relationship Id="rId6" Type="http://schemas.openxmlformats.org/officeDocument/2006/relationships/slide" Target="slides/slide29.xml"/><Relationship Id="rId5" Type="http://schemas.openxmlformats.org/officeDocument/2006/relationships/slide" Target="slides/slide24.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169920" cy="478748"/>
          </a:xfrm>
          <a:prstGeom prst="rect">
            <a:avLst/>
          </a:prstGeom>
          <a:noFill/>
          <a:ln w="9525">
            <a:noFill/>
            <a:miter lim="800000"/>
            <a:headEnd/>
            <a:tailEnd/>
          </a:ln>
          <a:effectLst/>
        </p:spPr>
        <p:txBody>
          <a:bodyPr vert="horz" wrap="square" lIns="96613" tIns="48307" rIns="96613" bIns="48307" numCol="1" anchor="t" anchorCtr="0" compatLnSpc="1">
            <a:prstTxWarp prst="textNoShape">
              <a:avLst/>
            </a:prstTxWarp>
          </a:bodyPr>
          <a:lstStyle>
            <a:lvl1pPr defTabSz="966308">
              <a:defRPr sz="1300"/>
            </a:lvl1pPr>
          </a:lstStyle>
          <a:p>
            <a:pPr>
              <a:defRPr/>
            </a:pPr>
            <a:endParaRPr lang="en-US"/>
          </a:p>
        </p:txBody>
      </p:sp>
      <p:sp>
        <p:nvSpPr>
          <p:cNvPr id="41987" name="Rectangle 3"/>
          <p:cNvSpPr>
            <a:spLocks noGrp="1" noChangeArrowheads="1"/>
          </p:cNvSpPr>
          <p:nvPr>
            <p:ph type="dt" sz="quarter" idx="1"/>
          </p:nvPr>
        </p:nvSpPr>
        <p:spPr bwMode="auto">
          <a:xfrm>
            <a:off x="4143587" y="0"/>
            <a:ext cx="3169920" cy="478748"/>
          </a:xfrm>
          <a:prstGeom prst="rect">
            <a:avLst/>
          </a:prstGeom>
          <a:noFill/>
          <a:ln w="9525">
            <a:noFill/>
            <a:miter lim="800000"/>
            <a:headEnd/>
            <a:tailEnd/>
          </a:ln>
          <a:effectLst/>
        </p:spPr>
        <p:txBody>
          <a:bodyPr vert="horz" wrap="square" lIns="96613" tIns="48307" rIns="96613" bIns="48307" numCol="1" anchor="t" anchorCtr="0" compatLnSpc="1">
            <a:prstTxWarp prst="textNoShape">
              <a:avLst/>
            </a:prstTxWarp>
          </a:bodyPr>
          <a:lstStyle>
            <a:lvl1pPr algn="r" defTabSz="966308">
              <a:defRPr sz="1300"/>
            </a:lvl1pPr>
          </a:lstStyle>
          <a:p>
            <a:pPr>
              <a:defRPr/>
            </a:pPr>
            <a:endParaRPr lang="en-US"/>
          </a:p>
        </p:txBody>
      </p:sp>
      <p:sp>
        <p:nvSpPr>
          <p:cNvPr id="41988" name="Rectangle 4"/>
          <p:cNvSpPr>
            <a:spLocks noGrp="1" noChangeArrowheads="1"/>
          </p:cNvSpPr>
          <p:nvPr>
            <p:ph type="ftr" sz="quarter" idx="2"/>
          </p:nvPr>
        </p:nvSpPr>
        <p:spPr bwMode="auto">
          <a:xfrm>
            <a:off x="0" y="9120813"/>
            <a:ext cx="3169920" cy="478748"/>
          </a:xfrm>
          <a:prstGeom prst="rect">
            <a:avLst/>
          </a:prstGeom>
          <a:noFill/>
          <a:ln w="9525">
            <a:noFill/>
            <a:miter lim="800000"/>
            <a:headEnd/>
            <a:tailEnd/>
          </a:ln>
          <a:effectLst/>
        </p:spPr>
        <p:txBody>
          <a:bodyPr vert="horz" wrap="square" lIns="96613" tIns="48307" rIns="96613" bIns="48307" numCol="1" anchor="b" anchorCtr="0" compatLnSpc="1">
            <a:prstTxWarp prst="textNoShape">
              <a:avLst/>
            </a:prstTxWarp>
          </a:bodyPr>
          <a:lstStyle>
            <a:lvl1pPr defTabSz="966308">
              <a:defRPr sz="1300"/>
            </a:lvl1pPr>
          </a:lstStyle>
          <a:p>
            <a:pPr>
              <a:defRPr/>
            </a:pPr>
            <a:endParaRPr lang="en-US"/>
          </a:p>
        </p:txBody>
      </p:sp>
      <p:sp>
        <p:nvSpPr>
          <p:cNvPr id="41989" name="Rectangle 5"/>
          <p:cNvSpPr>
            <a:spLocks noGrp="1" noChangeArrowheads="1"/>
          </p:cNvSpPr>
          <p:nvPr>
            <p:ph type="sldNum" sz="quarter" idx="3"/>
          </p:nvPr>
        </p:nvSpPr>
        <p:spPr bwMode="auto">
          <a:xfrm>
            <a:off x="4143587" y="9120813"/>
            <a:ext cx="3169920" cy="478748"/>
          </a:xfrm>
          <a:prstGeom prst="rect">
            <a:avLst/>
          </a:prstGeom>
          <a:noFill/>
          <a:ln w="9525">
            <a:noFill/>
            <a:miter lim="800000"/>
            <a:headEnd/>
            <a:tailEnd/>
          </a:ln>
          <a:effectLst/>
        </p:spPr>
        <p:txBody>
          <a:bodyPr vert="horz" wrap="square" lIns="96613" tIns="48307" rIns="96613" bIns="48307" numCol="1" anchor="b" anchorCtr="0" compatLnSpc="1">
            <a:prstTxWarp prst="textNoShape">
              <a:avLst/>
            </a:prstTxWarp>
          </a:bodyPr>
          <a:lstStyle>
            <a:lvl1pPr algn="r" defTabSz="966308">
              <a:defRPr sz="1300"/>
            </a:lvl1pPr>
          </a:lstStyle>
          <a:p>
            <a:pPr>
              <a:defRPr/>
            </a:pPr>
            <a:fld id="{4E6C22AF-7DC5-41E3-85DF-738AF242E153}" type="slidenum">
              <a:rPr lang="en-US"/>
              <a:pPr>
                <a:defRPr/>
              </a:pPr>
              <a:t>‹#›</a:t>
            </a:fld>
            <a:endParaRPr lang="en-US"/>
          </a:p>
        </p:txBody>
      </p:sp>
    </p:spTree>
    <p:extLst>
      <p:ext uri="{BB962C8B-B14F-4D97-AF65-F5344CB8AC3E}">
        <p14:creationId xmlns:p14="http://schemas.microsoft.com/office/powerpoint/2010/main" val="4180000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69920" cy="478748"/>
          </a:xfrm>
          <a:prstGeom prst="rect">
            <a:avLst/>
          </a:prstGeom>
          <a:noFill/>
          <a:ln w="9525">
            <a:noFill/>
            <a:miter lim="800000"/>
            <a:headEnd/>
            <a:tailEnd/>
          </a:ln>
          <a:effectLst/>
        </p:spPr>
        <p:txBody>
          <a:bodyPr vert="horz" wrap="square" lIns="96613" tIns="48307" rIns="96613" bIns="48307" numCol="1" anchor="t" anchorCtr="0" compatLnSpc="1">
            <a:prstTxWarp prst="textNoShape">
              <a:avLst/>
            </a:prstTxWarp>
          </a:bodyPr>
          <a:lstStyle>
            <a:lvl1pPr defTabSz="966308">
              <a:defRPr sz="1300"/>
            </a:lvl1pPr>
          </a:lstStyle>
          <a:p>
            <a:pPr>
              <a:defRPr/>
            </a:pPr>
            <a:endParaRPr lang="en-US"/>
          </a:p>
        </p:txBody>
      </p:sp>
      <p:sp>
        <p:nvSpPr>
          <p:cNvPr id="54275" name="Rectangle 3"/>
          <p:cNvSpPr>
            <a:spLocks noGrp="1" noChangeArrowheads="1"/>
          </p:cNvSpPr>
          <p:nvPr>
            <p:ph type="dt" idx="1"/>
          </p:nvPr>
        </p:nvSpPr>
        <p:spPr bwMode="auto">
          <a:xfrm>
            <a:off x="4143587" y="0"/>
            <a:ext cx="3169920" cy="478748"/>
          </a:xfrm>
          <a:prstGeom prst="rect">
            <a:avLst/>
          </a:prstGeom>
          <a:noFill/>
          <a:ln w="9525">
            <a:noFill/>
            <a:miter lim="800000"/>
            <a:headEnd/>
            <a:tailEnd/>
          </a:ln>
          <a:effectLst/>
        </p:spPr>
        <p:txBody>
          <a:bodyPr vert="horz" wrap="square" lIns="96613" tIns="48307" rIns="96613" bIns="48307" numCol="1" anchor="t" anchorCtr="0" compatLnSpc="1">
            <a:prstTxWarp prst="textNoShape">
              <a:avLst/>
            </a:prstTxWarp>
          </a:bodyPr>
          <a:lstStyle>
            <a:lvl1pPr algn="r" defTabSz="966308">
              <a:defRPr sz="13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457200" y="720725"/>
            <a:ext cx="6402388" cy="36004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31520" y="4561229"/>
            <a:ext cx="5852160" cy="4318573"/>
          </a:xfrm>
          <a:prstGeom prst="rect">
            <a:avLst/>
          </a:prstGeom>
          <a:noFill/>
          <a:ln w="9525">
            <a:noFill/>
            <a:miter lim="800000"/>
            <a:headEnd/>
            <a:tailEnd/>
          </a:ln>
          <a:effectLst/>
        </p:spPr>
        <p:txBody>
          <a:bodyPr vert="horz" wrap="square" lIns="96613" tIns="48307" rIns="96613" bIns="483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9120813"/>
            <a:ext cx="3169920" cy="478748"/>
          </a:xfrm>
          <a:prstGeom prst="rect">
            <a:avLst/>
          </a:prstGeom>
          <a:noFill/>
          <a:ln w="9525">
            <a:noFill/>
            <a:miter lim="800000"/>
            <a:headEnd/>
            <a:tailEnd/>
          </a:ln>
          <a:effectLst/>
        </p:spPr>
        <p:txBody>
          <a:bodyPr vert="horz" wrap="square" lIns="96613" tIns="48307" rIns="96613" bIns="48307" numCol="1" anchor="b" anchorCtr="0" compatLnSpc="1">
            <a:prstTxWarp prst="textNoShape">
              <a:avLst/>
            </a:prstTxWarp>
          </a:bodyPr>
          <a:lstStyle>
            <a:lvl1pPr defTabSz="966308">
              <a:defRPr sz="1300"/>
            </a:lvl1pPr>
          </a:lstStyle>
          <a:p>
            <a:pPr>
              <a:defRPr/>
            </a:pPr>
            <a:endParaRPr lang="en-US"/>
          </a:p>
        </p:txBody>
      </p:sp>
      <p:sp>
        <p:nvSpPr>
          <p:cNvPr id="54279" name="Rectangle 7"/>
          <p:cNvSpPr>
            <a:spLocks noGrp="1" noChangeArrowheads="1"/>
          </p:cNvSpPr>
          <p:nvPr>
            <p:ph type="sldNum" sz="quarter" idx="5"/>
          </p:nvPr>
        </p:nvSpPr>
        <p:spPr bwMode="auto">
          <a:xfrm>
            <a:off x="4143587" y="9120813"/>
            <a:ext cx="3169920" cy="478748"/>
          </a:xfrm>
          <a:prstGeom prst="rect">
            <a:avLst/>
          </a:prstGeom>
          <a:noFill/>
          <a:ln w="9525">
            <a:noFill/>
            <a:miter lim="800000"/>
            <a:headEnd/>
            <a:tailEnd/>
          </a:ln>
          <a:effectLst/>
        </p:spPr>
        <p:txBody>
          <a:bodyPr vert="horz" wrap="square" lIns="96613" tIns="48307" rIns="96613" bIns="48307" numCol="1" anchor="b" anchorCtr="0" compatLnSpc="1">
            <a:prstTxWarp prst="textNoShape">
              <a:avLst/>
            </a:prstTxWarp>
          </a:bodyPr>
          <a:lstStyle>
            <a:lvl1pPr algn="r" defTabSz="966308">
              <a:defRPr sz="1300"/>
            </a:lvl1pPr>
          </a:lstStyle>
          <a:p>
            <a:pPr>
              <a:defRPr/>
            </a:pPr>
            <a:fld id="{5FF5ACF9-2741-4629-8BDC-3BEAE8BBAD20}" type="slidenum">
              <a:rPr lang="en-US"/>
              <a:pPr>
                <a:defRPr/>
              </a:pPr>
              <a:t>‹#›</a:t>
            </a:fld>
            <a:endParaRPr lang="en-US"/>
          </a:p>
        </p:txBody>
      </p:sp>
    </p:spTree>
    <p:extLst>
      <p:ext uri="{BB962C8B-B14F-4D97-AF65-F5344CB8AC3E}">
        <p14:creationId xmlns:p14="http://schemas.microsoft.com/office/powerpoint/2010/main" val="181789072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itn.net/WorkArea/linkit.aspx?LinkIdentifier=id&amp;ItemID=2147483981&amp;libID=214748398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ritn.net/WorkArea/linkit.aspx?LinkIdentifier=id&amp;ItemID=2147483980&amp;libID=214748398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itn.net/treatmen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ritn.net/trainin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v-qW-z7qXR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remm.nlm.gov/"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radiationready.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he.gov/about/oem/cbrne/Pages/default.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07988" y="698500"/>
            <a:ext cx="6196012" cy="3486150"/>
          </a:xfrm>
          <a:ln/>
        </p:spPr>
      </p:sp>
      <p:sp>
        <p:nvSpPr>
          <p:cNvPr id="19459" name="Notes Placeholder 2"/>
          <p:cNvSpPr>
            <a:spLocks noGrp="1"/>
          </p:cNvSpPr>
          <p:nvPr>
            <p:ph type="body" idx="1"/>
          </p:nvPr>
        </p:nvSpPr>
        <p:spPr>
          <a:noFill/>
          <a:ln/>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RITN Green Color:</a:t>
            </a:r>
          </a:p>
          <a:p>
            <a:pPr lvl="1"/>
            <a:r>
              <a:rPr lang="en-US" dirty="0"/>
              <a:t>PPT RGB definition</a:t>
            </a:r>
          </a:p>
          <a:p>
            <a:pPr lvl="1"/>
            <a:r>
              <a:rPr lang="en-US" dirty="0"/>
              <a:t>Green: 166-206-57</a:t>
            </a:r>
          </a:p>
          <a:p>
            <a:pPr lvl="1"/>
            <a:r>
              <a:rPr lang="en-US" dirty="0"/>
              <a:t>Yellow: 255-242-0</a:t>
            </a:r>
          </a:p>
        </p:txBody>
      </p:sp>
      <p:sp>
        <p:nvSpPr>
          <p:cNvPr id="19460" name="Slide Number Placeholder 3"/>
          <p:cNvSpPr>
            <a:spLocks noGrp="1"/>
          </p:cNvSpPr>
          <p:nvPr>
            <p:ph type="sldNum" sz="quarter" idx="5"/>
          </p:nvPr>
        </p:nvSpPr>
        <p:spPr>
          <a:noFill/>
        </p:spPr>
        <p:txBody>
          <a:bodyPr/>
          <a:lstStyle/>
          <a:p>
            <a:pPr marL="0" marR="0" lvl="0" indent="0" algn="r" defTabSz="930778" rtl="0" eaLnBrk="1" fontAlgn="base" latinLnBrk="0" hangingPunct="1">
              <a:lnSpc>
                <a:spcPct val="100000"/>
              </a:lnSpc>
              <a:spcBef>
                <a:spcPct val="0"/>
              </a:spcBef>
              <a:spcAft>
                <a:spcPct val="0"/>
              </a:spcAft>
              <a:buClrTx/>
              <a:buSzTx/>
              <a:buFontTx/>
              <a:buNone/>
              <a:tabLst/>
              <a:defRPr/>
            </a:pPr>
            <a:fld id="{59ABD453-A38B-40FB-BA3B-5649E2F8AA98}"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778"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Date Placeholder 1">
            <a:extLst>
              <a:ext uri="{FF2B5EF4-FFF2-40B4-BE49-F238E27FC236}">
                <a16:creationId xmlns:a16="http://schemas.microsoft.com/office/drawing/2014/main" id="{5B62AABD-7D54-4EBD-889D-0A18AFA67A5B}"/>
              </a:ext>
            </a:extLst>
          </p:cNvPr>
          <p:cNvSpPr>
            <a:spLocks noGrp="1"/>
          </p:cNvSpPr>
          <p:nvPr>
            <p:ph type="dt" idx="1"/>
          </p:nvPr>
        </p:nvSpPr>
        <p:spPr/>
        <p:txBody>
          <a:bodyPr/>
          <a:lstStyle/>
          <a:p>
            <a:pPr marL="0" marR="0" lvl="0" indent="0" algn="r" defTabSz="931634" rtl="0" eaLnBrk="1" fontAlgn="base" latinLnBrk="0" hangingPunct="1">
              <a:lnSpc>
                <a:spcPct val="100000"/>
              </a:lnSpc>
              <a:spcBef>
                <a:spcPct val="0"/>
              </a:spcBef>
              <a:spcAft>
                <a:spcPct val="0"/>
              </a:spcAft>
              <a:buClrTx/>
              <a:buSzTx/>
              <a:buFontTx/>
              <a:buNone/>
              <a:tabLst/>
              <a:defRPr/>
            </a:pPr>
            <a:fld id="{6A979968-CC6D-466F-80B2-04316F3C18E5}" type="datetime5">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34" rtl="0" eaLnBrk="1" fontAlgn="base" latinLnBrk="0" hangingPunct="1">
                <a:lnSpc>
                  <a:spcPct val="100000"/>
                </a:lnSpc>
                <a:spcBef>
                  <a:spcPct val="0"/>
                </a:spcBef>
                <a:spcAft>
                  <a:spcPct val="0"/>
                </a:spcAft>
                <a:buClrTx/>
                <a:buSzTx/>
                <a:buFontTx/>
                <a:buNone/>
                <a:tabLst/>
                <a:defRPr/>
              </a:pPr>
              <a:t>14-Feb-23</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Footer Placeholder 2">
            <a:extLst>
              <a:ext uri="{FF2B5EF4-FFF2-40B4-BE49-F238E27FC236}">
                <a16:creationId xmlns:a16="http://schemas.microsoft.com/office/drawing/2014/main" id="{6098FA97-DB5A-4F25-BE1B-D577177D9EEE}"/>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10800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10</a:t>
            </a:fld>
            <a:endParaRPr lang="en-US"/>
          </a:p>
        </p:txBody>
      </p:sp>
      <p:sp>
        <p:nvSpPr>
          <p:cNvPr id="5" name="Footer Placeholder 4">
            <a:extLst>
              <a:ext uri="{FF2B5EF4-FFF2-40B4-BE49-F238E27FC236}">
                <a16:creationId xmlns:a16="http://schemas.microsoft.com/office/drawing/2014/main" id="{2ED6B617-D3F7-4FBE-B9F2-109C14C0A119}"/>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0432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11</a:t>
            </a:fld>
            <a:endParaRPr lang="en-US"/>
          </a:p>
        </p:txBody>
      </p:sp>
      <p:sp>
        <p:nvSpPr>
          <p:cNvPr id="5" name="Footer Placeholder 4">
            <a:extLst>
              <a:ext uri="{FF2B5EF4-FFF2-40B4-BE49-F238E27FC236}">
                <a16:creationId xmlns:a16="http://schemas.microsoft.com/office/drawing/2014/main" id="{FB80D563-9477-4591-87C0-34C34D794280}"/>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11039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dirty="0">
                <a:latin typeface="+mn-lt"/>
              </a:rPr>
              <a:t>Any incident that results in mass casualties with marrow toxic injuries is RITNs</a:t>
            </a:r>
            <a:r>
              <a:rPr lang="en-US" sz="1200" b="0" baseline="0" dirty="0">
                <a:latin typeface="+mn-lt"/>
              </a:rPr>
              <a:t> focus, the most likely incident would be from the detonation of an improvised nuclear device.</a:t>
            </a:r>
          </a:p>
          <a:p>
            <a:endParaRPr lang="en-US" sz="1200" b="0" baseline="0" dirty="0">
              <a:latin typeface="+mn-lt"/>
            </a:endParaRPr>
          </a:p>
          <a:p>
            <a:r>
              <a:rPr lang="en-US" sz="1200" b="0" baseline="0" dirty="0">
                <a:latin typeface="+mn-lt"/>
              </a:rPr>
              <a:t>Even though an RED, RDD, industrial or nuclear power plant accident could result in victims with ionizing radiation exposure these likely would not result in mass casualties. Other </a:t>
            </a:r>
            <a:r>
              <a:rPr lang="en-US" sz="1200" b="1" dirty="0">
                <a:latin typeface="+mn-lt"/>
              </a:rPr>
              <a:t>incidents that</a:t>
            </a:r>
            <a:r>
              <a:rPr lang="en-US" sz="1200" b="1" baseline="0" dirty="0">
                <a:latin typeface="+mn-lt"/>
              </a:rPr>
              <a:t> could i</a:t>
            </a:r>
            <a:r>
              <a:rPr lang="en-US" sz="1200" b="1" dirty="0">
                <a:latin typeface="+mn-lt"/>
              </a:rPr>
              <a:t>nvolve RITN include a </a:t>
            </a:r>
            <a:r>
              <a:rPr lang="en-US" sz="1200" dirty="0">
                <a:latin typeface="+mn-lt"/>
              </a:rPr>
              <a:t>nuclear power plant accident, radiological exposure device (RED) a.k.a. open source, radiological Dispersal Device (RDD)  a.k.a. dirty bomb, an</a:t>
            </a:r>
            <a:r>
              <a:rPr lang="en-US" sz="1200" baseline="0" dirty="0">
                <a:latin typeface="+mn-lt"/>
              </a:rPr>
              <a:t> i</a:t>
            </a:r>
            <a:r>
              <a:rPr lang="en-US" sz="1200" dirty="0">
                <a:latin typeface="+mn-lt"/>
              </a:rPr>
              <a:t>ndustrial accident, military grade nuclear weapon,</a:t>
            </a:r>
            <a:r>
              <a:rPr lang="en-US" sz="1200" baseline="0" dirty="0">
                <a:latin typeface="+mn-lt"/>
              </a:rPr>
              <a:t> a c</a:t>
            </a:r>
            <a:r>
              <a:rPr lang="en-US" sz="1200" dirty="0">
                <a:latin typeface="+mn-lt"/>
              </a:rPr>
              <a:t>hemical exposure from mustard agent or some unknown incident we have not thought of.</a:t>
            </a:r>
            <a:endParaRPr lang="en-US" sz="1200" b="0" dirty="0">
              <a:latin typeface="+mn-lt"/>
            </a:endParaRPr>
          </a:p>
          <a:p>
            <a:endParaRPr lang="en-US" sz="1200" b="0" dirty="0">
              <a:latin typeface="+mn-lt"/>
            </a:endParaRPr>
          </a:p>
          <a:p>
            <a:r>
              <a:rPr lang="en-US" sz="1200" b="0" dirty="0">
                <a:latin typeface="+mn-lt"/>
              </a:rPr>
              <a:t>Megaton</a:t>
            </a:r>
            <a:r>
              <a:rPr lang="en-US" sz="1200" b="0" baseline="0" dirty="0">
                <a:latin typeface="+mn-lt"/>
              </a:rPr>
              <a:t> bombs can devastate entire cities.</a:t>
            </a:r>
          </a:p>
          <a:p>
            <a:endParaRPr lang="en-US" sz="1200" b="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latin typeface="+mn-lt"/>
              </a:rPr>
              <a:t>However, even though a 10 Kiloton bomb would </a:t>
            </a:r>
            <a:r>
              <a:rPr lang="en-US" sz="1200" b="0" dirty="0">
                <a:solidFill>
                  <a:schemeClr val="bg1"/>
                </a:solidFill>
                <a:latin typeface="+mn-lt"/>
              </a:rPr>
              <a:t>will leave</a:t>
            </a:r>
            <a:r>
              <a:rPr lang="en-US" sz="1200" b="0" baseline="0" dirty="0">
                <a:solidFill>
                  <a:schemeClr val="bg1"/>
                </a:solidFill>
                <a:latin typeface="+mn-lt"/>
              </a:rPr>
              <a:t> a crater 500 feet across and </a:t>
            </a:r>
            <a:r>
              <a:rPr lang="en-US" sz="1200" b="0" baseline="0" dirty="0">
                <a:latin typeface="+mn-lt"/>
              </a:rPr>
              <a:t>destroy a ½ mile radius around the detonation site this level of damage quickly decreases the further away from the hypocenter (detonation site).</a:t>
            </a:r>
          </a:p>
          <a:p>
            <a:endParaRPr lang="en-US" sz="1200" b="0" baseline="0" dirty="0">
              <a:solidFill>
                <a:schemeClr val="bg1"/>
              </a:solidFill>
              <a:latin typeface="+mn-lt"/>
            </a:endParaRPr>
          </a:p>
          <a:p>
            <a:r>
              <a:rPr lang="en-US" sz="1200" b="0" baseline="0" dirty="0">
                <a:solidFill>
                  <a:schemeClr val="bg1"/>
                </a:solidFill>
                <a:latin typeface="+mn-lt"/>
              </a:rPr>
              <a:t>Fallout will be a significant issue.</a:t>
            </a:r>
            <a:endParaRPr lang="en-US" sz="1200" b="0" dirty="0">
              <a:solidFill>
                <a:schemeClr val="bg1"/>
              </a:solidFill>
              <a:latin typeface="+mn-lt"/>
            </a:endParaRPr>
          </a:p>
          <a:p>
            <a:endParaRPr lang="en-US" sz="1200" b="0" u="sng" baseline="0" dirty="0">
              <a:latin typeface="+mn-lt"/>
            </a:endParaRPr>
          </a:p>
          <a:p>
            <a:r>
              <a:rPr lang="en-US" sz="1200" b="0" dirty="0">
                <a:latin typeface="+mn-lt"/>
              </a:rPr>
              <a:t>The old Duck and Cover response could still help those close to the hypocenter, within 3 miles</a:t>
            </a:r>
            <a:r>
              <a:rPr lang="en-US" sz="1200" b="0" baseline="0" dirty="0">
                <a:latin typeface="+mn-lt"/>
              </a:rPr>
              <a:t>.</a:t>
            </a:r>
          </a:p>
          <a:p>
            <a:endParaRPr lang="en-US" sz="1200" b="0" baseline="0" dirty="0">
              <a:latin typeface="+mn-lt"/>
            </a:endParaRPr>
          </a:p>
          <a:p>
            <a:r>
              <a:rPr lang="en-US" sz="1200" b="0" baseline="0" dirty="0">
                <a:latin typeface="+mn-lt"/>
              </a:rPr>
              <a:t>But it will not be the level of devastation that is generally thought of.</a:t>
            </a:r>
            <a:endParaRPr lang="en-US" sz="1200" b="0" dirty="0">
              <a:latin typeface="+mn-lt"/>
            </a:endParaRPr>
          </a:p>
          <a:p>
            <a:endParaRPr lang="en-US" sz="1200" b="0" dirty="0">
              <a:latin typeface="+mn-lt"/>
            </a:endParaRPr>
          </a:p>
          <a:p>
            <a:r>
              <a:rPr lang="en-US" sz="1200" b="0" dirty="0">
                <a:latin typeface="+mn-lt"/>
              </a:rPr>
              <a:t>Current</a:t>
            </a:r>
            <a:r>
              <a:rPr lang="en-US" sz="1200" b="0" baseline="0" dirty="0">
                <a:latin typeface="+mn-lt"/>
              </a:rPr>
              <a:t> planning expects that a detonation will be less than 10 Kilotons, this is far less than the Megatons of expected yield during the cold war.</a:t>
            </a:r>
          </a:p>
          <a:p>
            <a:endParaRPr lang="en-US" sz="1200" b="0" u="sng" dirty="0">
              <a:solidFill>
                <a:schemeClr val="bg1"/>
              </a:solidFill>
              <a:latin typeface="+mn-lt"/>
            </a:endParaRPr>
          </a:p>
          <a:p>
            <a:r>
              <a:rPr lang="en-US" sz="1200" b="0" u="sng" dirty="0">
                <a:solidFill>
                  <a:schemeClr val="bg1"/>
                </a:solidFill>
                <a:latin typeface="+mn-lt"/>
              </a:rPr>
              <a:t>Severe zone</a:t>
            </a:r>
            <a:r>
              <a:rPr lang="en-US" sz="1200" b="0" dirty="0">
                <a:solidFill>
                  <a:schemeClr val="bg1"/>
                </a:solidFill>
                <a:latin typeface="+mn-lt"/>
              </a:rPr>
              <a:t>: few buildings are expected to be structurally sound or even standing and roads will be impassible</a:t>
            </a:r>
          </a:p>
          <a:p>
            <a:r>
              <a:rPr lang="en-US" sz="1200" b="0" u="sng" dirty="0">
                <a:solidFill>
                  <a:schemeClr val="bg1"/>
                </a:solidFill>
                <a:latin typeface="+mn-lt"/>
              </a:rPr>
              <a:t>Moderate zone</a:t>
            </a:r>
            <a:r>
              <a:rPr lang="en-US" sz="1200" b="0" dirty="0">
                <a:solidFill>
                  <a:schemeClr val="bg1"/>
                </a:solidFill>
                <a:latin typeface="+mn-lt"/>
              </a:rPr>
              <a:t>: significant structural damage, blown down utility lines, overturned automobiles, some collapsed buildings, many wood frame houses will be destroyed and roads very difficult to traverse.</a:t>
            </a:r>
          </a:p>
          <a:p>
            <a:r>
              <a:rPr lang="en-US" sz="1200" b="0" u="sng" dirty="0">
                <a:solidFill>
                  <a:schemeClr val="bg1"/>
                </a:solidFill>
                <a:latin typeface="+mn-lt"/>
              </a:rPr>
              <a:t>Light zone</a:t>
            </a:r>
            <a:r>
              <a:rPr lang="en-US" sz="1200" b="0" dirty="0">
                <a:solidFill>
                  <a:schemeClr val="bg1"/>
                </a:solidFill>
                <a:latin typeface="+mn-lt"/>
              </a:rPr>
              <a:t>:  some broken windows, some litter and debris in roads.</a:t>
            </a:r>
          </a:p>
          <a:p>
            <a:endParaRPr lang="en-US" sz="1200" b="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12</a:t>
            </a:fld>
            <a:endParaRPr lang="en-US"/>
          </a:p>
        </p:txBody>
      </p:sp>
      <p:sp>
        <p:nvSpPr>
          <p:cNvPr id="5" name="Footer Placeholder 4">
            <a:extLst>
              <a:ext uri="{FF2B5EF4-FFF2-40B4-BE49-F238E27FC236}">
                <a16:creationId xmlns:a16="http://schemas.microsoft.com/office/drawing/2014/main" id="{8C59C2F7-8A72-4AD2-8C65-BAE980FBB0ED}"/>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57703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latin typeface="+mn-lt"/>
              </a:rPr>
              <a:t>Illustration of the Dangerous Fallout zone from the ground burst detonation of an IND.</a:t>
            </a:r>
            <a:r>
              <a:rPr lang="en-US" sz="1200" b="0" baseline="30000" dirty="0">
                <a:latin typeface="+mn-lt"/>
              </a:rPr>
              <a:t> </a:t>
            </a:r>
            <a:r>
              <a:rPr lang="en-US" sz="1200" b="0" dirty="0">
                <a:latin typeface="+mn-lt"/>
              </a:rPr>
              <a:t>The dose in the Dangerous Fallout zone could cause marrow injury. Sheltering-in-place is key to reducing dose, as the hazard dissipates relatively quickly.</a:t>
            </a:r>
          </a:p>
          <a:p>
            <a:endParaRPr lang="en-US" sz="1200" b="0" dirty="0">
              <a:latin typeface="+mn-lt"/>
            </a:endParaRPr>
          </a:p>
          <a:p>
            <a:pPr>
              <a:buFont typeface="Arial" pitchFamily="34" charset="0"/>
              <a:buChar char="•"/>
            </a:pPr>
            <a:r>
              <a:rPr lang="en-US" sz="1200" b="0" dirty="0">
                <a:latin typeface="+mn-lt"/>
              </a:rPr>
              <a:t>A</a:t>
            </a:r>
            <a:r>
              <a:rPr lang="en-US" sz="1200" b="0" baseline="0" dirty="0">
                <a:latin typeface="+mn-lt"/>
              </a:rPr>
              <a:t> hazard to many more people will be the radiation from fall out.  However, this dissipates quickly.  Within 12 hours the dangerous fallout zone in dark purple on the left image is expected to shrink back to within 3 miles of the detonation site.</a:t>
            </a:r>
          </a:p>
          <a:p>
            <a:pPr>
              <a:buFont typeface="Arial" pitchFamily="34" charset="0"/>
              <a:buChar char="•"/>
            </a:pPr>
            <a:r>
              <a:rPr lang="en-US" sz="1200" b="0" baseline="0" dirty="0">
                <a:latin typeface="+mn-lt"/>
              </a:rPr>
              <a:t>This means if people take shelter, they should be able to minimize their level of exposure and limit the dose of radiation they receive.</a:t>
            </a:r>
          </a:p>
          <a:p>
            <a:pPr>
              <a:buFont typeface="Arial" pitchFamily="34" charset="0"/>
              <a:buChar char="•"/>
            </a:pPr>
            <a:r>
              <a:rPr lang="en-US" sz="1200" b="0" baseline="0" dirty="0">
                <a:latin typeface="+mn-lt"/>
              </a:rPr>
              <a:t>The image on the right depicts the increased protection a person gains from different shelter locations…. A person in a basement of a wood house will receive 1/10</a:t>
            </a:r>
            <a:r>
              <a:rPr lang="en-US" sz="1200" b="0" baseline="30000" dirty="0">
                <a:latin typeface="+mn-lt"/>
              </a:rPr>
              <a:t>th</a:t>
            </a:r>
            <a:r>
              <a:rPr lang="en-US" sz="1200" b="0" baseline="0" dirty="0">
                <a:latin typeface="+mn-lt"/>
              </a:rPr>
              <a:t> the exposure of someone who is outside or even sitting in a vehicle.</a:t>
            </a:r>
          </a:p>
          <a:p>
            <a:pPr>
              <a:buFont typeface="Arial" pitchFamily="34" charset="0"/>
              <a:buChar char="•"/>
            </a:pPr>
            <a:r>
              <a:rPr lang="en-US" sz="1200" b="0" baseline="0" dirty="0">
                <a:latin typeface="+mn-lt"/>
              </a:rPr>
              <a:t>In the end, the point is that it is not the end of the world; many, many people will survive.</a:t>
            </a:r>
            <a:endParaRPr lang="en-US" sz="1200" b="0" dirty="0">
              <a:latin typeface="+mn-lt"/>
            </a:endParaRPr>
          </a:p>
        </p:txBody>
      </p:sp>
      <p:sp>
        <p:nvSpPr>
          <p:cNvPr id="4" name="Slide Number Placeholder 3"/>
          <p:cNvSpPr>
            <a:spLocks noGrp="1"/>
          </p:cNvSpPr>
          <p:nvPr>
            <p:ph type="sldNum" sz="quarter" idx="10"/>
          </p:nvPr>
        </p:nvSpPr>
        <p:spPr/>
        <p:txBody>
          <a:bodyPr/>
          <a:lstStyle/>
          <a:p>
            <a:pPr>
              <a:defRPr/>
            </a:pPr>
            <a:fld id="{8D63C513-B1C1-4905-A96E-D4D0D2A33509}" type="slidenum">
              <a:rPr lang="en-US" smtClean="0"/>
              <a:pPr>
                <a:defRPr/>
              </a:pPr>
              <a:t>13</a:t>
            </a:fld>
            <a:endParaRPr lang="en-US"/>
          </a:p>
        </p:txBody>
      </p:sp>
      <p:sp>
        <p:nvSpPr>
          <p:cNvPr id="5" name="Footer Placeholder 4">
            <a:extLst>
              <a:ext uri="{FF2B5EF4-FFF2-40B4-BE49-F238E27FC236}">
                <a16:creationId xmlns:a16="http://schemas.microsoft.com/office/drawing/2014/main" id="{5E02CB6C-772B-4261-B47C-D984FB02FB91}"/>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83171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latin typeface="+mn-lt"/>
              </a:rPr>
              <a:t>Too many people involved with preparedness</a:t>
            </a:r>
            <a:r>
              <a:rPr lang="en-US" sz="1200" b="0" baseline="0" dirty="0">
                <a:latin typeface="+mn-lt"/>
              </a:rPr>
              <a:t> for a radiological disaster immediately give up assuming that if a bomb were detonated in their community everyone would be dead; this stems from the perception from the Cold War where the USSR would detonate a 30-megaton device over a US city. This is multiple orders of magnitude larger than the 10kT device expected to be detonated by a terrorist organization.</a:t>
            </a:r>
            <a:endParaRPr lang="en-US" sz="1200" b="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14</a:t>
            </a:fld>
            <a:endParaRPr lang="en-US"/>
          </a:p>
        </p:txBody>
      </p:sp>
      <p:sp>
        <p:nvSpPr>
          <p:cNvPr id="5" name="Footer Placeholder 4">
            <a:extLst>
              <a:ext uri="{FF2B5EF4-FFF2-40B4-BE49-F238E27FC236}">
                <a16:creationId xmlns:a16="http://schemas.microsoft.com/office/drawing/2014/main" id="{EF88CD2D-9F71-4257-8C3D-50C1BD57D36D}"/>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96552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buFont typeface="Arial" pitchFamily="34" charset="0"/>
              <a:buChar char="•"/>
              <a:defRPr/>
            </a:pPr>
            <a:r>
              <a:rPr lang="en-US" sz="1200" dirty="0">
                <a:solidFill>
                  <a:srgbClr val="92D050"/>
                </a:solidFill>
                <a:latin typeface="+mn-lt"/>
              </a:rPr>
              <a:t>RITN centers plan to receive patients from the impacted area</a:t>
            </a:r>
          </a:p>
          <a:p>
            <a:pPr defTabSz="914286">
              <a:buFont typeface="Arial" pitchFamily="34" charset="0"/>
              <a:buChar char="•"/>
              <a:defRPr/>
            </a:pPr>
            <a:r>
              <a:rPr lang="en-US" sz="1200" dirty="0">
                <a:solidFill>
                  <a:srgbClr val="92D050"/>
                </a:solidFill>
                <a:latin typeface="+mn-lt"/>
              </a:rPr>
              <a:t>RITN centers are not first responders or a local response asset</a:t>
            </a:r>
          </a:p>
          <a:p>
            <a:pPr defTabSz="914286">
              <a:buFont typeface="Arial" pitchFamily="34" charset="0"/>
              <a:buChar char="•"/>
              <a:defRPr/>
            </a:pPr>
            <a:r>
              <a:rPr lang="en-US" sz="1200" dirty="0">
                <a:solidFill>
                  <a:srgbClr val="92D050"/>
                </a:solidFill>
                <a:latin typeface="+mn-lt"/>
              </a:rPr>
              <a:t>If an RITN center is near a disaster site it will be too busy handling the immediate surge to be preparing to receive additional radiation victims.</a:t>
            </a:r>
          </a:p>
          <a:p>
            <a:pPr defTabSz="914286">
              <a:buFont typeface="Arial" pitchFamily="34" charset="0"/>
              <a:buChar char="•"/>
              <a:defRPr/>
            </a:pPr>
            <a:r>
              <a:rPr lang="en-US" sz="1200" dirty="0">
                <a:solidFill>
                  <a:srgbClr val="92D050"/>
                </a:solidFill>
                <a:latin typeface="+mn-lt"/>
              </a:rPr>
              <a:t>However, other RITN centers could receive existing patients from a RITN center near a disaster site as patients are offloaded to accommodate the medical surge.</a:t>
            </a:r>
          </a:p>
        </p:txBody>
      </p:sp>
      <p:sp>
        <p:nvSpPr>
          <p:cNvPr id="4" name="Slide Number Placeholder 3"/>
          <p:cNvSpPr>
            <a:spLocks noGrp="1"/>
          </p:cNvSpPr>
          <p:nvPr>
            <p:ph type="sldNum" sz="quarter" idx="10"/>
          </p:nvPr>
        </p:nvSpPr>
        <p:spPr/>
        <p:txBody>
          <a:bodyPr/>
          <a:lstStyle/>
          <a:p>
            <a:pPr>
              <a:defRPr/>
            </a:pPr>
            <a:fld id="{F9101B0A-50BD-4492-A28A-DDA6E36DC4A7}" type="slidenum">
              <a:rPr lang="en-US" smtClean="0"/>
              <a:pPr>
                <a:defRPr/>
              </a:pPr>
              <a:t>15</a:t>
            </a:fld>
            <a:endParaRPr lang="en-US"/>
          </a:p>
        </p:txBody>
      </p:sp>
      <p:sp>
        <p:nvSpPr>
          <p:cNvPr id="5" name="Footer Placeholder 4">
            <a:extLst>
              <a:ext uri="{FF2B5EF4-FFF2-40B4-BE49-F238E27FC236}">
                <a16:creationId xmlns:a16="http://schemas.microsoft.com/office/drawing/2014/main" id="{4D1CC909-11A5-4ADA-9741-12DFF13E4EA4}"/>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50133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sz="1200" dirty="0">
                <a:latin typeface="+mn-lt"/>
              </a:rPr>
              <a:t>Bottom-line is that all</a:t>
            </a:r>
            <a:r>
              <a:rPr lang="en-US" sz="1200" baseline="0" dirty="0">
                <a:latin typeface="+mn-lt"/>
              </a:rPr>
              <a:t> of this will take time for the casualties to arrive at a RITN hospital… ~7-10 Days.</a:t>
            </a:r>
          </a:p>
          <a:p>
            <a:pPr defTabSz="914286">
              <a:defRPr/>
            </a:pPr>
            <a:endParaRPr lang="en-US" sz="1200" baseline="0" dirty="0">
              <a:latin typeface="+mn-lt"/>
            </a:endParaRPr>
          </a:p>
          <a:p>
            <a:pPr defTabSz="914286">
              <a:defRPr/>
            </a:pPr>
            <a:r>
              <a:rPr lang="en-US" sz="1200" baseline="0" dirty="0">
                <a:latin typeface="+mn-lt"/>
              </a:rPr>
              <a:t>Casualties </a:t>
            </a:r>
            <a:r>
              <a:rPr lang="en-US" sz="1200" dirty="0">
                <a:latin typeface="+mn-lt"/>
              </a:rPr>
              <a:t>will be triaged and</a:t>
            </a:r>
            <a:r>
              <a:rPr lang="en-US" sz="1200" baseline="0" dirty="0">
                <a:latin typeface="+mn-lt"/>
              </a:rPr>
              <a:t> grossly decontaminated </a:t>
            </a:r>
            <a:r>
              <a:rPr lang="en-US" sz="1200" dirty="0">
                <a:latin typeface="+mn-lt"/>
              </a:rPr>
              <a:t>near the disaster </a:t>
            </a:r>
            <a:r>
              <a:rPr lang="en-US" sz="1200" baseline="0" dirty="0">
                <a:latin typeface="+mn-lt"/>
              </a:rPr>
              <a:t>then distributed when necessary to distant hospitals for appropriate care.</a:t>
            </a:r>
          </a:p>
          <a:p>
            <a:pPr defTabSz="914286">
              <a:defRPr/>
            </a:pPr>
            <a:endParaRPr lang="en-US" sz="1200" baseline="0" dirty="0">
              <a:latin typeface="+mn-lt"/>
            </a:endParaRPr>
          </a:p>
          <a:p>
            <a:pPr defTabSz="914286">
              <a:defRPr/>
            </a:pPr>
            <a:r>
              <a:rPr lang="en-US" sz="1200" baseline="0" dirty="0">
                <a:latin typeface="+mn-lt"/>
              </a:rPr>
              <a:t>The boldness of the arrows decreases the further from the incident site as the casualties that are passed on to the next level of care decrease at each stage in the process.</a:t>
            </a:r>
          </a:p>
          <a:p>
            <a:pPr defTabSz="914286">
              <a:defRPr/>
            </a:pPr>
            <a:endParaRPr lang="en-US" sz="1200" baseline="0" dirty="0">
              <a:latin typeface="+mn-lt"/>
            </a:endParaRPr>
          </a:p>
          <a:p>
            <a:r>
              <a:rPr lang="en-US" sz="1200" dirty="0">
                <a:latin typeface="+mn-lt"/>
              </a:rPr>
              <a:t>Despite</a:t>
            </a:r>
            <a:r>
              <a:rPr lang="en-US" sz="1200" baseline="0" dirty="0">
                <a:latin typeface="+mn-lt"/>
              </a:rPr>
              <a:t> the magnitude of a disaster like this, </a:t>
            </a:r>
            <a:r>
              <a:rPr lang="en-US" sz="1200" dirty="0">
                <a:latin typeface="+mn-lt"/>
              </a:rPr>
              <a:t>RITN centers</a:t>
            </a:r>
            <a:r>
              <a:rPr lang="en-US" sz="1200" baseline="0" dirty="0">
                <a:latin typeface="+mn-lt"/>
              </a:rPr>
              <a:t> will have time before casualties arrive, possibly a week or more.</a:t>
            </a:r>
          </a:p>
          <a:p>
            <a:endParaRPr lang="en-US" sz="1200" baseline="0" dirty="0">
              <a:latin typeface="+mn-lt"/>
            </a:endParaRPr>
          </a:p>
          <a:p>
            <a:r>
              <a:rPr lang="en-US" sz="1200" baseline="0" dirty="0">
                <a:latin typeface="+mn-lt"/>
              </a:rPr>
              <a:t>And there will be even more time to determine if a casualty requires a transplant, up to four weeks after exposure.</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16</a:t>
            </a:fld>
            <a:endParaRPr lang="en-US"/>
          </a:p>
        </p:txBody>
      </p:sp>
      <p:sp>
        <p:nvSpPr>
          <p:cNvPr id="5" name="Footer Placeholder 4">
            <a:extLst>
              <a:ext uri="{FF2B5EF4-FFF2-40B4-BE49-F238E27FC236}">
                <a16:creationId xmlns:a16="http://schemas.microsoft.com/office/drawing/2014/main" id="{F05F49B4-656B-481A-896E-B93EFAFC2B58}"/>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06703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10% of the casualties will have radiation injuries</a:t>
            </a:r>
            <a:r>
              <a:rPr lang="en-US" sz="1200" baseline="0" dirty="0">
                <a:latin typeface="+mn-lt"/>
              </a:rPr>
              <a:t> only.</a:t>
            </a:r>
          </a:p>
          <a:p>
            <a:endParaRPr lang="en-US" sz="120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Of those casualties, 29% will likely</a:t>
            </a:r>
            <a:r>
              <a:rPr lang="en-US" sz="1200" baseline="0" dirty="0">
                <a:latin typeface="+mn-lt"/>
              </a:rPr>
              <a:t> require inpatient care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mn-lt"/>
              </a:rPr>
              <a:t>Only 1% will likely be candidates for a marrow transplant.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mn-lt"/>
              </a:rPr>
              <a:t>The remaining 70% will need daily CBCs and minimal supportive care to monitor their recovery; ideally in an outpatient setting.</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17</a:t>
            </a:fld>
            <a:endParaRPr lang="en-US"/>
          </a:p>
        </p:txBody>
      </p:sp>
      <p:sp>
        <p:nvSpPr>
          <p:cNvPr id="5" name="Footer Placeholder 4">
            <a:extLst>
              <a:ext uri="{FF2B5EF4-FFF2-40B4-BE49-F238E27FC236}">
                <a16:creationId xmlns:a16="http://schemas.microsoft.com/office/drawing/2014/main" id="{DA2144CC-B4F0-41B8-B6FC-16195E0EEF5E}"/>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00800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565">
              <a:defRPr/>
            </a:pPr>
            <a:r>
              <a:rPr lang="en-US" sz="1200" dirty="0">
                <a:latin typeface="+mn-lt"/>
              </a:rPr>
              <a:t>Those with ARS will need specialists. Approximately 10% will have ARS, they will need specialized supportive care to survive, care given every day at cancer centers around the world.** There is an additional 7% that will have combined trauma and radiation injuries that once stabilized for their trauma will require consultation with a RITN hospital for care of their ARS.</a:t>
            </a:r>
          </a:p>
          <a:p>
            <a:pPr defTabSz="914286">
              <a:defRPr/>
            </a:pPr>
            <a:endParaRPr lang="en-US" sz="1200" baseline="0" dirty="0">
              <a:latin typeface="+mn-lt"/>
            </a:endParaRPr>
          </a:p>
          <a:p>
            <a:pPr marL="0" marR="0" indent="0" algn="l" defTabSz="914286" rtl="0" eaLnBrk="0" fontAlgn="base" latinLnBrk="0" hangingPunct="0">
              <a:lnSpc>
                <a:spcPct val="100000"/>
              </a:lnSpc>
              <a:spcBef>
                <a:spcPct val="30000"/>
              </a:spcBef>
              <a:spcAft>
                <a:spcPct val="0"/>
              </a:spcAft>
              <a:buClrTx/>
              <a:buSzTx/>
              <a:buFontTx/>
              <a:buNone/>
              <a:tabLst/>
              <a:defRPr/>
            </a:pPr>
            <a:r>
              <a:rPr lang="en-US" sz="1200" dirty="0">
                <a:latin typeface="+mn-lt"/>
              </a:rPr>
              <a:t>With Radiation exposure only victims with 2-6 </a:t>
            </a:r>
            <a:r>
              <a:rPr lang="en-US" sz="1200" dirty="0" err="1">
                <a:latin typeface="+mn-lt"/>
              </a:rPr>
              <a:t>Gy</a:t>
            </a:r>
            <a:r>
              <a:rPr lang="en-US" sz="1200" dirty="0">
                <a:latin typeface="+mn-lt"/>
              </a:rPr>
              <a:t> are likely to survive with specialized supportive care.  Those with less than 2 </a:t>
            </a:r>
            <a:r>
              <a:rPr lang="en-US" sz="1200" dirty="0" err="1">
                <a:latin typeface="+mn-lt"/>
              </a:rPr>
              <a:t>Gy</a:t>
            </a:r>
            <a:r>
              <a:rPr lang="en-US" sz="1200" dirty="0">
                <a:latin typeface="+mn-lt"/>
              </a:rPr>
              <a:t> of exposure should not require significant medical resources for their care, they will self</a:t>
            </a:r>
            <a:r>
              <a:rPr lang="en-US" sz="1200" baseline="0" dirty="0">
                <a:latin typeface="+mn-lt"/>
              </a:rPr>
              <a:t> recover or survive with outpatient care</a:t>
            </a:r>
            <a:r>
              <a:rPr lang="en-US" sz="1200" dirty="0">
                <a:latin typeface="+mn-lt"/>
              </a:rPr>
              <a:t>.</a:t>
            </a:r>
          </a:p>
          <a:p>
            <a:pPr defTabSz="914286">
              <a:defRPr/>
            </a:pPr>
            <a:endParaRPr lang="en-US" sz="1200" dirty="0">
              <a:latin typeface="+mn-lt"/>
            </a:endParaRPr>
          </a:p>
          <a:p>
            <a:pPr defTabSz="914286">
              <a:defRPr/>
            </a:pPr>
            <a:r>
              <a:rPr lang="en-US" sz="1200" dirty="0">
                <a:latin typeface="+mn-lt"/>
              </a:rPr>
              <a:t>The</a:t>
            </a:r>
            <a:r>
              <a:rPr lang="en-US" sz="1200" baseline="0" dirty="0">
                <a:latin typeface="+mn-lt"/>
              </a:rPr>
              <a:t> pyramid of treatment i</a:t>
            </a:r>
            <a:r>
              <a:rPr lang="en-US" sz="1200" dirty="0">
                <a:latin typeface="+mn-lt"/>
              </a:rPr>
              <a:t>llustrates the small percentage of casualties with “radiation only” marrow-toxic injuries that likely would be moved through NDMS to RITN centers calculated from </a:t>
            </a:r>
            <a:r>
              <a:rPr lang="en-US" sz="1200" dirty="0" err="1">
                <a:latin typeface="+mn-lt"/>
              </a:rPr>
              <a:t>Knebel</a:t>
            </a:r>
            <a:r>
              <a:rPr lang="en-US" sz="1200" dirty="0">
                <a:latin typeface="+mn-lt"/>
              </a:rPr>
              <a:t> AR, Coleman CN, </a:t>
            </a:r>
            <a:r>
              <a:rPr lang="en-US" sz="1200" dirty="0" err="1">
                <a:latin typeface="+mn-lt"/>
              </a:rPr>
              <a:t>Cliffer</a:t>
            </a:r>
            <a:r>
              <a:rPr lang="en-US" sz="1200" dirty="0">
                <a:latin typeface="+mn-lt"/>
              </a:rPr>
              <a:t> KD; et al. Allocation of scarce resources after a nuclear detonation: setting the context. Disaster Med Public Health Prep. 2011;5 (Suppl 1):S20-S31</a:t>
            </a:r>
          </a:p>
          <a:p>
            <a:pPr defTabSz="914286">
              <a:defRPr/>
            </a:pPr>
            <a:endParaRPr lang="en-US" sz="1200" dirty="0">
              <a:latin typeface="+mn-lt"/>
            </a:endParaRPr>
          </a:p>
          <a:p>
            <a:pPr defTabSz="914286">
              <a:defRPr/>
            </a:pPr>
            <a:r>
              <a:rPr lang="en-US" sz="1200" dirty="0">
                <a:latin typeface="+mn-lt"/>
              </a:rPr>
              <a:t>The composition of casualties is very difficult to estimate. This figure conveys the point that the majority of casualties will require supportive care, frequently as an outpatient. The percentages shown here are an estimate determined by RITN based on interpretation of current publications and medical experience.</a:t>
            </a:r>
          </a:p>
          <a:p>
            <a:pPr defTabSz="1006631"/>
            <a:endParaRPr lang="en-US" sz="1200" b="1" dirty="0">
              <a:solidFill>
                <a:srgbClr val="000000"/>
              </a:solidFill>
              <a:latin typeface="+mn-lt"/>
            </a:endParaRPr>
          </a:p>
          <a:p>
            <a:pPr defTabSz="1006631"/>
            <a:endParaRPr lang="en-US" sz="1200" b="1" dirty="0">
              <a:solidFill>
                <a:srgbClr val="000000"/>
              </a:solidFill>
              <a:latin typeface="+mn-lt"/>
            </a:endParaRPr>
          </a:p>
          <a:p>
            <a:pPr defTabSz="1006631"/>
            <a:r>
              <a:rPr lang="en-US" sz="1200" b="1" dirty="0">
                <a:solidFill>
                  <a:srgbClr val="000000"/>
                </a:solidFill>
                <a:latin typeface="+mn-lt"/>
              </a:rPr>
              <a:t>Casualty Estimates adapted from ground burst 95</a:t>
            </a:r>
            <a:r>
              <a:rPr lang="en-US" sz="1200" b="1" baseline="30000" dirty="0">
                <a:solidFill>
                  <a:srgbClr val="000000"/>
                </a:solidFill>
                <a:latin typeface="+mn-lt"/>
              </a:rPr>
              <a:t>th</a:t>
            </a:r>
            <a:r>
              <a:rPr lang="en-US" sz="1200" b="1" dirty="0">
                <a:solidFill>
                  <a:srgbClr val="000000"/>
                </a:solidFill>
                <a:latin typeface="+mn-lt"/>
              </a:rPr>
              <a:t>%tile column: </a:t>
            </a:r>
            <a:r>
              <a:rPr lang="en-US" sz="1200" dirty="0" err="1">
                <a:solidFill>
                  <a:srgbClr val="000000"/>
                </a:solidFill>
                <a:latin typeface="+mn-lt"/>
              </a:rPr>
              <a:t>Knebel</a:t>
            </a:r>
            <a:r>
              <a:rPr lang="en-US" sz="1200" dirty="0">
                <a:solidFill>
                  <a:srgbClr val="000000"/>
                </a:solidFill>
                <a:latin typeface="+mn-lt"/>
              </a:rPr>
              <a:t> AR, Coleman CN, </a:t>
            </a:r>
            <a:r>
              <a:rPr lang="en-US" sz="1200" dirty="0" err="1">
                <a:solidFill>
                  <a:srgbClr val="000000"/>
                </a:solidFill>
                <a:latin typeface="+mn-lt"/>
              </a:rPr>
              <a:t>Cliffer</a:t>
            </a:r>
            <a:r>
              <a:rPr lang="en-US" sz="1200" dirty="0">
                <a:solidFill>
                  <a:srgbClr val="000000"/>
                </a:solidFill>
                <a:latin typeface="+mn-lt"/>
              </a:rPr>
              <a:t> KD; et al. Allocation of scarce resources after a nuclear detonation: setting the context. Disaster Med Public Health Prep. 2011;5 (Suppl 1):S20-S31</a:t>
            </a:r>
          </a:p>
          <a:p>
            <a:pPr defTabSz="1006631"/>
            <a:endParaRPr lang="en-US" sz="1200" dirty="0">
              <a:solidFill>
                <a:srgbClr val="000000"/>
              </a:solidFill>
              <a:latin typeface="+mn-lt"/>
            </a:endParaRPr>
          </a:p>
          <a:p>
            <a:pPr defTabSz="1006631"/>
            <a:r>
              <a:rPr lang="en-US" sz="1200" b="1" dirty="0">
                <a:solidFill>
                  <a:srgbClr val="000000"/>
                </a:solidFill>
                <a:latin typeface="+mn-lt"/>
              </a:rPr>
              <a:t>Those needing transplant estimated based on:</a:t>
            </a:r>
          </a:p>
          <a:p>
            <a:pPr algn="l">
              <a:buFont typeface="Arial" panose="020B0604020202020204" pitchFamily="34" charset="0"/>
              <a:buChar char="•"/>
            </a:pPr>
            <a:r>
              <a:rPr lang="en-US" sz="1200" b="0" i="0" dirty="0">
                <a:solidFill>
                  <a:srgbClr val="333333"/>
                </a:solidFill>
                <a:effectLst/>
                <a:latin typeface="+mn-lt"/>
              </a:rPr>
              <a:t>Dainiak N, Chao N, Weinstock D, et al. </a:t>
            </a:r>
            <a:r>
              <a:rPr lang="en-US" sz="1200" b="0" i="0" dirty="0">
                <a:solidFill>
                  <a:srgbClr val="006699"/>
                </a:solidFill>
                <a:effectLst/>
                <a:latin typeface="+mn-lt"/>
                <a:hlinkClick r:id="rId3" tooltip="Literature review and global consensus on management of acute radiation syndrome affecting nonhematopoietic organ systems."/>
              </a:rPr>
              <a:t>Literature review and global consensus on management of acute radiation syndrome affecting nonhematopoietic organ systems.</a:t>
            </a:r>
            <a:r>
              <a:rPr lang="en-US" sz="1200" b="0" i="0" dirty="0">
                <a:solidFill>
                  <a:srgbClr val="333333"/>
                </a:solidFill>
                <a:effectLst/>
                <a:latin typeface="+mn-lt"/>
              </a:rPr>
              <a:t> Disaster Med Public Health Prep. 2011 Oct;5(3):183-201. </a:t>
            </a:r>
            <a:r>
              <a:rPr lang="en-US" sz="1200" b="0" i="0" dirty="0" err="1">
                <a:solidFill>
                  <a:srgbClr val="333333"/>
                </a:solidFill>
                <a:effectLst/>
                <a:latin typeface="+mn-lt"/>
              </a:rPr>
              <a:t>doi</a:t>
            </a:r>
            <a:r>
              <a:rPr lang="en-US" sz="1200" b="0" i="0" dirty="0">
                <a:solidFill>
                  <a:srgbClr val="333333"/>
                </a:solidFill>
                <a:effectLst/>
                <a:latin typeface="+mn-lt"/>
              </a:rPr>
              <a:t>: 10.1001/dmp.2011.73. </a:t>
            </a:r>
            <a:r>
              <a:rPr lang="en-US" sz="1200" b="0" i="0" dirty="0" err="1">
                <a:solidFill>
                  <a:srgbClr val="333333"/>
                </a:solidFill>
                <a:effectLst/>
                <a:latin typeface="+mn-lt"/>
              </a:rPr>
              <a:t>Epub</a:t>
            </a:r>
            <a:r>
              <a:rPr lang="en-US" sz="1200" b="0" i="0" dirty="0">
                <a:solidFill>
                  <a:srgbClr val="333333"/>
                </a:solidFill>
                <a:effectLst/>
                <a:latin typeface="+mn-lt"/>
              </a:rPr>
              <a:t> 2011 Oct 10.</a:t>
            </a:r>
          </a:p>
          <a:p>
            <a:pPr algn="l">
              <a:buFont typeface="Arial" panose="020B0604020202020204" pitchFamily="34" charset="0"/>
              <a:buChar char="•"/>
            </a:pPr>
            <a:r>
              <a:rPr lang="en-US" sz="1200" b="0" i="0" dirty="0">
                <a:solidFill>
                  <a:srgbClr val="333333"/>
                </a:solidFill>
                <a:effectLst/>
                <a:latin typeface="+mn-lt"/>
              </a:rPr>
              <a:t>Dainiak N, Chao N, Weinstock D, et al. </a:t>
            </a:r>
            <a:r>
              <a:rPr lang="en-US" sz="1200" b="0" i="0" dirty="0">
                <a:solidFill>
                  <a:srgbClr val="006699"/>
                </a:solidFill>
                <a:effectLst/>
                <a:latin typeface="+mn-lt"/>
                <a:hlinkClick r:id="rId4" tooltip="First global consensus for evidence-based management of the hematopoietic syndrome resulting from exposure to ionizing radiation."/>
              </a:rPr>
              <a:t>First global consensus for evidence-based management of the hematopoietic syndrome resulting from exposure to ionizing radiation.</a:t>
            </a:r>
            <a:r>
              <a:rPr lang="en-US" sz="1200" b="0" i="0" dirty="0">
                <a:solidFill>
                  <a:srgbClr val="333333"/>
                </a:solidFill>
                <a:effectLst/>
                <a:latin typeface="+mn-lt"/>
              </a:rPr>
              <a:t> Disaster Med Public Health Prep. 2011 Oct;5(3):202-12. </a:t>
            </a:r>
            <a:r>
              <a:rPr lang="en-US" sz="1200" b="0" i="0" dirty="0" err="1">
                <a:solidFill>
                  <a:srgbClr val="333333"/>
                </a:solidFill>
                <a:effectLst/>
                <a:latin typeface="+mn-lt"/>
              </a:rPr>
              <a:t>doi</a:t>
            </a:r>
            <a:r>
              <a:rPr lang="en-US" sz="1200" b="0" i="0" dirty="0">
                <a:solidFill>
                  <a:srgbClr val="333333"/>
                </a:solidFill>
                <a:effectLst/>
                <a:latin typeface="+mn-lt"/>
              </a:rPr>
              <a:t>: 10.1001/dmp.2011.68. </a:t>
            </a:r>
            <a:r>
              <a:rPr lang="en-US" sz="1200" b="0" i="0" dirty="0" err="1">
                <a:solidFill>
                  <a:srgbClr val="333333"/>
                </a:solidFill>
                <a:effectLst/>
                <a:latin typeface="+mn-lt"/>
              </a:rPr>
              <a:t>Epub</a:t>
            </a:r>
            <a:r>
              <a:rPr lang="en-US" sz="1200" b="0" i="0" dirty="0">
                <a:solidFill>
                  <a:srgbClr val="333333"/>
                </a:solidFill>
                <a:effectLst/>
                <a:latin typeface="+mn-lt"/>
              </a:rPr>
              <a:t> 2011 Oct 10.</a:t>
            </a:r>
          </a:p>
          <a:p>
            <a:pPr defTabSz="1006631"/>
            <a:endParaRPr lang="en-US" sz="1200" dirty="0">
              <a:solidFill>
                <a:srgbClr val="000000"/>
              </a:solidFill>
              <a:latin typeface="+mn-lt"/>
            </a:endParaRPr>
          </a:p>
        </p:txBody>
      </p:sp>
      <p:sp>
        <p:nvSpPr>
          <p:cNvPr id="4" name="Date Placeholder 3"/>
          <p:cNvSpPr>
            <a:spLocks noGrp="1"/>
          </p:cNvSpPr>
          <p:nvPr>
            <p:ph type="dt" idx="1"/>
          </p:nvPr>
        </p:nvSpPr>
        <p:spPr/>
        <p:txBody>
          <a:bodyPr/>
          <a:lstStyle/>
          <a:p>
            <a:pPr marL="0" marR="0" lvl="0" indent="0" algn="r" defTabSz="1025603" rtl="0" eaLnBrk="1" fontAlgn="base" latinLnBrk="0" hangingPunct="1">
              <a:lnSpc>
                <a:spcPct val="100000"/>
              </a:lnSpc>
              <a:spcBef>
                <a:spcPct val="0"/>
              </a:spcBef>
              <a:spcAft>
                <a:spcPct val="0"/>
              </a:spcAft>
              <a:buClrTx/>
              <a:buSzTx/>
              <a:buFontTx/>
              <a:buNone/>
              <a:tabLst/>
              <a:defRPr/>
            </a:pPr>
            <a:fld id="{35B3C77B-0153-4D2B-A97F-53C8BBA33909}" type="datetime5">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025603" rtl="0" eaLnBrk="1" fontAlgn="base" latinLnBrk="0" hangingPunct="1">
                <a:lnSpc>
                  <a:spcPct val="100000"/>
                </a:lnSpc>
                <a:spcBef>
                  <a:spcPct val="0"/>
                </a:spcBef>
                <a:spcAft>
                  <a:spcPct val="0"/>
                </a:spcAft>
                <a:buClrTx/>
                <a:buSzTx/>
                <a:buFontTx/>
                <a:buNone/>
                <a:tabLst/>
                <a:defRPr/>
              </a:pPr>
              <a:t>14-Feb-23</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1025603" rtl="0" eaLnBrk="1" fontAlgn="base" latinLnBrk="0" hangingPunct="1">
              <a:lnSpc>
                <a:spcPct val="100000"/>
              </a:lnSpc>
              <a:spcBef>
                <a:spcPct val="0"/>
              </a:spcBef>
              <a:spcAft>
                <a:spcPct val="0"/>
              </a:spcAft>
              <a:buClrTx/>
              <a:buSzTx/>
              <a:buFontTx/>
              <a:buNone/>
              <a:tabLst/>
              <a:defRPr/>
            </a:pPr>
            <a:fld id="{A7F08EF9-30D3-4152-9C2D-D2A146408D2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025603"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a:extLst>
              <a:ext uri="{FF2B5EF4-FFF2-40B4-BE49-F238E27FC236}">
                <a16:creationId xmlns:a16="http://schemas.microsoft.com/office/drawing/2014/main" id="{F8FA9E60-4199-48EF-BF61-1A4131ADC169}"/>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6283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mn-lt"/>
              </a:rPr>
              <a:t>With ARS there is time before the casualties symptoms fully develop.</a:t>
            </a:r>
          </a:p>
          <a:p>
            <a:endParaRPr lang="en-US" sz="1200" baseline="0" dirty="0">
              <a:latin typeface="+mn-lt"/>
            </a:endParaRPr>
          </a:p>
          <a:p>
            <a:r>
              <a:rPr lang="en-US" sz="1200" dirty="0">
                <a:latin typeface="+mn-lt"/>
              </a:rPr>
              <a:t>Patients</a:t>
            </a:r>
            <a:r>
              <a:rPr lang="en-US" sz="1200" baseline="0" dirty="0">
                <a:latin typeface="+mn-lt"/>
              </a:rPr>
              <a:t> with this syndrome can manifest one or more sub-syndromes depending on the dose of radiation received.</a:t>
            </a:r>
          </a:p>
          <a:p>
            <a:endParaRPr lang="en-US" sz="1200" baseline="0" dirty="0">
              <a:latin typeface="+mn-lt"/>
            </a:endParaRPr>
          </a:p>
          <a:p>
            <a:r>
              <a:rPr lang="en-US" sz="1200" baseline="0" dirty="0">
                <a:latin typeface="+mn-lt"/>
              </a:rPr>
              <a:t>The higher the dose received the more severe the illness and the earlier the onset of clinical manifestations</a:t>
            </a:r>
          </a:p>
          <a:p>
            <a:r>
              <a:rPr lang="en-US" sz="1200" baseline="0" dirty="0">
                <a:latin typeface="+mn-lt"/>
              </a:rPr>
              <a:t>Patients who are transferred to a RITN center are those who are likely to develop the Hematopoietic </a:t>
            </a:r>
            <a:r>
              <a:rPr lang="en-US" sz="1200" baseline="0" dirty="0" err="1">
                <a:latin typeface="+mn-lt"/>
              </a:rPr>
              <a:t>subsyndrome</a:t>
            </a:r>
            <a:r>
              <a:rPr lang="en-US" sz="1200" baseline="0" dirty="0">
                <a:latin typeface="+mn-lt"/>
              </a:rPr>
              <a:t> of ARS (H-ARS)</a:t>
            </a:r>
          </a:p>
          <a:p>
            <a:endParaRPr lang="en-US" sz="1200" baseline="0" dirty="0">
              <a:latin typeface="+mn-lt"/>
            </a:endParaRPr>
          </a:p>
          <a:p>
            <a:r>
              <a:rPr lang="en-US" sz="1200" baseline="0" dirty="0">
                <a:latin typeface="+mn-lt"/>
              </a:rPr>
              <a:t>Currently, patients who develop the gastrointestinal or the neurovascular sub-syndromes of ARS are not likely to survive </a:t>
            </a:r>
          </a:p>
          <a:p>
            <a:endParaRPr lang="en-US" sz="1200" baseline="0" dirty="0">
              <a:latin typeface="+mn-lt"/>
            </a:endParaRPr>
          </a:p>
          <a:p>
            <a:r>
              <a:rPr lang="en-US" sz="1200" baseline="0" dirty="0">
                <a:latin typeface="+mn-lt"/>
              </a:rPr>
              <a:t>The presence of comorbid injuries or concomitant trauma or burns will greatly increase the severity of the illness and worsen the prognosis for recovery</a:t>
            </a:r>
            <a:endParaRPr lang="en-US" sz="1200" dirty="0">
              <a:latin typeface="+mn-lt"/>
            </a:endParaRPr>
          </a:p>
          <a:p>
            <a:endParaRPr lang="en-US" sz="1200" dirty="0">
              <a:latin typeface="+mn-lt"/>
            </a:endParaRPr>
          </a:p>
          <a:p>
            <a:pPr>
              <a:spcBef>
                <a:spcPts val="0"/>
              </a:spcBef>
            </a:pPr>
            <a:r>
              <a:rPr lang="en-US" sz="1200" b="1" dirty="0">
                <a:latin typeface="+mn-lt"/>
              </a:rPr>
              <a:t>Bone marrow sub-syndrome</a:t>
            </a:r>
          </a:p>
          <a:p>
            <a:pPr lvl="1">
              <a:spcBef>
                <a:spcPts val="0"/>
              </a:spcBef>
            </a:pPr>
            <a:r>
              <a:rPr lang="en-US" sz="1200" dirty="0">
                <a:latin typeface="+mn-lt"/>
              </a:rPr>
              <a:t>Also referred to as hematopoietic syndrome or H-ARS)</a:t>
            </a:r>
          </a:p>
          <a:p>
            <a:pPr lvl="1">
              <a:spcBef>
                <a:spcPts val="0"/>
              </a:spcBef>
            </a:pPr>
            <a:r>
              <a:rPr lang="en-US" sz="1200" dirty="0">
                <a:latin typeface="+mn-lt"/>
              </a:rPr>
              <a:t>The primary cause of death is the destruction of the bone marrow, resulting in infection and hemorrhage</a:t>
            </a:r>
          </a:p>
          <a:p>
            <a:pPr>
              <a:spcBef>
                <a:spcPts val="0"/>
              </a:spcBef>
            </a:pPr>
            <a:r>
              <a:rPr lang="en-US" sz="1200" b="1" dirty="0">
                <a:latin typeface="+mn-lt"/>
              </a:rPr>
              <a:t>Cutaneous sub-syndrome</a:t>
            </a:r>
          </a:p>
          <a:p>
            <a:pPr lvl="1">
              <a:spcBef>
                <a:spcPts val="0"/>
              </a:spcBef>
            </a:pPr>
            <a:r>
              <a:rPr lang="en-US" sz="1200" dirty="0">
                <a:latin typeface="+mn-lt"/>
              </a:rPr>
              <a:t>Usually accompanied by some skin damage </a:t>
            </a:r>
          </a:p>
          <a:p>
            <a:pPr lvl="1">
              <a:spcBef>
                <a:spcPts val="0"/>
              </a:spcBef>
            </a:pPr>
            <a:r>
              <a:rPr lang="en-US" sz="1200" dirty="0">
                <a:latin typeface="+mn-lt"/>
              </a:rPr>
              <a:t>It is also possible to receive a damaging dose to the skin without symptoms of ARS (e.g. Beta burns)</a:t>
            </a:r>
          </a:p>
          <a:p>
            <a:pPr>
              <a:spcBef>
                <a:spcPts val="0"/>
              </a:spcBef>
            </a:pPr>
            <a:r>
              <a:rPr lang="en-US" sz="1200" b="1" dirty="0">
                <a:latin typeface="+mn-lt"/>
              </a:rPr>
              <a:t>Gastrointestinal (GI) sub-syndrome</a:t>
            </a:r>
          </a:p>
          <a:p>
            <a:pPr lvl="1">
              <a:spcBef>
                <a:spcPts val="0"/>
              </a:spcBef>
            </a:pPr>
            <a:r>
              <a:rPr lang="en-US" sz="1200" dirty="0">
                <a:latin typeface="+mn-lt"/>
              </a:rPr>
              <a:t>Survival is extremely unlikely with this syndrome. Destructive and irreparable changes in the GI tract and bone marrow usually cause infection, dehydration, and electrolyte imbalance. Death usually occurs within 2 weeks.</a:t>
            </a:r>
          </a:p>
          <a:p>
            <a:pPr>
              <a:spcBef>
                <a:spcPts val="0"/>
              </a:spcBef>
            </a:pPr>
            <a:r>
              <a:rPr lang="en-US" sz="1200" b="1" dirty="0">
                <a:latin typeface="+mn-lt"/>
              </a:rPr>
              <a:t>Cardiovascular (CV)/ Central Nervous System (CNS) sub-syndrome</a:t>
            </a:r>
          </a:p>
          <a:p>
            <a:pPr lvl="1">
              <a:spcBef>
                <a:spcPts val="0"/>
              </a:spcBef>
            </a:pPr>
            <a:r>
              <a:rPr lang="en-US" sz="1200" dirty="0">
                <a:latin typeface="+mn-lt"/>
              </a:rPr>
              <a:t>Death occurs within 3 days. Likely due to collapse of the circulatory system as well as increased intracranial pressure.</a:t>
            </a:r>
          </a:p>
          <a:p>
            <a:pPr lvl="1">
              <a:spcBef>
                <a:spcPts val="0"/>
              </a:spcBef>
            </a:pP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19</a:t>
            </a:fld>
            <a:endParaRPr lang="en-US"/>
          </a:p>
        </p:txBody>
      </p:sp>
      <p:sp>
        <p:nvSpPr>
          <p:cNvPr id="5" name="Date Placeholder 4">
            <a:extLst>
              <a:ext uri="{FF2B5EF4-FFF2-40B4-BE49-F238E27FC236}">
                <a16:creationId xmlns:a16="http://schemas.microsoft.com/office/drawing/2014/main" id="{D6AA7AA5-138E-43EA-B366-19AC4264DC59}"/>
              </a:ext>
            </a:extLst>
          </p:cNvPr>
          <p:cNvSpPr>
            <a:spLocks noGrp="1"/>
          </p:cNvSpPr>
          <p:nvPr>
            <p:ph type="dt" idx="1"/>
          </p:nvPr>
        </p:nvSpPr>
        <p:spPr/>
        <p:txBody>
          <a:bodyPr/>
          <a:lstStyle/>
          <a:p>
            <a:pPr>
              <a:defRPr/>
            </a:pPr>
            <a:fld id="{73FE2010-0FD4-4F50-9B85-05B20127F968}" type="datetime5">
              <a:rPr lang="en-US" smtClean="0"/>
              <a:t>14-Feb-23</a:t>
            </a:fld>
            <a:endParaRPr lang="en-US"/>
          </a:p>
        </p:txBody>
      </p:sp>
      <p:sp>
        <p:nvSpPr>
          <p:cNvPr id="6" name="Footer Placeholder 5">
            <a:extLst>
              <a:ext uri="{FF2B5EF4-FFF2-40B4-BE49-F238E27FC236}">
                <a16:creationId xmlns:a16="http://schemas.microsoft.com/office/drawing/2014/main" id="{47814697-B708-49E1-A9BA-31B45CAA4644}"/>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93263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government</a:t>
            </a:r>
            <a:r>
              <a:rPr lang="en-US" baseline="0" dirty="0">
                <a:latin typeface="+mn-lt"/>
              </a:rPr>
              <a:t> feels the threat to be real, it has stockpiled medicine and modified treatment authorization to use the best medication available to treat those exposed to radiation.</a:t>
            </a:r>
            <a:endParaRPr lang="en-US" dirty="0">
              <a:latin typeface="+mn-lt"/>
            </a:endParaRPr>
          </a:p>
        </p:txBody>
      </p:sp>
      <p:sp>
        <p:nvSpPr>
          <p:cNvPr id="4" name="Footer Placeholder 3"/>
          <p:cNvSpPr>
            <a:spLocks noGrp="1"/>
          </p:cNvSpPr>
          <p:nvPr>
            <p:ph type="ftr" sz="quarter" idx="10"/>
          </p:nvPr>
        </p:nvSpPr>
        <p:spPr/>
        <p:txBody>
          <a:bodyPr/>
          <a:lstStyle/>
          <a:p>
            <a:pPr>
              <a:defRPr/>
            </a:pPr>
            <a:r>
              <a:rPr lang="en-US"/>
              <a:t>O:\Contingency Planning\RITN\Meetings\2010\2010 Year in Review</a:t>
            </a:r>
          </a:p>
        </p:txBody>
      </p:sp>
      <p:sp>
        <p:nvSpPr>
          <p:cNvPr id="5" name="Slide Number Placeholder 4"/>
          <p:cNvSpPr>
            <a:spLocks noGrp="1"/>
          </p:cNvSpPr>
          <p:nvPr>
            <p:ph type="sldNum" sz="quarter" idx="11"/>
          </p:nvPr>
        </p:nvSpPr>
        <p:spPr/>
        <p:txBody>
          <a:bodyPr/>
          <a:lstStyle/>
          <a:p>
            <a:pPr>
              <a:defRPr/>
            </a:pPr>
            <a:fld id="{A7F08EF9-30D3-4152-9C2D-D2A146408D21}" type="slidenum">
              <a:rPr lang="en-US" smtClean="0"/>
              <a:pPr>
                <a:defRPr/>
              </a:pPr>
              <a:t>2</a:t>
            </a:fld>
            <a:endParaRPr lang="en-US"/>
          </a:p>
        </p:txBody>
      </p:sp>
    </p:spTree>
    <p:extLst>
      <p:ext uri="{BB962C8B-B14F-4D97-AF65-F5344CB8AC3E}">
        <p14:creationId xmlns:p14="http://schemas.microsoft.com/office/powerpoint/2010/main" val="27146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mn-lt"/>
              </a:rPr>
              <a:t>Approaches</a:t>
            </a:r>
            <a:r>
              <a:rPr lang="en-US" sz="1200" baseline="0" dirty="0">
                <a:latin typeface="+mn-lt"/>
              </a:rPr>
              <a:t> to care are not new</a:t>
            </a:r>
          </a:p>
          <a:p>
            <a:endParaRPr lang="en-US" sz="1200" baseline="0" dirty="0">
              <a:latin typeface="+mn-lt"/>
            </a:endParaRPr>
          </a:p>
          <a:p>
            <a:r>
              <a:rPr lang="en-US" sz="1200" baseline="0" dirty="0">
                <a:latin typeface="+mn-lt"/>
              </a:rPr>
              <a:t>Clinicians and RITN bone marrow transplant centers are experts in treatment of these symptoms</a:t>
            </a:r>
          </a:p>
          <a:p>
            <a:endParaRPr lang="en-US" sz="1200" baseline="0" dirty="0">
              <a:latin typeface="+mn-lt"/>
            </a:endParaRPr>
          </a:p>
          <a:p>
            <a:r>
              <a:rPr lang="en-US" sz="1200" baseline="0" dirty="0">
                <a:latin typeface="+mn-lt"/>
              </a:rPr>
              <a:t>Possibility of implementing new mitigation approaches based on the governments efforts to develop medical countermeasures</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20</a:t>
            </a:fld>
            <a:endParaRPr lang="en-US"/>
          </a:p>
        </p:txBody>
      </p:sp>
      <p:sp>
        <p:nvSpPr>
          <p:cNvPr id="5" name="Footer Placeholder 4">
            <a:extLst>
              <a:ext uri="{FF2B5EF4-FFF2-40B4-BE49-F238E27FC236}">
                <a16:creationId xmlns:a16="http://schemas.microsoft.com/office/drawing/2014/main" id="{C2EA15FA-A94F-4ABF-BF83-C354FD29D11D}"/>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33534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21</a:t>
            </a:fld>
            <a:endParaRPr lang="en-US"/>
          </a:p>
        </p:txBody>
      </p:sp>
      <p:sp>
        <p:nvSpPr>
          <p:cNvPr id="5" name="Footer Placeholder 4">
            <a:extLst>
              <a:ext uri="{FF2B5EF4-FFF2-40B4-BE49-F238E27FC236}">
                <a16:creationId xmlns:a16="http://schemas.microsoft.com/office/drawing/2014/main" id="{865C7E94-4A5A-46E5-9BBC-D83F8877372F}"/>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311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93750"/>
            <a:ext cx="7046912" cy="3965575"/>
          </a:xfrm>
        </p:spPr>
      </p:sp>
      <p:sp>
        <p:nvSpPr>
          <p:cNvPr id="3" name="Notes Placeholder 2"/>
          <p:cNvSpPr>
            <a:spLocks noGrp="1"/>
          </p:cNvSpPr>
          <p:nvPr>
            <p:ph type="body" idx="1"/>
          </p:nvPr>
        </p:nvSpPr>
        <p:spPr/>
        <p:txBody>
          <a:bodyPr/>
          <a:lstStyle/>
          <a:p>
            <a:pPr defTabSz="1049786">
              <a:defRPr/>
            </a:pPr>
            <a:r>
              <a:rPr lang="en-US" sz="1200" dirty="0">
                <a:latin typeface="+mn-lt"/>
              </a:rPr>
              <a:t>RITN connected the willing with the resources necessary so they could prepare. Coordinating exercises, training and tracking of medical resources.**</a:t>
            </a:r>
          </a:p>
          <a:p>
            <a:pPr defTabSz="1049786">
              <a:defRPr/>
            </a:pPr>
            <a:endParaRPr lang="en-US" sz="1200" dirty="0">
              <a:latin typeface="+mn-lt"/>
            </a:endParaRPr>
          </a:p>
          <a:p>
            <a:pPr eaLnBrk="1" hangingPunct="1">
              <a:spcBef>
                <a:spcPts val="0"/>
              </a:spcBef>
              <a:spcAft>
                <a:spcPts val="628"/>
              </a:spcAft>
            </a:pPr>
            <a:r>
              <a:rPr lang="en-US" sz="1200" dirty="0">
                <a:latin typeface="+mn-lt"/>
              </a:rPr>
              <a:t>The exercises RITN has conducted include mostly tabletop exercises where we provide a scenario and discussion questions for each hospital, and they review them in a low stress meeting type environment. Then they submit their answers to the discussion questions online. We post all of these exercises and summary data on RITN.net/exercises. In 2014 we began providing funding to hospitals to conduct functional and full-scale exercises which activate portions of a response plan or the entire plan including partner organizations respectively.</a:t>
            </a:r>
          </a:p>
          <a:p>
            <a:pPr eaLnBrk="1" hangingPunct="1">
              <a:spcBef>
                <a:spcPts val="0"/>
              </a:spcBef>
              <a:spcAft>
                <a:spcPts val="628"/>
              </a:spcAft>
            </a:pPr>
            <a:endParaRPr lang="en-US" sz="1200" kern="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22</a:t>
            </a:fld>
            <a:endParaRPr lang="en-US"/>
          </a:p>
        </p:txBody>
      </p:sp>
      <p:sp>
        <p:nvSpPr>
          <p:cNvPr id="5" name="Footer Placeholder 4">
            <a:extLst>
              <a:ext uri="{FF2B5EF4-FFF2-40B4-BE49-F238E27FC236}">
                <a16:creationId xmlns:a16="http://schemas.microsoft.com/office/drawing/2014/main" id="{9523812D-BC4C-4822-9BB5-C9E24BF5D0A2}"/>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52347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spcAft>
                <a:spcPts val="628"/>
              </a:spcAft>
            </a:pPr>
            <a:r>
              <a:rPr lang="en-US" sz="1200" kern="0" dirty="0">
                <a:latin typeface="+mn-lt"/>
              </a:rPr>
              <a:t>MOU with ASPR</a:t>
            </a:r>
          </a:p>
          <a:p>
            <a:pPr eaLnBrk="1" hangingPunct="1">
              <a:spcBef>
                <a:spcPts val="0"/>
              </a:spcBef>
              <a:spcAft>
                <a:spcPts val="628"/>
              </a:spcAft>
            </a:pPr>
            <a:r>
              <a:rPr lang="en-US" sz="1200" kern="0" dirty="0">
                <a:latin typeface="+mn-lt"/>
              </a:rPr>
              <a:t>Medical Guidance </a:t>
            </a:r>
            <a:r>
              <a:rPr lang="en-US" sz="1200" kern="0" dirty="0">
                <a:latin typeface="+mn-lt"/>
                <a:hlinkClick r:id="rId3"/>
              </a:rPr>
              <a:t>www.RITN.net/treatment</a:t>
            </a:r>
            <a:r>
              <a:rPr lang="en-US" sz="1200" kern="0" dirty="0">
                <a:latin typeface="+mn-lt"/>
              </a:rPr>
              <a:t> </a:t>
            </a:r>
          </a:p>
          <a:p>
            <a:pPr lvl="1" eaLnBrk="1" hangingPunct="1">
              <a:spcBef>
                <a:spcPts val="0"/>
              </a:spcBef>
              <a:spcAft>
                <a:spcPts val="628"/>
              </a:spcAft>
            </a:pPr>
            <a:r>
              <a:rPr lang="en-US" sz="1200" dirty="0">
                <a:latin typeface="+mn-lt"/>
              </a:rPr>
              <a:t>ARS Treatment Guidelines</a:t>
            </a:r>
          </a:p>
          <a:p>
            <a:pPr lvl="1" eaLnBrk="1" hangingPunct="1">
              <a:spcBef>
                <a:spcPts val="0"/>
              </a:spcBef>
              <a:spcAft>
                <a:spcPts val="628"/>
              </a:spcAft>
            </a:pPr>
            <a:r>
              <a:rPr lang="en-US" sz="1200" kern="0" dirty="0">
                <a:latin typeface="+mn-lt"/>
              </a:rPr>
              <a:t>Referral Guidelines</a:t>
            </a:r>
          </a:p>
          <a:p>
            <a:pPr lvl="1" eaLnBrk="1" hangingPunct="1">
              <a:spcBef>
                <a:spcPts val="0"/>
              </a:spcBef>
              <a:spcAft>
                <a:spcPts val="628"/>
              </a:spcAft>
            </a:pPr>
            <a:r>
              <a:rPr lang="en-US" sz="1200" dirty="0">
                <a:latin typeface="+mn-lt"/>
              </a:rPr>
              <a:t>Adult and Pediatric Medical Orders in collaboration with REMM</a:t>
            </a:r>
            <a:endParaRPr lang="en-US" sz="1200" kern="0" dirty="0">
              <a:latin typeface="+mn-lt"/>
            </a:endParaRPr>
          </a:p>
          <a:p>
            <a:pPr eaLnBrk="1" hangingPunct="1">
              <a:spcBef>
                <a:spcPts val="0"/>
              </a:spcBef>
              <a:spcAft>
                <a:spcPts val="628"/>
              </a:spcAft>
            </a:pPr>
            <a:r>
              <a:rPr lang="en-US" sz="1200" kern="0" dirty="0">
                <a:latin typeface="+mn-lt"/>
              </a:rPr>
              <a:t>Training </a:t>
            </a:r>
            <a:r>
              <a:rPr lang="en-US" sz="1200" kern="0" dirty="0">
                <a:latin typeface="+mn-lt"/>
                <a:hlinkClick r:id="rId4"/>
              </a:rPr>
              <a:t>www.RITN.net/training</a:t>
            </a:r>
            <a:r>
              <a:rPr lang="en-US" sz="1200" kern="0" dirty="0">
                <a:latin typeface="+mn-lt"/>
              </a:rPr>
              <a:t> </a:t>
            </a:r>
          </a:p>
          <a:p>
            <a:pPr lvl="1" eaLnBrk="1" hangingPunct="1">
              <a:spcBef>
                <a:spcPts val="0"/>
              </a:spcBef>
              <a:spcAft>
                <a:spcPts val="628"/>
              </a:spcAft>
            </a:pPr>
            <a:r>
              <a:rPr lang="en-US" sz="1200" dirty="0">
                <a:latin typeface="+mn-lt"/>
              </a:rPr>
              <a:t>Mobile REAC/TS course</a:t>
            </a:r>
          </a:p>
          <a:p>
            <a:pPr lvl="1" eaLnBrk="1" hangingPunct="1">
              <a:spcBef>
                <a:spcPts val="0"/>
              </a:spcBef>
              <a:spcAft>
                <a:spcPts val="628"/>
              </a:spcAft>
            </a:pPr>
            <a:r>
              <a:rPr lang="en-US" sz="1200" dirty="0">
                <a:latin typeface="+mn-lt"/>
              </a:rPr>
              <a:t>ARS Medical </a:t>
            </a:r>
            <a:r>
              <a:rPr lang="en-US" sz="1200" dirty="0" err="1">
                <a:latin typeface="+mn-lt"/>
              </a:rPr>
              <a:t>Grandrounds</a:t>
            </a:r>
            <a:r>
              <a:rPr lang="en-US" sz="1200" dirty="0">
                <a:latin typeface="+mn-lt"/>
              </a:rPr>
              <a:t> training</a:t>
            </a:r>
          </a:p>
          <a:p>
            <a:pPr lvl="1" eaLnBrk="1" hangingPunct="1">
              <a:spcBef>
                <a:spcPts val="0"/>
              </a:spcBef>
              <a:spcAft>
                <a:spcPts val="628"/>
              </a:spcAft>
            </a:pPr>
            <a:r>
              <a:rPr lang="en-US" sz="1200" dirty="0">
                <a:latin typeface="+mn-lt"/>
              </a:rPr>
              <a:t>Web based training courses (basic radiation, </a:t>
            </a:r>
            <a:r>
              <a:rPr lang="en-US" sz="1200" dirty="0" err="1">
                <a:latin typeface="+mn-lt"/>
              </a:rPr>
              <a:t>ConOps</a:t>
            </a:r>
            <a:r>
              <a:rPr lang="en-US" sz="1200" dirty="0">
                <a:latin typeface="+mn-lt"/>
              </a:rPr>
              <a:t>, etc...)</a:t>
            </a:r>
          </a:p>
          <a:p>
            <a:pPr lvl="1" eaLnBrk="1" hangingPunct="1">
              <a:spcBef>
                <a:spcPts val="0"/>
              </a:spcBef>
              <a:spcAft>
                <a:spcPts val="628"/>
              </a:spcAft>
            </a:pPr>
            <a:r>
              <a:rPr lang="en-US" sz="1200" dirty="0">
                <a:latin typeface="+mn-lt"/>
              </a:rPr>
              <a:t>Non-medical Radiation Awareness Course Adopted by NNSA for USAID staff</a:t>
            </a:r>
          </a:p>
          <a:p>
            <a:pPr eaLnBrk="1" hangingPunct="1">
              <a:spcBef>
                <a:spcPts val="0"/>
              </a:spcBef>
              <a:spcAft>
                <a:spcPts val="628"/>
              </a:spcAft>
            </a:pPr>
            <a:r>
              <a:rPr lang="en-US" sz="1200" kern="0" dirty="0">
                <a:latin typeface="+mn-lt"/>
              </a:rPr>
              <a:t>Operations</a:t>
            </a:r>
          </a:p>
          <a:p>
            <a:pPr lvl="1">
              <a:spcBef>
                <a:spcPts val="0"/>
              </a:spcBef>
              <a:spcAft>
                <a:spcPts val="628"/>
              </a:spcAft>
            </a:pPr>
            <a:r>
              <a:rPr lang="en-US" sz="1200" dirty="0">
                <a:latin typeface="+mn-lt"/>
              </a:rPr>
              <a:t>Web based data collection for ARS patients</a:t>
            </a:r>
          </a:p>
          <a:p>
            <a:pPr lvl="1">
              <a:spcBef>
                <a:spcPts val="0"/>
              </a:spcBef>
              <a:spcAft>
                <a:spcPts val="628"/>
              </a:spcAft>
            </a:pPr>
            <a:r>
              <a:rPr lang="en-US" sz="1200" dirty="0">
                <a:latin typeface="+mn-lt"/>
              </a:rPr>
              <a:t>RITN hospital “bed report +” integrated into GEO Health</a:t>
            </a:r>
          </a:p>
          <a:p>
            <a:pPr>
              <a:spcBef>
                <a:spcPts val="0"/>
              </a:spcBef>
              <a:spcAft>
                <a:spcPts val="419"/>
              </a:spcAft>
            </a:pPr>
            <a:r>
              <a:rPr lang="en-US" sz="1200" b="1" dirty="0">
                <a:latin typeface="+mn-lt"/>
              </a:rPr>
              <a:t>Federal Plans Involving the RITN</a:t>
            </a:r>
          </a:p>
          <a:p>
            <a:pPr lvl="1">
              <a:spcBef>
                <a:spcPts val="0"/>
              </a:spcBef>
              <a:spcAft>
                <a:spcPts val="419"/>
              </a:spcAft>
            </a:pPr>
            <a:r>
              <a:rPr lang="en-US" sz="1200" dirty="0">
                <a:latin typeface="+mn-lt"/>
              </a:rPr>
              <a:t>White House: Planning Guidance for Response to a Nuclear Detonation</a:t>
            </a:r>
          </a:p>
          <a:p>
            <a:pPr lvl="1">
              <a:spcBef>
                <a:spcPts val="0"/>
              </a:spcBef>
              <a:spcAft>
                <a:spcPts val="419"/>
              </a:spcAft>
            </a:pPr>
            <a:r>
              <a:rPr lang="en-US" sz="1200" dirty="0">
                <a:latin typeface="+mn-lt"/>
              </a:rPr>
              <a:t>FEMA: Nuclear/Radiological Incident Annex</a:t>
            </a:r>
          </a:p>
          <a:p>
            <a:pPr lvl="1">
              <a:spcBef>
                <a:spcPts val="0"/>
              </a:spcBef>
              <a:spcAft>
                <a:spcPts val="419"/>
              </a:spcAft>
            </a:pPr>
            <a:r>
              <a:rPr lang="en-US" sz="1200" dirty="0">
                <a:latin typeface="+mn-lt"/>
              </a:rPr>
              <a:t>ASPR: Radiological Dispersal Device Playbook</a:t>
            </a:r>
          </a:p>
          <a:p>
            <a:pPr lvl="1">
              <a:spcBef>
                <a:spcPts val="0"/>
              </a:spcBef>
              <a:spcAft>
                <a:spcPts val="419"/>
              </a:spcAft>
            </a:pPr>
            <a:r>
              <a:rPr lang="en-US" sz="1200" dirty="0">
                <a:latin typeface="+mn-lt"/>
              </a:rPr>
              <a:t>ASPR: Rad/Nuke Annex to All Hazards Plan</a:t>
            </a:r>
          </a:p>
          <a:p>
            <a:pPr lvl="1">
              <a:spcBef>
                <a:spcPts val="0"/>
              </a:spcBef>
              <a:spcAft>
                <a:spcPts val="419"/>
              </a:spcAft>
            </a:pPr>
            <a:r>
              <a:rPr lang="en-US" sz="1200" dirty="0">
                <a:latin typeface="+mn-lt"/>
              </a:rPr>
              <a:t>ASPR: State &amp; Local Planners Playbook for Medical Response to a Nuclear Detonation</a:t>
            </a:r>
          </a:p>
          <a:p>
            <a:pPr lvl="1">
              <a:spcBef>
                <a:spcPts val="0"/>
              </a:spcBef>
              <a:spcAft>
                <a:spcPts val="419"/>
              </a:spcAft>
            </a:pPr>
            <a:r>
              <a:rPr lang="en-US" sz="1200" dirty="0">
                <a:latin typeface="+mn-lt"/>
              </a:rPr>
              <a:t>ASPR: Medical Planning and Response Manual for a Nuclear Detonation Incident</a:t>
            </a:r>
          </a:p>
          <a:p>
            <a:pPr lvl="1">
              <a:spcBef>
                <a:spcPts val="0"/>
              </a:spcBef>
              <a:spcAft>
                <a:spcPts val="419"/>
              </a:spcAft>
            </a:pPr>
            <a:r>
              <a:rPr lang="en-US" sz="1200" dirty="0">
                <a:latin typeface="+mn-lt"/>
              </a:rPr>
              <a:t>NLM: REMM-RITN Prototype for Adult &amp; Pediatric Medical Orders During a Radiation Incident</a:t>
            </a:r>
          </a:p>
          <a:p>
            <a:pPr>
              <a:spcBef>
                <a:spcPts val="0"/>
              </a:spcBef>
              <a:spcAft>
                <a:spcPts val="419"/>
              </a:spcAft>
            </a:pPr>
            <a:endParaRPr lang="en-US" sz="1200" dirty="0">
              <a:latin typeface="+mn-lt"/>
            </a:endParaRPr>
          </a:p>
          <a:p>
            <a:pPr>
              <a:spcBef>
                <a:spcPts val="0"/>
              </a:spcBef>
              <a:spcAft>
                <a:spcPts val="628"/>
              </a:spcAft>
            </a:pPr>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23</a:t>
            </a:fld>
            <a:endParaRPr lang="en-US"/>
          </a:p>
        </p:txBody>
      </p:sp>
      <p:sp>
        <p:nvSpPr>
          <p:cNvPr id="5" name="Footer Placeholder 4">
            <a:extLst>
              <a:ext uri="{FF2B5EF4-FFF2-40B4-BE49-F238E27FC236}">
                <a16:creationId xmlns:a16="http://schemas.microsoft.com/office/drawing/2014/main" id="{FA0B9D4D-8543-498E-8D29-A53AA958C48B}"/>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9330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4064">
              <a:defRPr/>
            </a:pPr>
            <a:fld id="{5FF5ACF9-2741-4629-8BDC-3BEAE8BBAD20}" type="slidenum">
              <a:rPr lang="en-US">
                <a:solidFill>
                  <a:srgbClr val="000000"/>
                </a:solidFill>
              </a:rPr>
              <a:pPr defTabSz="974064">
                <a:defRPr/>
              </a:pPr>
              <a:t>24</a:t>
            </a:fld>
            <a:endParaRPr lang="en-US">
              <a:solidFill>
                <a:srgbClr val="000000"/>
              </a:solidFill>
            </a:endParaRPr>
          </a:p>
        </p:txBody>
      </p:sp>
      <p:sp>
        <p:nvSpPr>
          <p:cNvPr id="5" name="Footer Placeholder 4">
            <a:extLst>
              <a:ext uri="{FF2B5EF4-FFF2-40B4-BE49-F238E27FC236}">
                <a16:creationId xmlns:a16="http://schemas.microsoft.com/office/drawing/2014/main" id="{6771A485-C608-4686-8B39-442A10CC5C2D}"/>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071342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25</a:t>
            </a:fld>
            <a:endParaRPr lang="en-US"/>
          </a:p>
        </p:txBody>
      </p:sp>
      <p:sp>
        <p:nvSpPr>
          <p:cNvPr id="5" name="Footer Placeholder 4">
            <a:extLst>
              <a:ext uri="{FF2B5EF4-FFF2-40B4-BE49-F238E27FC236}">
                <a16:creationId xmlns:a16="http://schemas.microsoft.com/office/drawing/2014/main" id="{DC06E884-AC73-4266-8162-F426F3F6E457}"/>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8652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26</a:t>
            </a:fld>
            <a:endParaRPr lang="en-US"/>
          </a:p>
        </p:txBody>
      </p:sp>
      <p:sp>
        <p:nvSpPr>
          <p:cNvPr id="5" name="Footer Placeholder 4">
            <a:extLst>
              <a:ext uri="{FF2B5EF4-FFF2-40B4-BE49-F238E27FC236}">
                <a16:creationId xmlns:a16="http://schemas.microsoft.com/office/drawing/2014/main" id="{8A0718C4-D993-409B-A67B-4AECAF7096DB}"/>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170744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27</a:t>
            </a:fld>
            <a:endParaRPr lang="en-US"/>
          </a:p>
        </p:txBody>
      </p:sp>
      <p:sp>
        <p:nvSpPr>
          <p:cNvPr id="5" name="Footer Placeholder 4">
            <a:extLst>
              <a:ext uri="{FF2B5EF4-FFF2-40B4-BE49-F238E27FC236}">
                <a16:creationId xmlns:a16="http://schemas.microsoft.com/office/drawing/2014/main" id="{DB108C98-17A0-4147-A09E-08592EBB008F}"/>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64791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28</a:t>
            </a:fld>
            <a:endParaRPr lang="en-US"/>
          </a:p>
        </p:txBody>
      </p:sp>
      <p:sp>
        <p:nvSpPr>
          <p:cNvPr id="5" name="Footer Placeholder 4">
            <a:extLst>
              <a:ext uri="{FF2B5EF4-FFF2-40B4-BE49-F238E27FC236}">
                <a16:creationId xmlns:a16="http://schemas.microsoft.com/office/drawing/2014/main" id="{D4A050CA-EB15-4CDD-AE7B-8F80EDDA1EC7}"/>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172854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29</a:t>
            </a:fld>
            <a:endParaRPr lang="en-US"/>
          </a:p>
        </p:txBody>
      </p:sp>
      <p:sp>
        <p:nvSpPr>
          <p:cNvPr id="5" name="Footer Placeholder 4">
            <a:extLst>
              <a:ext uri="{FF2B5EF4-FFF2-40B4-BE49-F238E27FC236}">
                <a16:creationId xmlns:a16="http://schemas.microsoft.com/office/drawing/2014/main" id="{F84DF538-ECA4-4DCA-B6B0-D3E0B2DE68E9}"/>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10728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3</a:t>
            </a:fld>
            <a:endParaRPr lang="en-US"/>
          </a:p>
        </p:txBody>
      </p:sp>
      <p:sp>
        <p:nvSpPr>
          <p:cNvPr id="5" name="Footer Placeholder 4">
            <a:extLst>
              <a:ext uri="{FF2B5EF4-FFF2-40B4-BE49-F238E27FC236}">
                <a16:creationId xmlns:a16="http://schemas.microsoft.com/office/drawing/2014/main" id="{E555C448-564E-4800-ADDE-FE6780931DA5}"/>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454419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30</a:t>
            </a:fld>
            <a:endParaRPr lang="en-US"/>
          </a:p>
        </p:txBody>
      </p:sp>
      <p:sp>
        <p:nvSpPr>
          <p:cNvPr id="5" name="Footer Placeholder 4">
            <a:extLst>
              <a:ext uri="{FF2B5EF4-FFF2-40B4-BE49-F238E27FC236}">
                <a16:creationId xmlns:a16="http://schemas.microsoft.com/office/drawing/2014/main" id="{09BFD9FD-78BD-420C-B2BE-3FBAE0440836}"/>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13142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https://www.youtube.com/watch?v=v-qW-z7qXRw</a:t>
            </a:r>
            <a:endParaRPr lang="en-US" dirty="0"/>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31</a:t>
            </a:fld>
            <a:endParaRPr lang="en-US"/>
          </a:p>
        </p:txBody>
      </p:sp>
      <p:sp>
        <p:nvSpPr>
          <p:cNvPr id="5" name="Footer Placeholder 4">
            <a:extLst>
              <a:ext uri="{FF2B5EF4-FFF2-40B4-BE49-F238E27FC236}">
                <a16:creationId xmlns:a16="http://schemas.microsoft.com/office/drawing/2014/main" id="{686A2C8B-5B27-4FAD-B3C0-B887861E0BBF}"/>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94982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mn-lt"/>
              </a:rPr>
              <a:t>The Radiation Emergency Assistance Center and Training Site (REAC/TS) is located outside Knoxville, TN and has been providing crisis response to radiological accidents since 1976. REAC/TS staff include physicians and health physicists. REAC/TS maintains a stockpile of </a:t>
            </a:r>
            <a:r>
              <a:rPr lang="en-US" sz="1200" baseline="0" dirty="0" err="1">
                <a:latin typeface="+mn-lt"/>
              </a:rPr>
              <a:t>decorporation</a:t>
            </a:r>
            <a:r>
              <a:rPr lang="en-US" sz="1200" baseline="0" dirty="0">
                <a:latin typeface="+mn-lt"/>
              </a:rPr>
              <a:t> agents as well.</a:t>
            </a:r>
            <a:endParaRPr lang="en-US" sz="1200" dirty="0">
              <a:latin typeface="+mn-lt"/>
            </a:endParaRPr>
          </a:p>
          <a:p>
            <a:endParaRPr lang="en-US" sz="1200" dirty="0">
              <a:latin typeface="+mn-lt"/>
            </a:endParaRPr>
          </a:p>
          <a:p>
            <a:r>
              <a:rPr lang="en-US" sz="1200" dirty="0">
                <a:latin typeface="+mn-lt"/>
              </a:rPr>
              <a:t>I suggest you also familiarize yourself with their</a:t>
            </a:r>
            <a:r>
              <a:rPr lang="en-US" sz="1200" baseline="0" dirty="0">
                <a:latin typeface="+mn-lt"/>
              </a:rPr>
              <a:t> website. They have an APP in the Apple store and the Android store, and there are links to RITN found here as well. </a:t>
            </a:r>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32</a:t>
            </a:fld>
            <a:endParaRPr lang="en-US"/>
          </a:p>
        </p:txBody>
      </p:sp>
      <p:sp>
        <p:nvSpPr>
          <p:cNvPr id="5" name="Footer Placeholder 4">
            <a:extLst>
              <a:ext uri="{FF2B5EF4-FFF2-40B4-BE49-F238E27FC236}">
                <a16:creationId xmlns:a16="http://schemas.microsoft.com/office/drawing/2014/main" id="{2B98ADA9-97EF-46F4-9A23-04989F812D6D}"/>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53182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33</a:t>
            </a:fld>
            <a:endParaRPr lang="en-US"/>
          </a:p>
        </p:txBody>
      </p:sp>
      <p:sp>
        <p:nvSpPr>
          <p:cNvPr id="5" name="Footer Placeholder 4">
            <a:extLst>
              <a:ext uri="{FF2B5EF4-FFF2-40B4-BE49-F238E27FC236}">
                <a16:creationId xmlns:a16="http://schemas.microsoft.com/office/drawing/2014/main" id="{46B9634C-4232-49EE-8F78-D95493B48C75}"/>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233400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mn-lt"/>
              </a:rPr>
              <a:t>The Radiation Emergency Assistance Center and Training Site (REAC/TS) is located outside Knoxville, TN and has been providing crisis response to radiological accidents since 1976. REAC/TS staff include physicians and health physicists. REAC/TS maintains a stockpile of </a:t>
            </a:r>
            <a:r>
              <a:rPr lang="en-US" sz="1200" baseline="0" dirty="0" err="1">
                <a:latin typeface="+mn-lt"/>
              </a:rPr>
              <a:t>decorporation</a:t>
            </a:r>
            <a:r>
              <a:rPr lang="en-US" sz="1200" baseline="0" dirty="0">
                <a:latin typeface="+mn-lt"/>
              </a:rPr>
              <a:t> agents as well.</a:t>
            </a:r>
            <a:endParaRPr lang="en-US" sz="1200" dirty="0">
              <a:latin typeface="+mn-lt"/>
            </a:endParaRPr>
          </a:p>
          <a:p>
            <a:endParaRPr lang="en-US" sz="1200" dirty="0">
              <a:latin typeface="+mn-lt"/>
            </a:endParaRPr>
          </a:p>
          <a:p>
            <a:r>
              <a:rPr lang="en-US" sz="1200" dirty="0">
                <a:latin typeface="+mn-lt"/>
              </a:rPr>
              <a:t>I suggest you also familiarize yourself with their</a:t>
            </a:r>
            <a:r>
              <a:rPr lang="en-US" sz="1200" baseline="0" dirty="0">
                <a:latin typeface="+mn-lt"/>
              </a:rPr>
              <a:t> website. They have an APP in the Apple store and the Android store, and there are links to RITN found here as well. </a:t>
            </a:r>
          </a:p>
        </p:txBody>
      </p:sp>
      <p:sp>
        <p:nvSpPr>
          <p:cNvPr id="133124" name="Slide Number Placeholder 3"/>
          <p:cNvSpPr>
            <a:spLocks noGrp="1"/>
          </p:cNvSpPr>
          <p:nvPr>
            <p:ph type="sldNum" sz="quarter" idx="5"/>
          </p:nvPr>
        </p:nvSpPr>
        <p:spPr>
          <a:noFill/>
        </p:spPr>
        <p:txBody>
          <a:bodyPr/>
          <a:lstStyle/>
          <a:p>
            <a:pPr defTabSz="1058768"/>
            <a:fld id="{34486930-AB75-4A4A-8B6D-40ABCE56DF42}" type="slidenum">
              <a:rPr lang="en-US" smtClean="0">
                <a:solidFill>
                  <a:srgbClr val="000000"/>
                </a:solidFill>
                <a:latin typeface="Arial" pitchFamily="34" charset="0"/>
              </a:rPr>
              <a:pPr defTabSz="1058768"/>
              <a:t>34</a:t>
            </a:fld>
            <a:endParaRPr lang="en-US" dirty="0">
              <a:solidFill>
                <a:srgbClr val="000000"/>
              </a:solidFill>
              <a:latin typeface="Arial" pitchFamily="34" charset="0"/>
            </a:endParaRPr>
          </a:p>
        </p:txBody>
      </p:sp>
      <p:sp>
        <p:nvSpPr>
          <p:cNvPr id="2" name="Footer Placeholder 1">
            <a:extLst>
              <a:ext uri="{FF2B5EF4-FFF2-40B4-BE49-F238E27FC236}">
                <a16:creationId xmlns:a16="http://schemas.microsoft.com/office/drawing/2014/main" id="{B61B16F9-B9AC-475F-B127-78C3EB281A5D}"/>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247767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10612">
              <a:defRPr/>
            </a:pPr>
            <a:r>
              <a:rPr lang="en-US" sz="1200" dirty="0">
                <a:latin typeface="+mn-lt"/>
              </a:rPr>
              <a:t>RITN</a:t>
            </a:r>
            <a:r>
              <a:rPr lang="en-US" sz="1200" baseline="0" dirty="0">
                <a:latin typeface="+mn-lt"/>
              </a:rPr>
              <a:t> has worked to develop partners that also are preparing for similar incidents as well as professional organizations that can assist in getting the word out about the importance of preparedness for mass casualty incidents that result in marrow toxic injuries.</a:t>
            </a:r>
            <a:endParaRPr lang="en-US" sz="1200" dirty="0">
              <a:latin typeface="+mn-lt"/>
            </a:endParaRPr>
          </a:p>
          <a:p>
            <a:endParaRPr lang="en-US" sz="1200" dirty="0">
              <a:latin typeface="+mn-lt"/>
            </a:endParaRPr>
          </a:p>
          <a:p>
            <a:pPr marL="378980" indent="-378980">
              <a:lnSpc>
                <a:spcPct val="110000"/>
              </a:lnSpc>
              <a:spcBef>
                <a:spcPts val="0"/>
              </a:spcBef>
              <a:buFontTx/>
              <a:buChar char="•"/>
              <a:defRPr/>
            </a:pPr>
            <a:r>
              <a:rPr lang="en-US" sz="1200" kern="0" dirty="0">
                <a:solidFill>
                  <a:schemeClr val="bg1"/>
                </a:solidFill>
                <a:latin typeface="+mn-lt"/>
              </a:rPr>
              <a:t>American Society for Blood and Marrow Transplantation</a:t>
            </a:r>
          </a:p>
          <a:p>
            <a:pPr marL="378980" indent="-378980">
              <a:lnSpc>
                <a:spcPct val="110000"/>
              </a:lnSpc>
              <a:spcBef>
                <a:spcPts val="0"/>
              </a:spcBef>
              <a:buFontTx/>
              <a:buChar char="•"/>
              <a:defRPr/>
            </a:pPr>
            <a:r>
              <a:rPr lang="en-US" sz="1200" kern="0" dirty="0">
                <a:solidFill>
                  <a:schemeClr val="bg1"/>
                </a:solidFill>
                <a:latin typeface="+mn-lt"/>
              </a:rPr>
              <a:t>Department of Defense - Office of Naval Research</a:t>
            </a:r>
          </a:p>
          <a:p>
            <a:pPr marL="378980" indent="-378980">
              <a:lnSpc>
                <a:spcPct val="110000"/>
              </a:lnSpc>
              <a:spcBef>
                <a:spcPts val="0"/>
              </a:spcBef>
              <a:buFontTx/>
              <a:buChar char="•"/>
              <a:defRPr/>
            </a:pPr>
            <a:r>
              <a:rPr lang="en-US" sz="1200" kern="0" dirty="0">
                <a:solidFill>
                  <a:schemeClr val="bg1"/>
                </a:solidFill>
                <a:latin typeface="+mn-lt"/>
              </a:rPr>
              <a:t>Dept. of Health &amp; Human Services-Asst. Sec. for Preparedness &amp; Response</a:t>
            </a:r>
          </a:p>
          <a:p>
            <a:pPr marL="378980" indent="-378980">
              <a:lnSpc>
                <a:spcPct val="110000"/>
              </a:lnSpc>
              <a:spcBef>
                <a:spcPts val="0"/>
              </a:spcBef>
              <a:buFontTx/>
              <a:buChar char="•"/>
              <a:defRPr/>
            </a:pPr>
            <a:r>
              <a:rPr lang="en-US" sz="1200" kern="0" dirty="0">
                <a:solidFill>
                  <a:schemeClr val="bg1"/>
                </a:solidFill>
                <a:latin typeface="+mn-lt"/>
              </a:rPr>
              <a:t>Health Resources and Services Administration</a:t>
            </a:r>
          </a:p>
          <a:p>
            <a:pPr marL="378980" indent="-378980">
              <a:lnSpc>
                <a:spcPct val="110000"/>
              </a:lnSpc>
              <a:spcBef>
                <a:spcPts val="0"/>
              </a:spcBef>
              <a:buFontTx/>
              <a:buChar char="•"/>
              <a:defRPr/>
            </a:pPr>
            <a:r>
              <a:rPr lang="en-US" sz="1200" kern="0" dirty="0">
                <a:solidFill>
                  <a:schemeClr val="bg1"/>
                </a:solidFill>
                <a:latin typeface="+mn-lt"/>
              </a:rPr>
              <a:t>Radiation Emergency Medical Management website: </a:t>
            </a:r>
            <a:r>
              <a:rPr lang="en-US" sz="1200" kern="0" dirty="0">
                <a:solidFill>
                  <a:schemeClr val="bg1"/>
                </a:solidFill>
                <a:latin typeface="+mn-lt"/>
                <a:hlinkClick r:id="rId3"/>
              </a:rPr>
              <a:t>www.remm.nlm.gov</a:t>
            </a:r>
            <a:endParaRPr lang="en-US" sz="1200" kern="0" dirty="0">
              <a:solidFill>
                <a:schemeClr val="bg1"/>
              </a:solidFill>
              <a:latin typeface="+mn-lt"/>
            </a:endParaRPr>
          </a:p>
          <a:p>
            <a:pPr marL="378980" indent="-378980">
              <a:lnSpc>
                <a:spcPct val="110000"/>
              </a:lnSpc>
              <a:spcBef>
                <a:spcPts val="0"/>
              </a:spcBef>
              <a:buFontTx/>
              <a:buChar char="•"/>
              <a:defRPr/>
            </a:pPr>
            <a:r>
              <a:rPr lang="en-US" sz="1200" kern="0" dirty="0">
                <a:solidFill>
                  <a:schemeClr val="bg1"/>
                </a:solidFill>
                <a:latin typeface="+mn-lt"/>
              </a:rPr>
              <a:t>National Assoc. of City and County Health Officials</a:t>
            </a:r>
          </a:p>
          <a:p>
            <a:pPr marL="378980" indent="-378980">
              <a:lnSpc>
                <a:spcPct val="110000"/>
              </a:lnSpc>
              <a:spcBef>
                <a:spcPts val="0"/>
              </a:spcBef>
              <a:buFontTx/>
              <a:buChar char="•"/>
              <a:defRPr/>
            </a:pPr>
            <a:r>
              <a:rPr lang="en-US" sz="1200" kern="0" dirty="0">
                <a:solidFill>
                  <a:schemeClr val="bg1"/>
                </a:solidFill>
                <a:latin typeface="+mn-lt"/>
              </a:rPr>
              <a:t>Assoc. of State and Territorial Health Officials</a:t>
            </a:r>
          </a:p>
          <a:p>
            <a:pPr marL="378980" indent="-378980">
              <a:lnSpc>
                <a:spcPct val="110000"/>
              </a:lnSpc>
              <a:spcBef>
                <a:spcPts val="0"/>
              </a:spcBef>
              <a:buFontTx/>
              <a:buChar char="•"/>
              <a:defRPr/>
            </a:pPr>
            <a:r>
              <a:rPr lang="en-US" sz="1200" kern="0" dirty="0">
                <a:solidFill>
                  <a:schemeClr val="bg1"/>
                </a:solidFill>
                <a:latin typeface="+mn-lt"/>
              </a:rPr>
              <a:t>National Alliance for Radiation Readiness </a:t>
            </a:r>
            <a:r>
              <a:rPr lang="en-US" sz="1200" kern="0" dirty="0">
                <a:solidFill>
                  <a:schemeClr val="bg1"/>
                </a:solidFill>
                <a:latin typeface="+mn-lt"/>
                <a:hlinkClick r:id="rId4"/>
              </a:rPr>
              <a:t>www.radiationready.org</a:t>
            </a:r>
            <a:r>
              <a:rPr lang="en-US" sz="1200" kern="0" dirty="0">
                <a:solidFill>
                  <a:schemeClr val="bg1"/>
                </a:solidFill>
                <a:latin typeface="+mn-lt"/>
              </a:rPr>
              <a:t> </a:t>
            </a:r>
          </a:p>
          <a:p>
            <a:pPr marL="378980" indent="-378980">
              <a:lnSpc>
                <a:spcPct val="110000"/>
              </a:lnSpc>
              <a:spcBef>
                <a:spcPts val="0"/>
              </a:spcBef>
              <a:buFontTx/>
              <a:buChar char="•"/>
              <a:defRPr/>
            </a:pPr>
            <a:r>
              <a:rPr lang="en-US" sz="1200" kern="0" dirty="0">
                <a:solidFill>
                  <a:schemeClr val="bg1"/>
                </a:solidFill>
                <a:latin typeface="+mn-lt"/>
              </a:rPr>
              <a:t>AABB-Disasters Task Force</a:t>
            </a:r>
          </a:p>
          <a:p>
            <a:pPr marL="378980" indent="-378980">
              <a:lnSpc>
                <a:spcPct val="110000"/>
              </a:lnSpc>
              <a:spcBef>
                <a:spcPts val="0"/>
              </a:spcBef>
              <a:buFontTx/>
              <a:buChar char="•"/>
              <a:defRPr/>
            </a:pPr>
            <a:r>
              <a:rPr lang="en-US" sz="1200" kern="0" dirty="0">
                <a:solidFill>
                  <a:schemeClr val="bg1"/>
                </a:solidFill>
                <a:latin typeface="+mn-lt"/>
              </a:rPr>
              <a:t>Radiation Emergency Assistance Center/Training Site</a:t>
            </a:r>
          </a:p>
          <a:p>
            <a:pPr marL="378980" indent="-378980">
              <a:lnSpc>
                <a:spcPct val="110000"/>
              </a:lnSpc>
              <a:spcBef>
                <a:spcPts val="0"/>
              </a:spcBef>
              <a:buFontTx/>
              <a:buChar char="•"/>
              <a:defRPr/>
            </a:pPr>
            <a:r>
              <a:rPr lang="en-US" sz="1200" kern="0" dirty="0">
                <a:solidFill>
                  <a:schemeClr val="bg1"/>
                </a:solidFill>
                <a:latin typeface="+mn-lt"/>
              </a:rPr>
              <a:t>New England Center for Emergency Preparedness</a:t>
            </a:r>
          </a:p>
          <a:p>
            <a:pPr marL="378980" indent="-378980">
              <a:lnSpc>
                <a:spcPct val="110000"/>
              </a:lnSpc>
              <a:spcBef>
                <a:spcPts val="0"/>
              </a:spcBef>
              <a:buFontTx/>
              <a:buChar char="•"/>
              <a:defRPr/>
            </a:pPr>
            <a:r>
              <a:rPr lang="en-US" sz="1200" kern="0" dirty="0">
                <a:solidFill>
                  <a:schemeClr val="bg1"/>
                </a:solidFill>
                <a:latin typeface="+mn-lt"/>
              </a:rPr>
              <a:t>European Group for Blood and Marrow Transplantation-Nuclear Accident Committee</a:t>
            </a:r>
          </a:p>
          <a:p>
            <a:pPr marL="378980" indent="-378980">
              <a:lnSpc>
                <a:spcPct val="110000"/>
              </a:lnSpc>
              <a:spcBef>
                <a:spcPts val="0"/>
              </a:spcBef>
              <a:buFontTx/>
              <a:buChar char="•"/>
              <a:defRPr/>
            </a:pPr>
            <a:r>
              <a:rPr lang="en-US" sz="1200" kern="0" dirty="0">
                <a:solidFill>
                  <a:schemeClr val="bg1"/>
                </a:solidFill>
                <a:latin typeface="+mn-lt"/>
              </a:rPr>
              <a:t>Center for International Blood and Marrow Transplant Research</a:t>
            </a:r>
          </a:p>
        </p:txBody>
      </p:sp>
      <p:sp>
        <p:nvSpPr>
          <p:cNvPr id="4" name="Footer Placeholder 3"/>
          <p:cNvSpPr>
            <a:spLocks noGrp="1"/>
          </p:cNvSpPr>
          <p:nvPr>
            <p:ph type="ftr" sz="quarter" idx="10"/>
          </p:nvPr>
        </p:nvSpPr>
        <p:spPr/>
        <p:txBody>
          <a:bodyPr/>
          <a:lstStyle/>
          <a:p>
            <a:pPr defTabSz="974426">
              <a:defRPr/>
            </a:pPr>
            <a:r>
              <a:rPr lang="en-US">
                <a:solidFill>
                  <a:srgbClr val="000000"/>
                </a:solidFill>
              </a:rPr>
              <a:t>O:\Contingency Planning\RITN\Meetings\2010\2010 Year in Review</a:t>
            </a:r>
          </a:p>
        </p:txBody>
      </p:sp>
      <p:sp>
        <p:nvSpPr>
          <p:cNvPr id="5" name="Slide Number Placeholder 4"/>
          <p:cNvSpPr>
            <a:spLocks noGrp="1"/>
          </p:cNvSpPr>
          <p:nvPr>
            <p:ph type="sldNum" sz="quarter" idx="11"/>
          </p:nvPr>
        </p:nvSpPr>
        <p:spPr/>
        <p:txBody>
          <a:bodyPr/>
          <a:lstStyle/>
          <a:p>
            <a:pPr defTabSz="974426">
              <a:defRPr/>
            </a:pPr>
            <a:fld id="{A7F08EF9-30D3-4152-9C2D-D2A146408D21}" type="slidenum">
              <a:rPr lang="en-US">
                <a:solidFill>
                  <a:srgbClr val="000000"/>
                </a:solidFill>
              </a:rPr>
              <a:pPr defTabSz="974426">
                <a:defRPr/>
              </a:pPr>
              <a:t>35</a:t>
            </a:fld>
            <a:endParaRPr lang="en-US">
              <a:solidFill>
                <a:srgbClr val="000000"/>
              </a:solidFill>
            </a:endParaRPr>
          </a:p>
        </p:txBody>
      </p:sp>
    </p:spTree>
    <p:extLst>
      <p:ext uri="{BB962C8B-B14F-4D97-AF65-F5344CB8AC3E}">
        <p14:creationId xmlns:p14="http://schemas.microsoft.com/office/powerpoint/2010/main" val="337589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4</a:t>
            </a:fld>
            <a:endParaRPr lang="en-US"/>
          </a:p>
        </p:txBody>
      </p:sp>
      <p:sp>
        <p:nvSpPr>
          <p:cNvPr id="5" name="Footer Placeholder 4">
            <a:extLst>
              <a:ext uri="{FF2B5EF4-FFF2-40B4-BE49-F238E27FC236}">
                <a16:creationId xmlns:a16="http://schemas.microsoft.com/office/drawing/2014/main" id="{94E5CB94-43BB-48E3-B913-6ACFCFA7608B}"/>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72240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768350"/>
            <a:ext cx="6826250" cy="3840163"/>
          </a:xfrm>
        </p:spPr>
      </p:sp>
      <p:sp>
        <p:nvSpPr>
          <p:cNvPr id="3" name="Notes Placeholder 2"/>
          <p:cNvSpPr>
            <a:spLocks noGrp="1"/>
          </p:cNvSpPr>
          <p:nvPr>
            <p:ph type="body" idx="1"/>
          </p:nvPr>
        </p:nvSpPr>
        <p:spPr/>
        <p:txBody>
          <a:bodyPr/>
          <a:lstStyle/>
          <a:p>
            <a:r>
              <a:rPr lang="en-US" sz="1200" b="1" dirty="0">
                <a:solidFill>
                  <a:srgbClr val="000000"/>
                </a:solidFill>
                <a:latin typeface="+mn-lt"/>
              </a:rPr>
              <a:t>What is RITN?</a:t>
            </a:r>
          </a:p>
          <a:p>
            <a:r>
              <a:rPr lang="en-US" sz="1200" dirty="0">
                <a:solidFill>
                  <a:srgbClr val="000000"/>
                </a:solidFill>
                <a:latin typeface="+mn-lt"/>
              </a:rPr>
              <a:t>RITN is a collaborative effort, led by the NMDP-Be The Match and the ASTCT, of hospitals preparing for the medical surge resulting from a distant radiological incident</a:t>
            </a:r>
          </a:p>
          <a:p>
            <a:r>
              <a:rPr lang="en-US" sz="1200" dirty="0">
                <a:solidFill>
                  <a:srgbClr val="000000"/>
                </a:solidFill>
                <a:latin typeface="+mn-lt"/>
              </a:rPr>
              <a:t>RITN hospitals prepare to provide specialized care to patients with Acute Radiation Syndrome (ARS) following a mass casualty radiological incident</a:t>
            </a:r>
          </a:p>
          <a:p>
            <a:pPr lvl="1"/>
            <a:r>
              <a:rPr lang="en-US" sz="1200" dirty="0">
                <a:solidFill>
                  <a:srgbClr val="000000"/>
                </a:solidFill>
                <a:latin typeface="+mn-lt"/>
              </a:rPr>
              <a:t>Hospitals near the incident will not be activated as part of the RITN</a:t>
            </a:r>
          </a:p>
          <a:p>
            <a:pPr lvl="1"/>
            <a:r>
              <a:rPr lang="en-US" sz="1200" dirty="0">
                <a:solidFill>
                  <a:srgbClr val="000000"/>
                </a:solidFill>
                <a:latin typeface="+mn-lt"/>
              </a:rPr>
              <a:t>RITN expertise is for “radiation only” injuries, trauma patients should be sent to other NDMS hospitals</a:t>
            </a:r>
          </a:p>
          <a:p>
            <a:pPr lvl="0"/>
            <a:endParaRPr lang="en-US" sz="1200" dirty="0">
              <a:solidFill>
                <a:srgbClr val="000000"/>
              </a:solidFill>
              <a:latin typeface="+mn-lt"/>
            </a:endParaRPr>
          </a:p>
          <a:p>
            <a:pPr lvl="0"/>
            <a:r>
              <a:rPr lang="en-US" sz="1200" b="1" dirty="0">
                <a:solidFill>
                  <a:srgbClr val="000000"/>
                </a:solidFill>
                <a:latin typeface="+mn-lt"/>
              </a:rPr>
              <a:t>Why</a:t>
            </a:r>
            <a:r>
              <a:rPr lang="en-US" sz="1200" b="1" baseline="0" dirty="0">
                <a:solidFill>
                  <a:srgbClr val="000000"/>
                </a:solidFill>
                <a:latin typeface="+mn-lt"/>
              </a:rPr>
              <a:t> was RITN Created?</a:t>
            </a:r>
          </a:p>
          <a:p>
            <a:pPr lvl="1">
              <a:spcBef>
                <a:spcPts val="600"/>
              </a:spcBef>
              <a:spcAft>
                <a:spcPts val="600"/>
              </a:spcAft>
            </a:pPr>
            <a:r>
              <a:rPr lang="en-US" sz="1200" dirty="0">
                <a:solidFill>
                  <a:srgbClr val="000000"/>
                </a:solidFill>
                <a:latin typeface="+mn-lt"/>
              </a:rPr>
              <a:t>The gap of specialized care for ARS patients was identified by the Assistant Secretary for Preparedness and Response, or ASPR, as well as the Office of Naval Research</a:t>
            </a:r>
          </a:p>
          <a:p>
            <a:pPr lvl="1">
              <a:spcBef>
                <a:spcPts val="600"/>
              </a:spcBef>
              <a:spcAft>
                <a:spcPts val="600"/>
              </a:spcAft>
            </a:pPr>
            <a:r>
              <a:rPr lang="en-US" sz="1200" dirty="0">
                <a:solidFill>
                  <a:srgbClr val="000000"/>
                </a:solidFill>
                <a:latin typeface="+mn-lt"/>
              </a:rPr>
              <a:t>Following the leadership of the Office of Naval Research, the NMDP-Be The Match was developing capacity at bone marrow treatment clinics in hospitals to prepare</a:t>
            </a:r>
          </a:p>
          <a:p>
            <a:pPr lvl="1">
              <a:spcBef>
                <a:spcPts val="600"/>
              </a:spcBef>
              <a:spcAft>
                <a:spcPts val="600"/>
              </a:spcAft>
            </a:pPr>
            <a:r>
              <a:rPr lang="en-US" sz="1200" dirty="0">
                <a:solidFill>
                  <a:srgbClr val="000000"/>
                </a:solidFill>
                <a:latin typeface="+mn-lt"/>
              </a:rPr>
              <a:t>In 2005 ASPR engaged the NMDP-Be The Match and American Society for Transplantation and Cellular Therapy (ASTCT) to collaborate on bridging the gap</a:t>
            </a:r>
          </a:p>
          <a:p>
            <a:pPr lvl="1">
              <a:spcBef>
                <a:spcPts val="600"/>
              </a:spcBef>
              <a:spcAft>
                <a:spcPts val="600"/>
              </a:spcAft>
            </a:pPr>
            <a:r>
              <a:rPr lang="en-US" sz="1200" dirty="0">
                <a:solidFill>
                  <a:srgbClr val="000000"/>
                </a:solidFill>
                <a:latin typeface="+mn-lt"/>
              </a:rPr>
              <a:t>ASTCT members are world leaders in transplantation</a:t>
            </a: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solidFill>
                  <a:srgbClr val="000000"/>
                </a:solidFill>
              </a:rPr>
              <a:pPr>
                <a:defRPr/>
              </a:pPr>
              <a:t>5</a:t>
            </a:fld>
            <a:endParaRPr lang="en-US">
              <a:solidFill>
                <a:srgbClr val="000000"/>
              </a:solidFill>
            </a:endParaRPr>
          </a:p>
        </p:txBody>
      </p:sp>
      <p:sp>
        <p:nvSpPr>
          <p:cNvPr id="5" name="Footer Placeholder 4">
            <a:extLst>
              <a:ext uri="{FF2B5EF4-FFF2-40B4-BE49-F238E27FC236}">
                <a16:creationId xmlns:a16="http://schemas.microsoft.com/office/drawing/2014/main" id="{F2D05B9D-82CB-424C-96D7-010DB61E5CF4}"/>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403696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It boils down to a simple statement: Preparing to treat Acute Radiation Syndrome casualties from a distant radiological mass casualty disaster</a:t>
            </a:r>
          </a:p>
          <a:p>
            <a:endParaRPr lang="en-US" sz="1200" dirty="0">
              <a:latin typeface="+mn-lt"/>
            </a:endParaRPr>
          </a:p>
          <a:p>
            <a:r>
              <a:rPr lang="en-US" sz="1200" dirty="0">
                <a:latin typeface="+mn-lt"/>
              </a:rPr>
              <a:t>Vs.</a:t>
            </a:r>
          </a:p>
          <a:p>
            <a:endParaRPr lang="en-US" sz="1200" dirty="0">
              <a:latin typeface="+mn-lt"/>
            </a:endParaRPr>
          </a:p>
          <a:p>
            <a:r>
              <a:rPr lang="en-US" sz="1200" dirty="0">
                <a:latin typeface="+mn-lt"/>
              </a:rPr>
              <a:t>The Radiation Injury Treatment Network® (RITN) is a national network of medical centers with expertise in the management of bone marrow failure and works with partners from other medical specialties to assist with managing acute radiation syndrome (ARS) and its health-related consequences.  The mission of the RITN is to maximize health-related outcomes among casualties with ARS following a mass casualty disaster involving radiological, nuclear, or chemical agents with marrow toxicity.  </a:t>
            </a:r>
          </a:p>
          <a:p>
            <a:r>
              <a:rPr lang="en-US" sz="1200" dirty="0">
                <a:latin typeface="+mn-lt"/>
              </a:rPr>
              <a:t>To accomplish its mission:</a:t>
            </a:r>
          </a:p>
          <a:p>
            <a:pPr lvl="1"/>
            <a:r>
              <a:rPr lang="en-US" sz="1200" b="1" dirty="0">
                <a:latin typeface="+mn-lt"/>
              </a:rPr>
              <a:t>Before the disaster, </a:t>
            </a:r>
            <a:r>
              <a:rPr lang="en-US" sz="1200" dirty="0">
                <a:latin typeface="+mn-lt"/>
              </a:rPr>
              <a:t>RITN develops treatment guidelines for managing hematologic toxicity among casualties of radiation exposure and educates health care professionals about pertinent aspects of radiation exposure management through training and disaster exercises. </a:t>
            </a:r>
          </a:p>
          <a:p>
            <a:pPr lvl="1"/>
            <a:r>
              <a:rPr lang="en-US" sz="1200" b="1" dirty="0">
                <a:latin typeface="+mn-lt"/>
              </a:rPr>
              <a:t>During the disaster, </a:t>
            </a:r>
            <a:r>
              <a:rPr lang="en-US" sz="1200" dirty="0">
                <a:latin typeface="+mn-lt"/>
              </a:rPr>
              <a:t>RITN centers provide comprehensive evaluation and treatment in both inpatient and outpatient settings. The RITN control cell helps to coordinate the response and shares critical information about the disaster between RITN hospitals and governmental agencies, including the Department of Health and Human Services (DHHS), Assistant Secretary of Preparedness and Response (ASPR).</a:t>
            </a:r>
          </a:p>
          <a:p>
            <a:pPr lvl="1"/>
            <a:r>
              <a:rPr lang="en-US" sz="1200" b="1" dirty="0">
                <a:latin typeface="+mn-lt"/>
              </a:rPr>
              <a:t>After the disaster, </a:t>
            </a:r>
            <a:r>
              <a:rPr lang="en-US" sz="1200" dirty="0">
                <a:latin typeface="+mn-lt"/>
              </a:rPr>
              <a:t>RITN centers collect and share patient data for research through the Center for International Blood and Marrow Transplantation Research.</a:t>
            </a:r>
          </a:p>
          <a:p>
            <a:r>
              <a:rPr lang="en-US" sz="1200" dirty="0">
                <a:latin typeface="+mn-lt"/>
              </a:rPr>
              <a:t>RITN is led by the National Marrow Donor Program and American Society for Transplantation and Cellular Therapy, with essential support from the US Office of Naval Research</a:t>
            </a:r>
          </a:p>
          <a:p>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5FF5ACF9-2741-4629-8BDC-3BEAE8BBAD20}" type="slidenum">
              <a:rPr lang="en-US" smtClean="0"/>
              <a:pPr>
                <a:defRPr/>
              </a:pPr>
              <a:t>6</a:t>
            </a:fld>
            <a:endParaRPr lang="en-US"/>
          </a:p>
        </p:txBody>
      </p:sp>
      <p:sp>
        <p:nvSpPr>
          <p:cNvPr id="5" name="Footer Placeholder 4">
            <a:extLst>
              <a:ext uri="{FF2B5EF4-FFF2-40B4-BE49-F238E27FC236}">
                <a16:creationId xmlns:a16="http://schemas.microsoft.com/office/drawing/2014/main" id="{2555D08F-3504-439E-B503-369B6AB973E2}"/>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68247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6900" y="744538"/>
            <a:ext cx="6610350" cy="3717925"/>
          </a:xfrm>
        </p:spPr>
      </p:sp>
      <p:sp>
        <p:nvSpPr>
          <p:cNvPr id="3" name="Notes Placeholder 2"/>
          <p:cNvSpPr>
            <a:spLocks noGrp="1"/>
          </p:cNvSpPr>
          <p:nvPr>
            <p:ph type="body" idx="1"/>
          </p:nvPr>
        </p:nvSpPr>
        <p:spPr/>
        <p:txBody>
          <a:bodyPr/>
          <a:lstStyle/>
          <a:p>
            <a:pPr>
              <a:spcBef>
                <a:spcPts val="0"/>
              </a:spcBef>
              <a:spcAft>
                <a:spcPts val="0"/>
              </a:spcAft>
            </a:pPr>
            <a:r>
              <a:rPr lang="en-US" sz="1200" kern="0" dirty="0">
                <a:solidFill>
                  <a:srgbClr val="000000"/>
                </a:solidFill>
                <a:latin typeface="+mn-lt"/>
              </a:rPr>
              <a:t>Extremely small numbers of the long-term blood (hematopoietic) stem cells can repopulate the entire blood forming system</a:t>
            </a:r>
          </a:p>
          <a:p>
            <a:pPr>
              <a:spcBef>
                <a:spcPts val="0"/>
              </a:spcBef>
              <a:spcAft>
                <a:spcPts val="0"/>
              </a:spcAft>
            </a:pPr>
            <a:r>
              <a:rPr lang="en-US" sz="1200" kern="0" dirty="0">
                <a:solidFill>
                  <a:srgbClr val="000000"/>
                </a:solidFill>
                <a:latin typeface="+mn-lt"/>
              </a:rPr>
              <a:t>Survival boosts (LD50/60):</a:t>
            </a:r>
          </a:p>
          <a:p>
            <a:pPr lvl="1">
              <a:spcBef>
                <a:spcPts val="0"/>
              </a:spcBef>
              <a:spcAft>
                <a:spcPts val="0"/>
              </a:spcAft>
            </a:pPr>
            <a:r>
              <a:rPr lang="en-US" sz="1200" kern="0" dirty="0">
                <a:solidFill>
                  <a:srgbClr val="000000"/>
                </a:solidFill>
                <a:latin typeface="+mn-lt"/>
              </a:rPr>
              <a:t>Left untreated ½ of radiation casualties will die from &gt;3 </a:t>
            </a:r>
            <a:r>
              <a:rPr lang="en-US" sz="1200" kern="0" dirty="0" err="1">
                <a:solidFill>
                  <a:srgbClr val="000000"/>
                </a:solidFill>
                <a:latin typeface="+mn-lt"/>
              </a:rPr>
              <a:t>Gy</a:t>
            </a:r>
            <a:endParaRPr lang="en-US" sz="1200" kern="0" dirty="0">
              <a:solidFill>
                <a:srgbClr val="000000"/>
              </a:solidFill>
              <a:latin typeface="+mn-lt"/>
            </a:endParaRPr>
          </a:p>
          <a:p>
            <a:pPr lvl="1">
              <a:spcBef>
                <a:spcPts val="0"/>
              </a:spcBef>
              <a:spcAft>
                <a:spcPts val="0"/>
              </a:spcAft>
            </a:pPr>
            <a:r>
              <a:rPr lang="en-US" sz="1200" kern="0" dirty="0">
                <a:solidFill>
                  <a:srgbClr val="000000"/>
                </a:solidFill>
                <a:latin typeface="+mn-lt"/>
              </a:rPr>
              <a:t>With supportive care increase to ½ survive at 6 </a:t>
            </a:r>
            <a:r>
              <a:rPr lang="en-US" sz="1200" kern="0" dirty="0" err="1">
                <a:solidFill>
                  <a:srgbClr val="000000"/>
                </a:solidFill>
                <a:latin typeface="+mn-lt"/>
              </a:rPr>
              <a:t>Gy</a:t>
            </a:r>
            <a:endParaRPr lang="en-US" sz="1200" kern="0" dirty="0">
              <a:solidFill>
                <a:srgbClr val="000000"/>
              </a:solidFill>
              <a:latin typeface="+mn-lt"/>
            </a:endParaRPr>
          </a:p>
          <a:p>
            <a:pPr lvl="1">
              <a:spcBef>
                <a:spcPts val="0"/>
              </a:spcBef>
              <a:spcAft>
                <a:spcPts val="0"/>
              </a:spcAft>
            </a:pPr>
            <a:r>
              <a:rPr lang="en-US" sz="1200" kern="0" dirty="0">
                <a:solidFill>
                  <a:srgbClr val="000000"/>
                </a:solidFill>
                <a:latin typeface="+mn-lt"/>
              </a:rPr>
              <a:t>With Cytokines increase ½ survive at 8 </a:t>
            </a:r>
            <a:r>
              <a:rPr lang="en-US" sz="1200" kern="0" dirty="0" err="1">
                <a:solidFill>
                  <a:srgbClr val="000000"/>
                </a:solidFill>
                <a:latin typeface="+mn-lt"/>
              </a:rPr>
              <a:t>Gy</a:t>
            </a:r>
            <a:endParaRPr lang="en-US" sz="1200" kern="0" dirty="0">
              <a:solidFill>
                <a:srgbClr val="000000"/>
              </a:solidFill>
              <a:latin typeface="+mn-lt"/>
            </a:endParaRPr>
          </a:p>
          <a:p>
            <a:pPr>
              <a:spcBef>
                <a:spcPts val="0"/>
              </a:spcBef>
              <a:spcAft>
                <a:spcPts val="658"/>
              </a:spcAft>
            </a:pPr>
            <a:endParaRPr lang="en-US" sz="1200" kern="0" dirty="0">
              <a:solidFill>
                <a:srgbClr val="000000"/>
              </a:solidFill>
              <a:latin typeface="+mn-lt"/>
            </a:endParaRPr>
          </a:p>
          <a:p>
            <a:pPr>
              <a:spcBef>
                <a:spcPts val="0"/>
              </a:spcBef>
              <a:spcAft>
                <a:spcPts val="658"/>
              </a:spcAft>
            </a:pPr>
            <a:r>
              <a:rPr lang="en-US" sz="1200" kern="0" dirty="0">
                <a:solidFill>
                  <a:srgbClr val="000000"/>
                </a:solidFill>
                <a:latin typeface="+mn-lt"/>
              </a:rPr>
              <a:t>Doses of ionizing radiation &gt;2 </a:t>
            </a:r>
            <a:r>
              <a:rPr lang="en-US" sz="1200" kern="0" dirty="0" err="1">
                <a:solidFill>
                  <a:srgbClr val="000000"/>
                </a:solidFill>
                <a:latin typeface="+mn-lt"/>
              </a:rPr>
              <a:t>Gy</a:t>
            </a:r>
            <a:r>
              <a:rPr lang="en-US" sz="1200" kern="0" dirty="0">
                <a:solidFill>
                  <a:srgbClr val="000000"/>
                </a:solidFill>
                <a:latin typeface="+mn-lt"/>
              </a:rPr>
              <a:t>** can cause Acute Radiation Syndrome (ARS)</a:t>
            </a:r>
          </a:p>
          <a:p>
            <a:pPr>
              <a:spcBef>
                <a:spcPts val="0"/>
              </a:spcBef>
              <a:spcAft>
                <a:spcPts val="658"/>
              </a:spcAft>
            </a:pPr>
            <a:r>
              <a:rPr lang="en-US" sz="1200" kern="0" dirty="0">
                <a:solidFill>
                  <a:srgbClr val="000000"/>
                </a:solidFill>
                <a:latin typeface="+mn-lt"/>
              </a:rPr>
              <a:t>ARS mimics what BMT/hematology/oncology staff see daily from the treatment of blood cancers</a:t>
            </a:r>
          </a:p>
          <a:p>
            <a:pPr defTabSz="1002565">
              <a:spcBef>
                <a:spcPts val="0"/>
              </a:spcBef>
              <a:spcAft>
                <a:spcPts val="658"/>
              </a:spcAft>
              <a:defRPr/>
            </a:pPr>
            <a:r>
              <a:rPr lang="en-US" sz="1200" kern="0" dirty="0">
                <a:solidFill>
                  <a:srgbClr val="000000"/>
                </a:solidFill>
                <a:latin typeface="+mn-lt"/>
              </a:rPr>
              <a:t>Through cancer treatment process patients are irradiated or given chemotherapy to destroy their immune system</a:t>
            </a:r>
          </a:p>
          <a:p>
            <a:pPr>
              <a:spcBef>
                <a:spcPts val="0"/>
              </a:spcBef>
              <a:spcAft>
                <a:spcPts val="658"/>
              </a:spcAft>
            </a:pPr>
            <a:r>
              <a:rPr lang="en-US" sz="1200" kern="0" dirty="0">
                <a:latin typeface="+mn-lt"/>
              </a:rPr>
              <a:t>Dose treatment:</a:t>
            </a:r>
          </a:p>
          <a:p>
            <a:pPr lvl="1">
              <a:spcBef>
                <a:spcPts val="0"/>
              </a:spcBef>
              <a:spcAft>
                <a:spcPts val="658"/>
              </a:spcAft>
            </a:pPr>
            <a:r>
              <a:rPr lang="en-US" sz="1200" kern="0" dirty="0">
                <a:latin typeface="+mn-lt"/>
              </a:rPr>
              <a:t>~&lt; 2Gy is survivable without treatment</a:t>
            </a:r>
          </a:p>
          <a:p>
            <a:pPr lvl="1">
              <a:spcBef>
                <a:spcPts val="0"/>
              </a:spcBef>
              <a:spcAft>
                <a:spcPts val="658"/>
              </a:spcAft>
            </a:pPr>
            <a:r>
              <a:rPr lang="en-US" sz="1200" kern="0" dirty="0">
                <a:latin typeface="+mn-lt"/>
              </a:rPr>
              <a:t>4 </a:t>
            </a:r>
            <a:r>
              <a:rPr lang="en-US" sz="1200" kern="0" dirty="0" err="1">
                <a:latin typeface="+mn-lt"/>
              </a:rPr>
              <a:t>Gy</a:t>
            </a:r>
            <a:r>
              <a:rPr lang="en-US" sz="1200" kern="0" dirty="0">
                <a:latin typeface="+mn-lt"/>
              </a:rPr>
              <a:t> is LD 50/60 without supportive care</a:t>
            </a:r>
          </a:p>
          <a:p>
            <a:pPr lvl="1">
              <a:spcBef>
                <a:spcPts val="0"/>
              </a:spcBef>
              <a:spcAft>
                <a:spcPts val="658"/>
              </a:spcAft>
            </a:pPr>
            <a:r>
              <a:rPr lang="en-US" sz="1200" kern="0" dirty="0">
                <a:latin typeface="+mn-lt"/>
              </a:rPr>
              <a:t>LD 50/60 increases to ~6 </a:t>
            </a:r>
            <a:r>
              <a:rPr lang="en-US" sz="1200" kern="0" dirty="0" err="1">
                <a:latin typeface="+mn-lt"/>
              </a:rPr>
              <a:t>Gy</a:t>
            </a:r>
            <a:r>
              <a:rPr lang="en-US" sz="1200" kern="0" dirty="0">
                <a:latin typeface="+mn-lt"/>
              </a:rPr>
              <a:t> with supportive care (fluids, antibiotics, antifungals)</a:t>
            </a:r>
          </a:p>
          <a:p>
            <a:pPr lvl="1">
              <a:spcBef>
                <a:spcPts val="0"/>
              </a:spcBef>
              <a:spcAft>
                <a:spcPts val="658"/>
              </a:spcAft>
            </a:pPr>
            <a:r>
              <a:rPr lang="en-US" sz="1200" kern="0" dirty="0">
                <a:latin typeface="+mn-lt"/>
              </a:rPr>
              <a:t>LD 50/60 increases to ~8 </a:t>
            </a:r>
            <a:r>
              <a:rPr lang="en-US" sz="1200" kern="0" dirty="0" err="1">
                <a:latin typeface="+mn-lt"/>
              </a:rPr>
              <a:t>Gy</a:t>
            </a:r>
            <a:r>
              <a:rPr lang="en-US" sz="1200" kern="0" dirty="0">
                <a:latin typeface="+mn-lt"/>
              </a:rPr>
              <a:t> with cytokines</a:t>
            </a:r>
          </a:p>
          <a:p>
            <a:pPr>
              <a:spcBef>
                <a:spcPts val="0"/>
              </a:spcBef>
              <a:spcAft>
                <a:spcPts val="658"/>
              </a:spcAft>
            </a:pPr>
            <a:endParaRPr lang="en-US" sz="1200" kern="0" dirty="0">
              <a:latin typeface="+mn-lt"/>
            </a:endParaRPr>
          </a:p>
          <a:p>
            <a:pPr lvl="0"/>
            <a:r>
              <a:rPr lang="en-US" sz="1200" dirty="0">
                <a:latin typeface="+mn-lt"/>
              </a:rPr>
              <a:t>Bone marrow is a the most sensitive organ in the body to ionizing radiation.</a:t>
            </a:r>
          </a:p>
          <a:p>
            <a:pPr lvl="1"/>
            <a:r>
              <a:rPr lang="en-US" sz="1200" dirty="0">
                <a:latin typeface="+mn-lt"/>
              </a:rPr>
              <a:t>Bone marrow is the source of production of:</a:t>
            </a:r>
          </a:p>
          <a:p>
            <a:pPr marL="1234607" lvl="2" indent="-313302">
              <a:buFont typeface="Arial" panose="020B0604020202020204" pitchFamily="34" charset="0"/>
              <a:buChar char="•"/>
            </a:pPr>
            <a:r>
              <a:rPr lang="en-US" sz="1200" dirty="0">
                <a:latin typeface="+mn-lt"/>
              </a:rPr>
              <a:t>Red blood cells ----- for oxygen</a:t>
            </a:r>
          </a:p>
          <a:p>
            <a:pPr marL="1234607" lvl="2" indent="-313302">
              <a:buFont typeface="Arial" panose="020B0604020202020204" pitchFamily="34" charset="0"/>
              <a:buChar char="•"/>
            </a:pPr>
            <a:r>
              <a:rPr lang="en-US" sz="1200" dirty="0">
                <a:latin typeface="+mn-lt"/>
              </a:rPr>
              <a:t>White blood cells -- for immunity</a:t>
            </a:r>
          </a:p>
          <a:p>
            <a:pPr marL="1234607" lvl="2" indent="-313302">
              <a:buFont typeface="Arial" panose="020B0604020202020204" pitchFamily="34" charset="0"/>
              <a:buChar char="•"/>
            </a:pPr>
            <a:r>
              <a:rPr lang="en-US" sz="1200" dirty="0">
                <a:latin typeface="+mn-lt"/>
              </a:rPr>
              <a:t>Platelets -------------- for clotting </a:t>
            </a:r>
          </a:p>
          <a:p>
            <a:pPr lvl="0"/>
            <a:r>
              <a:rPr lang="en-US" sz="1200" u="sng" dirty="0">
                <a:latin typeface="+mn-lt"/>
              </a:rPr>
              <a:t>Failure to restore blood production following radiation injury would result in death. </a:t>
            </a:r>
          </a:p>
          <a:p>
            <a:pPr lvl="0"/>
            <a:r>
              <a:rPr lang="en-US" sz="1200" dirty="0">
                <a:latin typeface="+mn-lt"/>
              </a:rPr>
              <a:t>Untreated, many radiation casualties will die of marrow suppression from whole body exposure greater than 300 </a:t>
            </a:r>
            <a:r>
              <a:rPr lang="en-US" sz="1200" dirty="0" err="1">
                <a:latin typeface="+mn-lt"/>
              </a:rPr>
              <a:t>cGy</a:t>
            </a:r>
            <a:r>
              <a:rPr lang="en-US" sz="1200" dirty="0">
                <a:latin typeface="+mn-lt"/>
              </a:rPr>
              <a:t> (rad).</a:t>
            </a:r>
          </a:p>
          <a:p>
            <a:pPr marL="420045" lvl="0" indent="-375962">
              <a:buFont typeface="Arial" panose="020B0604020202020204" pitchFamily="34" charset="0"/>
              <a:buChar char="•"/>
            </a:pPr>
            <a:r>
              <a:rPr lang="en-US" sz="1200" dirty="0">
                <a:latin typeface="+mn-lt"/>
              </a:rPr>
              <a:t>Extremely small numbers of the long-term blood (hematopoietic) stem cells can repopulate the entire blood forming system.  </a:t>
            </a:r>
          </a:p>
          <a:p>
            <a:pPr marL="420045" lvl="0" indent="-375962">
              <a:buFont typeface="Arial" panose="020B0604020202020204" pitchFamily="34" charset="0"/>
              <a:buChar char="•"/>
            </a:pPr>
            <a:r>
              <a:rPr lang="en-US" sz="1200" dirty="0">
                <a:latin typeface="+mn-lt"/>
              </a:rPr>
              <a:t>Hematopoietic stem cells are primarily in the bone marrow and also circulate in the blood.</a:t>
            </a:r>
          </a:p>
          <a:p>
            <a:pPr marL="420045" lvl="0" indent="-375962">
              <a:buFont typeface="Arial" panose="020B0604020202020204" pitchFamily="34" charset="0"/>
              <a:buChar char="•"/>
            </a:pPr>
            <a:r>
              <a:rPr lang="en-US" sz="1200" dirty="0">
                <a:latin typeface="+mn-lt"/>
              </a:rPr>
              <a:t>The hematopoietic stem cell, undamaged, is very sturdy and for transplantation can be obtained from a donor from the bone marrow from their hip or from the blood using apheresis.</a:t>
            </a:r>
          </a:p>
          <a:p>
            <a:pPr marL="420045" lvl="0" indent="-375962">
              <a:buFont typeface="Arial" panose="020B0604020202020204" pitchFamily="34" charset="0"/>
              <a:buChar char="•"/>
            </a:pPr>
            <a:r>
              <a:rPr lang="en-US" sz="1200" dirty="0">
                <a:latin typeface="+mn-lt"/>
              </a:rPr>
              <a:t>This focus of RITN leverages the expertise of marrow transplant specialists who are accustomed to providing the intensive supportive care required by patients with suppressed marrow function.</a:t>
            </a:r>
          </a:p>
          <a:p>
            <a:pPr marL="44083" lvl="0" indent="0">
              <a:buFont typeface="Arial" panose="020B0604020202020204" pitchFamily="34" charset="0"/>
              <a:buNone/>
            </a:pPr>
            <a:endParaRPr lang="en-US" sz="1200" dirty="0">
              <a:latin typeface="+mn-lt"/>
            </a:endParaRPr>
          </a:p>
          <a:p>
            <a:r>
              <a:rPr lang="en-US" sz="1200" dirty="0">
                <a:latin typeface="+mn-lt"/>
              </a:rPr>
              <a:t>=============</a:t>
            </a:r>
          </a:p>
          <a:p>
            <a:r>
              <a:rPr lang="en-US" sz="1200" dirty="0" err="1">
                <a:latin typeface="+mn-lt"/>
              </a:rPr>
              <a:t>Gy</a:t>
            </a:r>
            <a:r>
              <a:rPr lang="en-US" sz="1200" dirty="0">
                <a:latin typeface="+mn-lt"/>
              </a:rPr>
              <a:t> to </a:t>
            </a:r>
            <a:r>
              <a:rPr lang="en-US" sz="1200" dirty="0" err="1">
                <a:latin typeface="+mn-lt"/>
              </a:rPr>
              <a:t>Sv</a:t>
            </a:r>
            <a:r>
              <a:rPr lang="en-US" sz="1200" dirty="0">
                <a:latin typeface="+mn-lt"/>
              </a:rPr>
              <a:t> conversion... Approximation: http://www.convert-me.com/en/convert/radiation/rrgray.html?u=rrgray&amp;v=2 </a:t>
            </a:r>
          </a:p>
          <a:p>
            <a:r>
              <a:rPr lang="en-US" sz="1200" dirty="0">
                <a:latin typeface="+mn-lt"/>
              </a:rPr>
              <a:t>Chest CT dose</a:t>
            </a:r>
            <a:r>
              <a:rPr lang="en-US" sz="1200" baseline="0" dirty="0">
                <a:latin typeface="+mn-lt"/>
              </a:rPr>
              <a:t> from: http://www.radiologyinfo.org/en/info.cfm?pg=safety-xray</a:t>
            </a:r>
          </a:p>
          <a:p>
            <a:r>
              <a:rPr lang="en-US" sz="1200" baseline="0" dirty="0">
                <a:latin typeface="+mn-lt"/>
              </a:rPr>
              <a:t>Conversion from: http://www.convert-me.com/en/convert/radiation/rrmsievert.html?u=rrmsievert&amp;v=7</a:t>
            </a:r>
          </a:p>
          <a:p>
            <a:r>
              <a:rPr lang="en-US" sz="1200" baseline="0" dirty="0">
                <a:latin typeface="+mn-lt"/>
              </a:rPr>
              <a:t>============</a:t>
            </a:r>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7</a:t>
            </a:fld>
            <a:endParaRPr lang="en-US"/>
          </a:p>
        </p:txBody>
      </p:sp>
      <p:sp>
        <p:nvSpPr>
          <p:cNvPr id="5" name="Footer Placeholder 4">
            <a:extLst>
              <a:ext uri="{FF2B5EF4-FFF2-40B4-BE49-F238E27FC236}">
                <a16:creationId xmlns:a16="http://schemas.microsoft.com/office/drawing/2014/main" id="{2256F749-50A4-496F-94B3-B1C8C3AF2BF0}"/>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16290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768350"/>
            <a:ext cx="6826250" cy="3840163"/>
          </a:xfrm>
        </p:spPr>
      </p:sp>
      <p:sp>
        <p:nvSpPr>
          <p:cNvPr id="3" name="Notes Placeholder 2"/>
          <p:cNvSpPr>
            <a:spLocks noGrp="1"/>
          </p:cNvSpPr>
          <p:nvPr>
            <p:ph type="body" idx="1"/>
          </p:nvPr>
        </p:nvSpPr>
        <p:spPr/>
        <p:txBody>
          <a:bodyPr/>
          <a:lstStyle/>
          <a:p>
            <a:r>
              <a:rPr lang="en-US" sz="1200" b="1" dirty="0">
                <a:solidFill>
                  <a:srgbClr val="000000"/>
                </a:solidFill>
                <a:latin typeface="+mn-lt"/>
              </a:rPr>
              <a:t>What is RITN?</a:t>
            </a:r>
          </a:p>
          <a:p>
            <a:r>
              <a:rPr lang="en-US" sz="1200" dirty="0">
                <a:solidFill>
                  <a:srgbClr val="000000"/>
                </a:solidFill>
                <a:latin typeface="+mn-lt"/>
              </a:rPr>
              <a:t>RITN is a collaborative effort, led by the NMDP-Be The Match and the ASTCT, of hospitals preparing for the medical surge resulting from a distant radiological incident</a:t>
            </a:r>
          </a:p>
          <a:p>
            <a:r>
              <a:rPr lang="en-US" sz="1200" dirty="0">
                <a:solidFill>
                  <a:srgbClr val="000000"/>
                </a:solidFill>
                <a:latin typeface="+mn-lt"/>
              </a:rPr>
              <a:t>RITN hospitals prepare to provide specialized care to patients with Acute Radiation Syndrome (ARS) following a mass casualty radiological incident</a:t>
            </a:r>
          </a:p>
          <a:p>
            <a:pPr lvl="1"/>
            <a:r>
              <a:rPr lang="en-US" sz="1200" dirty="0">
                <a:solidFill>
                  <a:srgbClr val="000000"/>
                </a:solidFill>
                <a:latin typeface="+mn-lt"/>
              </a:rPr>
              <a:t>Hospitals near the incident will not be activated as part of the RITN</a:t>
            </a:r>
          </a:p>
          <a:p>
            <a:pPr lvl="1"/>
            <a:r>
              <a:rPr lang="en-US" sz="1200" dirty="0">
                <a:solidFill>
                  <a:srgbClr val="000000"/>
                </a:solidFill>
                <a:latin typeface="+mn-lt"/>
              </a:rPr>
              <a:t>RITN expertise is for “radiation only” injuries, trauma patients should be sent to other NDMS hospitals</a:t>
            </a:r>
          </a:p>
          <a:p>
            <a:pPr lvl="0"/>
            <a:endParaRPr lang="en-US" sz="1200" dirty="0">
              <a:solidFill>
                <a:srgbClr val="000000"/>
              </a:solidFill>
              <a:latin typeface="+mn-lt"/>
            </a:endParaRPr>
          </a:p>
          <a:p>
            <a:pPr lvl="0"/>
            <a:r>
              <a:rPr lang="en-US" sz="1200" b="1" dirty="0">
                <a:solidFill>
                  <a:srgbClr val="000000"/>
                </a:solidFill>
                <a:latin typeface="+mn-lt"/>
              </a:rPr>
              <a:t>Why</a:t>
            </a:r>
            <a:r>
              <a:rPr lang="en-US" sz="1200" b="1" baseline="0" dirty="0">
                <a:solidFill>
                  <a:srgbClr val="000000"/>
                </a:solidFill>
                <a:latin typeface="+mn-lt"/>
              </a:rPr>
              <a:t> was RITN Created?</a:t>
            </a:r>
          </a:p>
          <a:p>
            <a:pPr lvl="1">
              <a:spcBef>
                <a:spcPts val="600"/>
              </a:spcBef>
              <a:spcAft>
                <a:spcPts val="600"/>
              </a:spcAft>
            </a:pPr>
            <a:r>
              <a:rPr lang="en-US" sz="1200" dirty="0">
                <a:solidFill>
                  <a:srgbClr val="000000"/>
                </a:solidFill>
                <a:latin typeface="+mn-lt"/>
              </a:rPr>
              <a:t>The gap of specialized care for ARS patients was identified by the Assistant Secretary for Preparedness and Response, or ASPR, as well as the Office of Naval Research</a:t>
            </a:r>
          </a:p>
          <a:p>
            <a:pPr lvl="1">
              <a:spcBef>
                <a:spcPts val="600"/>
              </a:spcBef>
              <a:spcAft>
                <a:spcPts val="600"/>
              </a:spcAft>
            </a:pPr>
            <a:r>
              <a:rPr lang="en-US" sz="1200" dirty="0">
                <a:solidFill>
                  <a:srgbClr val="000000"/>
                </a:solidFill>
                <a:latin typeface="+mn-lt"/>
              </a:rPr>
              <a:t>Following the leadership of the Office of Naval Research, the NMDP-Be The Match was developing capacity at bone marrow treatment clinics in hospitals to prepare</a:t>
            </a:r>
          </a:p>
          <a:p>
            <a:pPr lvl="1">
              <a:spcBef>
                <a:spcPts val="600"/>
              </a:spcBef>
              <a:spcAft>
                <a:spcPts val="600"/>
              </a:spcAft>
            </a:pPr>
            <a:r>
              <a:rPr lang="en-US" sz="1200" dirty="0">
                <a:solidFill>
                  <a:srgbClr val="000000"/>
                </a:solidFill>
                <a:latin typeface="+mn-lt"/>
              </a:rPr>
              <a:t>In 2005 ASPR engaged the NMDP-Be The Match and American Society for Transplantation and Cellular Therapy (ASTCT) to collaborate on bridging the gap</a:t>
            </a:r>
          </a:p>
          <a:p>
            <a:pPr lvl="1">
              <a:spcBef>
                <a:spcPts val="600"/>
              </a:spcBef>
              <a:spcAft>
                <a:spcPts val="600"/>
              </a:spcAft>
            </a:pPr>
            <a:r>
              <a:rPr lang="en-US" sz="1200" dirty="0">
                <a:solidFill>
                  <a:srgbClr val="000000"/>
                </a:solidFill>
                <a:latin typeface="+mn-lt"/>
              </a:rPr>
              <a:t>ASTCT members are world leaders in transplantation</a:t>
            </a: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solidFill>
                  <a:srgbClr val="000000"/>
                </a:solidFill>
              </a:rPr>
              <a:pPr>
                <a:defRPr/>
              </a:pPr>
              <a:t>8</a:t>
            </a:fld>
            <a:endParaRPr lang="en-US">
              <a:solidFill>
                <a:srgbClr val="000000"/>
              </a:solidFill>
            </a:endParaRPr>
          </a:p>
        </p:txBody>
      </p:sp>
      <p:sp>
        <p:nvSpPr>
          <p:cNvPr id="5" name="Footer Placeholder 4">
            <a:extLst>
              <a:ext uri="{FF2B5EF4-FFF2-40B4-BE49-F238E27FC236}">
                <a16:creationId xmlns:a16="http://schemas.microsoft.com/office/drawing/2014/main" id="{0751B4F6-252A-481E-B6FA-7245FEFE7EED}"/>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672156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71"/>
              </a:spcBef>
              <a:spcAft>
                <a:spcPts val="471"/>
              </a:spcAft>
            </a:pPr>
            <a:r>
              <a:rPr lang="en-US" sz="1200" b="0" dirty="0">
                <a:solidFill>
                  <a:srgbClr val="000000"/>
                </a:solidFill>
                <a:latin typeface="+mn-lt"/>
              </a:rPr>
              <a:t>ASPR CBRNE branch in Office of Emergency Management</a:t>
            </a:r>
          </a:p>
          <a:p>
            <a:pPr>
              <a:spcBef>
                <a:spcPts val="471"/>
              </a:spcBef>
              <a:spcAft>
                <a:spcPts val="471"/>
              </a:spcAft>
            </a:pPr>
            <a:r>
              <a:rPr lang="en-US" sz="1200" b="0" dirty="0">
                <a:solidFill>
                  <a:srgbClr val="000000"/>
                </a:solidFill>
                <a:latin typeface="+mn-lt"/>
                <a:hlinkClick r:id="rId3"/>
              </a:rPr>
              <a:t>https://www.phe.gov/about/oem/cbrne/Pages/default.aspx</a:t>
            </a:r>
            <a:r>
              <a:rPr lang="en-US" sz="1200" b="0" dirty="0">
                <a:solidFill>
                  <a:srgbClr val="000000"/>
                </a:solidFill>
                <a:latin typeface="+mn-lt"/>
              </a:rPr>
              <a:t> </a:t>
            </a:r>
          </a:p>
          <a:p>
            <a:pPr marL="359051" indent="-359051">
              <a:spcBef>
                <a:spcPts val="628"/>
              </a:spcBef>
              <a:spcAft>
                <a:spcPts val="628"/>
              </a:spcAft>
              <a:buFont typeface="Arial" panose="020B0604020202020204" pitchFamily="34" charset="0"/>
              <a:buChar char="•"/>
            </a:pPr>
            <a:r>
              <a:rPr lang="en-US" sz="1200" b="0" dirty="0">
                <a:solidFill>
                  <a:srgbClr val="002060"/>
                </a:solidFill>
                <a:latin typeface="+mn-lt"/>
              </a:rPr>
              <a:t>RITN has memorandum of understanding, or MOU, with ASPR to coordinate preparedness and response efforts</a:t>
            </a:r>
          </a:p>
          <a:p>
            <a:pPr marL="359051" indent="-359051">
              <a:spcBef>
                <a:spcPts val="628"/>
              </a:spcBef>
              <a:spcAft>
                <a:spcPts val="628"/>
              </a:spcAft>
              <a:buFont typeface="Arial" panose="020B0604020202020204" pitchFamily="34" charset="0"/>
              <a:buChar char="•"/>
            </a:pPr>
            <a:r>
              <a:rPr lang="en-US" sz="1200" b="0" dirty="0">
                <a:solidFill>
                  <a:srgbClr val="002060"/>
                </a:solidFill>
                <a:latin typeface="+mn-lt"/>
              </a:rPr>
              <a:t>Work with the Chemical, Biological, Radiological, Nuclear, and high yield Explosives, or CBRNE, branch in Office of Emergency Management</a:t>
            </a:r>
          </a:p>
          <a:p>
            <a:pPr marL="359051" indent="-359051">
              <a:spcBef>
                <a:spcPts val="628"/>
              </a:spcBef>
              <a:spcAft>
                <a:spcPts val="628"/>
              </a:spcAft>
              <a:buFont typeface="Arial" panose="020B0604020202020204" pitchFamily="34" charset="0"/>
              <a:buChar char="•"/>
            </a:pPr>
            <a:r>
              <a:rPr lang="en-US" sz="1200" b="0" dirty="0">
                <a:solidFill>
                  <a:srgbClr val="002060"/>
                </a:solidFill>
                <a:latin typeface="+mn-lt"/>
              </a:rPr>
              <a:t>www.phe.gov</a:t>
            </a:r>
          </a:p>
          <a:p>
            <a:pPr>
              <a:spcBef>
                <a:spcPts val="471"/>
              </a:spcBef>
              <a:spcAft>
                <a:spcPts val="471"/>
              </a:spcAft>
            </a:pPr>
            <a:endParaRPr lang="en-US" sz="1200" b="1" dirty="0">
              <a:solidFill>
                <a:srgbClr val="000000"/>
              </a:solidFill>
              <a:latin typeface="+mn-lt"/>
            </a:endParaRP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9</a:t>
            </a:fld>
            <a:endParaRPr lang="en-US"/>
          </a:p>
        </p:txBody>
      </p:sp>
      <p:sp>
        <p:nvSpPr>
          <p:cNvPr id="5" name="Footer Placeholder 4">
            <a:extLst>
              <a:ext uri="{FF2B5EF4-FFF2-40B4-BE49-F238E27FC236}">
                <a16:creationId xmlns:a16="http://schemas.microsoft.com/office/drawing/2014/main" id="{5F6BF40A-DDC5-4772-BF5C-47BCD5A6A292}"/>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453183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0"/>
            <a:ext cx="4267200" cy="64008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5" name="Line 11"/>
          <p:cNvSpPr>
            <a:spLocks noChangeShapeType="1"/>
          </p:cNvSpPr>
          <p:nvPr userDrawn="1"/>
        </p:nvSpPr>
        <p:spPr bwMode="auto">
          <a:xfrm flipV="1">
            <a:off x="4267200" y="0"/>
            <a:ext cx="0" cy="6858000"/>
          </a:xfrm>
          <a:prstGeom prst="line">
            <a:avLst/>
          </a:prstGeom>
          <a:noFill/>
          <a:ln w="25400">
            <a:solidFill>
              <a:schemeClr val="folHlink"/>
            </a:solidFill>
            <a:round/>
            <a:headEnd/>
            <a:tailEnd/>
          </a:ln>
          <a:effectLst/>
        </p:spPr>
        <p:txBody>
          <a:bodyPr/>
          <a:lstStyle/>
          <a:p>
            <a:pPr>
              <a:defRPr/>
            </a:pPr>
            <a:endParaRPr lang="en-US"/>
          </a:p>
        </p:txBody>
      </p:sp>
      <p:sp>
        <p:nvSpPr>
          <p:cNvPr id="47106" name="Rectangle 2"/>
          <p:cNvSpPr>
            <a:spLocks noGrp="1" noChangeArrowheads="1"/>
          </p:cNvSpPr>
          <p:nvPr>
            <p:ph type="ctrTitle"/>
          </p:nvPr>
        </p:nvSpPr>
        <p:spPr>
          <a:xfrm>
            <a:off x="4673600" y="609600"/>
            <a:ext cx="7112000" cy="2990850"/>
          </a:xfrm>
        </p:spPr>
        <p:txBody>
          <a:bodyPr/>
          <a:lstStyle>
            <a:lvl1pPr>
              <a:defRPr sz="4400">
                <a:latin typeface="Calibri" pitchFamily="34" charset="0"/>
              </a:defRPr>
            </a:lvl1pPr>
          </a:lstStyle>
          <a:p>
            <a:r>
              <a:rPr lang="en-US" dirty="0"/>
              <a:t>CLICK TO EDIT MASTER TITLE STYLE</a:t>
            </a:r>
          </a:p>
        </p:txBody>
      </p:sp>
      <p:sp>
        <p:nvSpPr>
          <p:cNvPr id="47107" name="Rectangle 3"/>
          <p:cNvSpPr>
            <a:spLocks noGrp="1" noChangeArrowheads="1"/>
          </p:cNvSpPr>
          <p:nvPr>
            <p:ph type="subTitle" idx="1"/>
          </p:nvPr>
        </p:nvSpPr>
        <p:spPr>
          <a:xfrm>
            <a:off x="4673600" y="3810000"/>
            <a:ext cx="7112000" cy="2286000"/>
          </a:xfrm>
        </p:spPr>
        <p:txBody>
          <a:bodyPr/>
          <a:lstStyle>
            <a:lvl1pPr marL="0" indent="0">
              <a:buFontTx/>
              <a:buNone/>
              <a:defRPr sz="2800">
                <a:latin typeface="Calibri" pitchFamily="34" charset="0"/>
              </a:defRPr>
            </a:lvl1pPr>
          </a:lstStyle>
          <a:p>
            <a:r>
              <a:rPr lang="en-US" dirty="0"/>
              <a:t>Click to edit Master subtitle style</a:t>
            </a:r>
          </a:p>
        </p:txBody>
      </p:sp>
      <p:pic>
        <p:nvPicPr>
          <p:cNvPr id="7" name="Picture 6" descr="Logo&#10;&#10;Description automatically generated">
            <a:extLst>
              <a:ext uri="{FF2B5EF4-FFF2-40B4-BE49-F238E27FC236}">
                <a16:creationId xmlns:a16="http://schemas.microsoft.com/office/drawing/2014/main" id="{99C04ADF-5A4E-4B13-80FA-36D2A00CA0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25" y="609600"/>
            <a:ext cx="3429000" cy="3429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 y="0"/>
            <a:ext cx="12191999" cy="685800"/>
          </a:xfrm>
        </p:spPr>
        <p:txBody>
          <a:bodyPr/>
          <a:lstStyle>
            <a:lvl1pPr>
              <a:defRPr sz="3600">
                <a:solidFill>
                  <a:schemeClr val="bg1"/>
                </a:solidFill>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pPr>
              <a:defRPr/>
            </a:pPr>
            <a:fld id="{6EB42F4A-98C5-4908-8016-0838870C904D}" type="slidenum">
              <a:rPr lang="en-US" smtClean="0"/>
              <a:pPr>
                <a:defRPr/>
              </a:pPr>
              <a:t>‹#›</a:t>
            </a:fld>
            <a:endParaRPr lang="en-US" dirty="0"/>
          </a:p>
        </p:txBody>
      </p:sp>
      <p:sp>
        <p:nvSpPr>
          <p:cNvPr id="5" name="Rectangle 311"/>
          <p:cNvSpPr>
            <a:spLocks noChangeArrowheads="1"/>
          </p:cNvSpPr>
          <p:nvPr userDrawn="1"/>
        </p:nvSpPr>
        <p:spPr bwMode="auto">
          <a:xfrm>
            <a:off x="1" y="0"/>
            <a:ext cx="12192000" cy="685800"/>
          </a:xfrm>
          <a:prstGeom prst="rect">
            <a:avLst/>
          </a:prstGeom>
          <a:solidFill>
            <a:srgbClr val="A6CE39"/>
          </a:solidFill>
          <a:ln w="9525">
            <a:noFill/>
            <a:miter lim="800000"/>
            <a:headEnd/>
            <a:tailEnd/>
          </a:ln>
        </p:spPr>
        <p:txBody>
          <a:bodyPr anchor="ctr"/>
          <a:lstStyle/>
          <a:p>
            <a:pPr>
              <a:tabLst>
                <a:tab pos="463539" algn="l"/>
              </a:tabLst>
            </a:pPr>
            <a:endParaRPr lang="en-US" sz="3600" b="1" dirty="0">
              <a:solidFill>
                <a:schemeClr val="bg1"/>
              </a:solidFill>
              <a:latin typeface="Calibri" pitchFamily="34" charset="0"/>
            </a:endParaRPr>
          </a:p>
        </p:txBody>
      </p:sp>
      <p:pic>
        <p:nvPicPr>
          <p:cNvPr id="11" name="Picture 10" descr="Logo&#10;&#10;Description automatically generated">
            <a:extLst>
              <a:ext uri="{FF2B5EF4-FFF2-40B4-BE49-F238E27FC236}">
                <a16:creationId xmlns:a16="http://schemas.microsoft.com/office/drawing/2014/main" id="{8571999F-2194-4AEE-9B3E-5EF892EC7C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9018" y="6044718"/>
            <a:ext cx="876782" cy="8767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1"/>
          <p:cNvSpPr>
            <a:spLocks noChangeShapeType="1"/>
          </p:cNvSpPr>
          <p:nvPr userDrawn="1"/>
        </p:nvSpPr>
        <p:spPr bwMode="auto">
          <a:xfrm flipV="1">
            <a:off x="4267201" y="0"/>
            <a:ext cx="0" cy="6858000"/>
          </a:xfrm>
          <a:prstGeom prst="line">
            <a:avLst/>
          </a:prstGeom>
          <a:noFill/>
          <a:ln w="25400">
            <a:solidFill>
              <a:schemeClr val="tx2">
                <a:lumMod val="60000"/>
                <a:lumOff val="40000"/>
              </a:schemeClr>
            </a:solidFill>
            <a:round/>
            <a:headEnd/>
            <a:tailEnd/>
          </a:ln>
          <a:effectLst/>
        </p:spPr>
        <p:txBody>
          <a:bodyPr/>
          <a:lstStyle/>
          <a:p>
            <a:pPr>
              <a:defRPr/>
            </a:pPr>
            <a:endParaRPr lang="en-US"/>
          </a:p>
        </p:txBody>
      </p:sp>
      <p:sp>
        <p:nvSpPr>
          <p:cNvPr id="47106" name="Rectangle 2"/>
          <p:cNvSpPr>
            <a:spLocks noGrp="1" noChangeArrowheads="1"/>
          </p:cNvSpPr>
          <p:nvPr>
            <p:ph type="ctrTitle"/>
          </p:nvPr>
        </p:nvSpPr>
        <p:spPr>
          <a:xfrm>
            <a:off x="4673600" y="609600"/>
            <a:ext cx="7112000" cy="2990850"/>
          </a:xfrm>
          <a:prstGeom prst="rect">
            <a:avLst/>
          </a:prstGeom>
        </p:spPr>
        <p:txBody>
          <a:bodyPr/>
          <a:lstStyle>
            <a:lvl1pPr>
              <a:defRPr sz="4400">
                <a:solidFill>
                  <a:schemeClr val="tx1">
                    <a:lumMod val="50000"/>
                  </a:schemeClr>
                </a:solidFill>
                <a:latin typeface="Calibri" pitchFamily="34" charset="0"/>
              </a:defRPr>
            </a:lvl1pPr>
          </a:lstStyle>
          <a:p>
            <a:r>
              <a:rPr lang="en-US" dirty="0"/>
              <a:t>CLICK TO EDIT MASTER TITLE STYLE</a:t>
            </a:r>
          </a:p>
        </p:txBody>
      </p:sp>
      <p:sp>
        <p:nvSpPr>
          <p:cNvPr id="47107" name="Rectangle 3"/>
          <p:cNvSpPr>
            <a:spLocks noGrp="1" noChangeArrowheads="1"/>
          </p:cNvSpPr>
          <p:nvPr>
            <p:ph type="subTitle" idx="1"/>
          </p:nvPr>
        </p:nvSpPr>
        <p:spPr>
          <a:xfrm>
            <a:off x="4673600" y="3810000"/>
            <a:ext cx="7112000" cy="2286000"/>
          </a:xfrm>
        </p:spPr>
        <p:txBody>
          <a:bodyPr/>
          <a:lstStyle>
            <a:lvl1pPr marL="0" indent="0">
              <a:buFontTx/>
              <a:buNone/>
              <a:defRPr sz="2800">
                <a:solidFill>
                  <a:schemeClr val="tx1">
                    <a:lumMod val="50000"/>
                  </a:schemeClr>
                </a:solidFill>
                <a:latin typeface="Calibri" pitchFamily="34" charset="0"/>
              </a:defRPr>
            </a:lvl1pPr>
          </a:lstStyle>
          <a:p>
            <a:r>
              <a:rPr lang="en-US" dirty="0"/>
              <a:t>Click to edit Master subtitle style</a:t>
            </a:r>
          </a:p>
        </p:txBody>
      </p:sp>
      <p:sp>
        <p:nvSpPr>
          <p:cNvPr id="11" name="Rectangle 10"/>
          <p:cNvSpPr/>
          <p:nvPr userDrawn="1"/>
        </p:nvSpPr>
        <p:spPr>
          <a:xfrm>
            <a:off x="1088025" y="5541228"/>
            <a:ext cx="2091150" cy="830997"/>
          </a:xfrm>
          <a:prstGeom prst="rect">
            <a:avLst/>
          </a:prstGeom>
        </p:spPr>
        <p:txBody>
          <a:bodyPr wrap="none">
            <a:spAutoFit/>
          </a:bodyPr>
          <a:lstStyle/>
          <a:p>
            <a:pPr algn="ctr"/>
            <a:r>
              <a:rPr lang="en-US" sz="1600" i="1" dirty="0">
                <a:solidFill>
                  <a:schemeClr val="bg1"/>
                </a:solidFill>
                <a:latin typeface="Calibri" pitchFamily="34" charset="0"/>
              </a:rPr>
              <a:t>-Fortuna </a:t>
            </a:r>
            <a:r>
              <a:rPr lang="en-US" sz="1600" i="1" dirty="0" err="1">
                <a:solidFill>
                  <a:schemeClr val="bg1"/>
                </a:solidFill>
                <a:latin typeface="Calibri" pitchFamily="34" charset="0"/>
              </a:rPr>
              <a:t>Favet</a:t>
            </a:r>
            <a:r>
              <a:rPr lang="en-US" sz="1600" i="1" dirty="0">
                <a:solidFill>
                  <a:schemeClr val="bg1"/>
                </a:solidFill>
                <a:latin typeface="Calibri" pitchFamily="34" charset="0"/>
              </a:rPr>
              <a:t> </a:t>
            </a:r>
            <a:r>
              <a:rPr lang="en-US" sz="1600" i="1" dirty="0" err="1">
                <a:solidFill>
                  <a:schemeClr val="bg1"/>
                </a:solidFill>
                <a:latin typeface="Calibri" pitchFamily="34" charset="0"/>
              </a:rPr>
              <a:t>Paratis</a:t>
            </a:r>
            <a:r>
              <a:rPr lang="en-US" sz="1600" i="1" dirty="0">
                <a:solidFill>
                  <a:schemeClr val="bg1"/>
                </a:solidFill>
                <a:latin typeface="Calibri" pitchFamily="34" charset="0"/>
              </a:rPr>
              <a:t>-</a:t>
            </a:r>
          </a:p>
          <a:p>
            <a:pPr algn="ctr"/>
            <a:endParaRPr lang="en-US" sz="1600" i="1" dirty="0">
              <a:solidFill>
                <a:schemeClr val="bg1"/>
              </a:solidFill>
              <a:latin typeface="Calibri" pitchFamily="34" charset="0"/>
            </a:endParaRPr>
          </a:p>
          <a:p>
            <a:pPr algn="ctr"/>
            <a:r>
              <a:rPr lang="en-US" sz="1600" i="1" dirty="0">
                <a:solidFill>
                  <a:schemeClr val="bg1"/>
                </a:solidFill>
                <a:latin typeface="Calibri" pitchFamily="34" charset="0"/>
              </a:rPr>
              <a:t>est. 2006</a:t>
            </a:r>
          </a:p>
        </p:txBody>
      </p:sp>
      <p:grpSp>
        <p:nvGrpSpPr>
          <p:cNvPr id="3" name="Group 2">
            <a:extLst>
              <a:ext uri="{FF2B5EF4-FFF2-40B4-BE49-F238E27FC236}">
                <a16:creationId xmlns:a16="http://schemas.microsoft.com/office/drawing/2014/main" id="{41143B8E-4D38-4B20-B093-9A95A9182BB3}"/>
              </a:ext>
            </a:extLst>
          </p:cNvPr>
          <p:cNvGrpSpPr/>
          <p:nvPr userDrawn="1"/>
        </p:nvGrpSpPr>
        <p:grpSpPr>
          <a:xfrm>
            <a:off x="446449" y="865694"/>
            <a:ext cx="3487379" cy="3668599"/>
            <a:chOff x="57085" y="771426"/>
            <a:chExt cx="4210116" cy="4210116"/>
          </a:xfrm>
        </p:grpSpPr>
        <p:pic>
          <p:nvPicPr>
            <p:cNvPr id="8" name="Picture 7">
              <a:extLst>
                <a:ext uri="{FF2B5EF4-FFF2-40B4-BE49-F238E27FC236}">
                  <a16:creationId xmlns:a16="http://schemas.microsoft.com/office/drawing/2014/main" id="{D1FFD60B-73B3-445F-9ECF-590163725A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85" y="771426"/>
              <a:ext cx="4210116" cy="4210116"/>
            </a:xfrm>
            <a:prstGeom prst="rect">
              <a:avLst/>
            </a:prstGeom>
          </p:spPr>
        </p:pic>
        <p:sp>
          <p:nvSpPr>
            <p:cNvPr id="2" name="TextBox 1">
              <a:extLst>
                <a:ext uri="{FF2B5EF4-FFF2-40B4-BE49-F238E27FC236}">
                  <a16:creationId xmlns:a16="http://schemas.microsoft.com/office/drawing/2014/main" id="{29D0B1B6-CE22-413E-91C3-62EC425D7178}"/>
                </a:ext>
              </a:extLst>
            </p:cNvPr>
            <p:cNvSpPr txBox="1"/>
            <p:nvPr userDrawn="1"/>
          </p:nvSpPr>
          <p:spPr>
            <a:xfrm>
              <a:off x="3633816" y="4673765"/>
              <a:ext cx="453969" cy="307777"/>
            </a:xfrm>
            <a:prstGeom prst="rect">
              <a:avLst/>
            </a:prstGeom>
            <a:noFill/>
          </p:spPr>
          <p:txBody>
            <a:bodyPr wrap="none" rtlCol="0">
              <a:spAutoFit/>
            </a:bodyPr>
            <a:lstStyle/>
            <a:p>
              <a:r>
                <a:rPr lang="en-US" sz="1400" b="1" dirty="0">
                  <a:solidFill>
                    <a:schemeClr val="bg1"/>
                  </a:solidFill>
                </a:rPr>
                <a:t>SM</a:t>
              </a:r>
            </a:p>
          </p:txBody>
        </p:sp>
      </p:grpSp>
    </p:spTree>
    <p:extLst>
      <p:ext uri="{BB962C8B-B14F-4D97-AF65-F5344CB8AC3E}">
        <p14:creationId xmlns:p14="http://schemas.microsoft.com/office/powerpoint/2010/main" val="177361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userDrawn="1"/>
        </p:nvSpPr>
        <p:spPr bwMode="auto">
          <a:xfrm>
            <a:off x="0" y="0"/>
            <a:ext cx="12192000" cy="815197"/>
          </a:xfrm>
          <a:custGeom>
            <a:avLst/>
            <a:gdLst>
              <a:gd name="connsiteX0" fmla="*/ 0 w 12192000"/>
              <a:gd name="connsiteY0" fmla="*/ 0 h 685800"/>
              <a:gd name="connsiteX1" fmla="*/ 12192000 w 12192000"/>
              <a:gd name="connsiteY1" fmla="*/ 0 h 685800"/>
              <a:gd name="connsiteX2" fmla="*/ 12192000 w 12192000"/>
              <a:gd name="connsiteY2" fmla="*/ 685800 h 685800"/>
              <a:gd name="connsiteX3" fmla="*/ 0 w 12192000"/>
              <a:gd name="connsiteY3" fmla="*/ 685800 h 685800"/>
              <a:gd name="connsiteX4" fmla="*/ 0 w 12192000"/>
              <a:gd name="connsiteY4" fmla="*/ 0 h 685800"/>
              <a:gd name="connsiteX0" fmla="*/ 0 w 12192000"/>
              <a:gd name="connsiteY0" fmla="*/ 0 h 815197"/>
              <a:gd name="connsiteX1" fmla="*/ 12192000 w 12192000"/>
              <a:gd name="connsiteY1" fmla="*/ 0 h 815197"/>
              <a:gd name="connsiteX2" fmla="*/ 12192000 w 12192000"/>
              <a:gd name="connsiteY2" fmla="*/ 815197 h 815197"/>
              <a:gd name="connsiteX3" fmla="*/ 0 w 12192000"/>
              <a:gd name="connsiteY3" fmla="*/ 685800 h 815197"/>
              <a:gd name="connsiteX4" fmla="*/ 0 w 12192000"/>
              <a:gd name="connsiteY4" fmla="*/ 0 h 815197"/>
              <a:gd name="connsiteX0" fmla="*/ 0 w 12192000"/>
              <a:gd name="connsiteY0" fmla="*/ 0 h 815197"/>
              <a:gd name="connsiteX1" fmla="*/ 12192000 w 12192000"/>
              <a:gd name="connsiteY1" fmla="*/ 0 h 815197"/>
              <a:gd name="connsiteX2" fmla="*/ 12192000 w 12192000"/>
              <a:gd name="connsiteY2" fmla="*/ 815197 h 815197"/>
              <a:gd name="connsiteX3" fmla="*/ 0 w 12192000"/>
              <a:gd name="connsiteY3" fmla="*/ 685800 h 815197"/>
              <a:gd name="connsiteX4" fmla="*/ 0 w 12192000"/>
              <a:gd name="connsiteY4" fmla="*/ 0 h 815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15197">
                <a:moveTo>
                  <a:pt x="0" y="0"/>
                </a:moveTo>
                <a:lnTo>
                  <a:pt x="12192000" y="0"/>
                </a:lnTo>
                <a:lnTo>
                  <a:pt x="12192000" y="815197"/>
                </a:lnTo>
                <a:cubicBezTo>
                  <a:pt x="8128000" y="634042"/>
                  <a:pt x="4064000" y="728932"/>
                  <a:pt x="0" y="685800"/>
                </a:cubicBezTo>
                <a:lnTo>
                  <a:pt x="0" y="0"/>
                </a:lnTo>
                <a:close/>
              </a:path>
            </a:pathLst>
          </a:custGeom>
          <a:solidFill>
            <a:schemeClr val="tx2">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endParaRPr lang="en-US" sz="3600" b="1" kern="0" dirty="0">
              <a:solidFill>
                <a:schemeClr val="bg1"/>
              </a:solidFill>
              <a:latin typeface="Calibri" pitchFamily="34" charset="0"/>
              <a:ea typeface="+mj-ea"/>
              <a:cs typeface="Calibri" pitchFamily="34" charset="0"/>
            </a:endParaRPr>
          </a:p>
        </p:txBody>
      </p:sp>
      <p:sp>
        <p:nvSpPr>
          <p:cNvPr id="2" name="Title 1"/>
          <p:cNvSpPr>
            <a:spLocks noGrp="1"/>
          </p:cNvSpPr>
          <p:nvPr>
            <p:ph type="title"/>
          </p:nvPr>
        </p:nvSpPr>
        <p:spPr>
          <a:xfrm>
            <a:off x="0" y="0"/>
            <a:ext cx="12192000" cy="685800"/>
          </a:xfrm>
          <a:prstGeom prst="rect">
            <a:avLst/>
          </a:prstGeom>
        </p:spPr>
        <p:txBody>
          <a:bodyPr/>
          <a:lstStyle>
            <a:lvl1pPr>
              <a:defRPr sz="3600">
                <a:solidFill>
                  <a:schemeClr val="tx1">
                    <a:lumMod val="50000"/>
                  </a:schemeClr>
                </a:solidFill>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50000"/>
                  </a:schemeClr>
                </a:solidFill>
                <a:latin typeface="Calibri" pitchFamily="34" charset="0"/>
              </a:defRPr>
            </a:lvl1pPr>
            <a:lvl2pPr>
              <a:defRPr>
                <a:solidFill>
                  <a:schemeClr val="tx1">
                    <a:lumMod val="50000"/>
                  </a:schemeClr>
                </a:solidFill>
                <a:latin typeface="Calibri" pitchFamily="34" charset="0"/>
              </a:defRPr>
            </a:lvl2pPr>
            <a:lvl3pPr>
              <a:defRPr>
                <a:solidFill>
                  <a:schemeClr val="tx1">
                    <a:lumMod val="50000"/>
                  </a:schemeClr>
                </a:solidFill>
                <a:latin typeface="Calibri" pitchFamily="34" charset="0"/>
              </a:defRPr>
            </a:lvl3pPr>
            <a:lvl4pPr>
              <a:defRPr>
                <a:solidFill>
                  <a:schemeClr val="tx1">
                    <a:lumMod val="50000"/>
                  </a:schemeClr>
                </a:solidFill>
                <a:latin typeface="Calibri" pitchFamily="34" charset="0"/>
              </a:defRPr>
            </a:lvl4pPr>
            <a:lvl5pPr>
              <a:defRPr>
                <a:solidFill>
                  <a:schemeClr val="tx1">
                    <a:lumMod val="50000"/>
                  </a:schemeClr>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lumMod val="50000"/>
                  </a:schemeClr>
                </a:solidFill>
                <a:latin typeface="Calibri" panose="020F0502020204030204" pitchFamily="34" charset="0"/>
                <a:cs typeface="Calibri" panose="020F0502020204030204" pitchFamily="34" charset="0"/>
              </a:defRPr>
            </a:lvl1pPr>
          </a:lstStyle>
          <a:p>
            <a:pPr>
              <a:defRPr/>
            </a:pPr>
            <a:fld id="{8954F268-332C-496A-A45E-CB7803FD935D}" type="slidenum">
              <a:rPr lang="en-US" smtClean="0"/>
              <a:pPr>
                <a:defRPr/>
              </a:pPr>
              <a:t>‹#›</a:t>
            </a:fld>
            <a:endParaRPr lang="en-US"/>
          </a:p>
        </p:txBody>
      </p:sp>
      <p:sp>
        <p:nvSpPr>
          <p:cNvPr id="6" name="Text Box 9">
            <a:extLst>
              <a:ext uri="{FF2B5EF4-FFF2-40B4-BE49-F238E27FC236}">
                <a16:creationId xmlns:a16="http://schemas.microsoft.com/office/drawing/2014/main" id="{D528916D-F7FA-4FCD-8F01-B7EA2A3A41B7}"/>
              </a:ext>
            </a:extLst>
          </p:cNvPr>
          <p:cNvSpPr txBox="1">
            <a:spLocks noChangeArrowheads="1"/>
          </p:cNvSpPr>
          <p:nvPr userDrawn="1"/>
        </p:nvSpPr>
        <p:spPr bwMode="auto">
          <a:xfrm>
            <a:off x="1604434" y="6537326"/>
            <a:ext cx="9635785" cy="244475"/>
          </a:xfrm>
          <a:prstGeom prst="rect">
            <a:avLst/>
          </a:prstGeom>
          <a:noFill/>
          <a:ln w="9525">
            <a:noFill/>
            <a:miter lim="800000"/>
            <a:headEnd/>
            <a:tailEnd/>
          </a:ln>
          <a:effectLst/>
        </p:spPr>
        <p:txBody>
          <a:bodyPr wrap="square">
            <a:spAutoFit/>
          </a:bodyPr>
          <a:lstStyle/>
          <a:p>
            <a:pPr>
              <a:defRPr/>
            </a:pPr>
            <a:r>
              <a:rPr lang="en-US" sz="1000" b="1" dirty="0">
                <a:solidFill>
                  <a:schemeClr val="tx1">
                    <a:lumMod val="50000"/>
                  </a:schemeClr>
                </a:solidFill>
                <a:latin typeface="Calibri" panose="020F0502020204030204" pitchFamily="34" charset="0"/>
                <a:cs typeface="Calibri" panose="020F0502020204030204" pitchFamily="34" charset="0"/>
              </a:rPr>
              <a:t>www.RITN.net				&lt;INSERT MEETING NAME/DATE in SLIDE MASTER&gt;</a:t>
            </a:r>
          </a:p>
        </p:txBody>
      </p:sp>
    </p:spTree>
    <p:extLst>
      <p:ext uri="{BB962C8B-B14F-4D97-AF65-F5344CB8AC3E}">
        <p14:creationId xmlns:p14="http://schemas.microsoft.com/office/powerpoint/2010/main" val="274249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5" name="Rectangle 7"/>
          <p:cNvSpPr>
            <a:spLocks noChangeArrowheads="1"/>
          </p:cNvSpPr>
          <p:nvPr userDrawn="1"/>
        </p:nvSpPr>
        <p:spPr bwMode="auto">
          <a:xfrm>
            <a:off x="0" y="6477000"/>
            <a:ext cx="12192000" cy="381000"/>
          </a:xfrm>
          <a:prstGeom prst="rect">
            <a:avLst/>
          </a:prstGeom>
          <a:solidFill>
            <a:srgbClr val="EAEAEA"/>
          </a:solidFill>
          <a:ln w="9525">
            <a:solidFill>
              <a:srgbClr val="EAEAEA"/>
            </a:solid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295403"/>
            <a:ext cx="10972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7" name="Text Box 9"/>
          <p:cNvSpPr txBox="1">
            <a:spLocks noChangeArrowheads="1"/>
          </p:cNvSpPr>
          <p:nvPr userDrawn="1"/>
        </p:nvSpPr>
        <p:spPr bwMode="auto">
          <a:xfrm>
            <a:off x="1604438" y="6537331"/>
            <a:ext cx="7234767" cy="253916"/>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50" b="1" dirty="0">
                <a:solidFill>
                  <a:schemeClr val="bg1"/>
                </a:solidFill>
                <a:latin typeface="Calibri" panose="020F0502020204030204" pitchFamily="34" charset="0"/>
                <a:cs typeface="Calibri" panose="020F0502020204030204" pitchFamily="34" charset="0"/>
              </a:rPr>
              <a:t>RITN Overview				</a:t>
            </a:r>
            <a:r>
              <a:rPr lang="en-US" sz="1050" b="1" baseline="0" dirty="0">
                <a:solidFill>
                  <a:schemeClr val="bg1"/>
                </a:solidFill>
                <a:latin typeface="Calibri" panose="020F0502020204030204" pitchFamily="34" charset="0"/>
                <a:cs typeface="Calibri" panose="020F0502020204030204" pitchFamily="34" charset="0"/>
              </a:rPr>
              <a:t>		www.RITN.net</a:t>
            </a:r>
            <a:endParaRPr lang="en-US" sz="1050" b="1" dirty="0">
              <a:solidFill>
                <a:schemeClr val="bg1"/>
              </a:solidFill>
              <a:latin typeface="Calibri" panose="020F0502020204030204" pitchFamily="34" charset="0"/>
              <a:cs typeface="Calibri" panose="020F0502020204030204" pitchFamily="34" charset="0"/>
            </a:endParaRPr>
          </a:p>
        </p:txBody>
      </p:sp>
      <p:sp>
        <p:nvSpPr>
          <p:cNvPr id="37898" name="Line 10"/>
          <p:cNvSpPr>
            <a:spLocks noChangeShapeType="1"/>
          </p:cNvSpPr>
          <p:nvPr userDrawn="1"/>
        </p:nvSpPr>
        <p:spPr bwMode="auto">
          <a:xfrm>
            <a:off x="0" y="6400800"/>
            <a:ext cx="12192000" cy="0"/>
          </a:xfrm>
          <a:prstGeom prst="line">
            <a:avLst/>
          </a:prstGeom>
          <a:noFill/>
          <a:ln w="38100">
            <a:solidFill>
              <a:srgbClr val="92D050"/>
            </a:solidFill>
            <a:round/>
            <a:headEnd/>
            <a:tailEnd/>
          </a:ln>
          <a:effectLst/>
        </p:spPr>
        <p:txBody>
          <a:bodyPr/>
          <a:lstStyle/>
          <a:p>
            <a:pPr>
              <a:defRPr/>
            </a:pPr>
            <a:endParaRPr lang="en-US"/>
          </a:p>
        </p:txBody>
      </p:sp>
      <p:sp>
        <p:nvSpPr>
          <p:cNvPr id="37901" name="Rectangle 13"/>
          <p:cNvSpPr>
            <a:spLocks noGrp="1" noChangeArrowheads="1"/>
          </p:cNvSpPr>
          <p:nvPr>
            <p:ph type="sldNum" sz="quarter" idx="4"/>
          </p:nvPr>
        </p:nvSpPr>
        <p:spPr bwMode="auto">
          <a:xfrm>
            <a:off x="609600" y="6477000"/>
            <a:ext cx="812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defRPr>
            </a:lvl1pPr>
          </a:lstStyle>
          <a:p>
            <a:pPr>
              <a:defRPr/>
            </a:pPr>
            <a:fld id="{CC500266-ADC2-44EA-9160-B86536F7A4C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Lst>
  <p:hf hdr="0" ftr="0" dt="0"/>
  <p:txStyles>
    <p:titleStyle>
      <a:lvl1pPr algn="l" rtl="0" eaLnBrk="0" fontAlgn="base" hangingPunct="0">
        <a:spcBef>
          <a:spcPct val="0"/>
        </a:spcBef>
        <a:spcAft>
          <a:spcPct val="0"/>
        </a:spcAft>
        <a:defRPr sz="3600" b="1">
          <a:solidFill>
            <a:schemeClr val="folHlink"/>
          </a:solidFill>
          <a:latin typeface="Calibri" pitchFamily="34" charset="0"/>
          <a:ea typeface="+mj-ea"/>
          <a:cs typeface="+mj-cs"/>
        </a:defRPr>
      </a:lvl1pPr>
      <a:lvl2pPr algn="l" rtl="0" eaLnBrk="0" fontAlgn="base" hangingPunct="0">
        <a:spcBef>
          <a:spcPct val="0"/>
        </a:spcBef>
        <a:spcAft>
          <a:spcPct val="0"/>
        </a:spcAft>
        <a:defRPr sz="3600" b="1">
          <a:solidFill>
            <a:schemeClr val="folHlink"/>
          </a:solidFill>
          <a:latin typeface="Calibri" pitchFamily="34" charset="0"/>
        </a:defRPr>
      </a:lvl2pPr>
      <a:lvl3pPr algn="l" rtl="0" eaLnBrk="0" fontAlgn="base" hangingPunct="0">
        <a:spcBef>
          <a:spcPct val="0"/>
        </a:spcBef>
        <a:spcAft>
          <a:spcPct val="0"/>
        </a:spcAft>
        <a:defRPr sz="3600" b="1">
          <a:solidFill>
            <a:schemeClr val="folHlink"/>
          </a:solidFill>
          <a:latin typeface="Calibri" pitchFamily="34" charset="0"/>
        </a:defRPr>
      </a:lvl3pPr>
      <a:lvl4pPr algn="l" rtl="0" eaLnBrk="0" fontAlgn="base" hangingPunct="0">
        <a:spcBef>
          <a:spcPct val="0"/>
        </a:spcBef>
        <a:spcAft>
          <a:spcPct val="0"/>
        </a:spcAft>
        <a:defRPr sz="3600" b="1">
          <a:solidFill>
            <a:schemeClr val="folHlink"/>
          </a:solidFill>
          <a:latin typeface="Calibri" pitchFamily="34" charset="0"/>
        </a:defRPr>
      </a:lvl4pPr>
      <a:lvl5pPr algn="l" rtl="0" eaLnBrk="0" fontAlgn="base" hangingPunct="0">
        <a:spcBef>
          <a:spcPct val="0"/>
        </a:spcBef>
        <a:spcAft>
          <a:spcPct val="0"/>
        </a:spcAft>
        <a:defRPr sz="3600" b="1">
          <a:solidFill>
            <a:schemeClr val="folHlink"/>
          </a:solidFill>
          <a:latin typeface="Calibri" pitchFamily="34" charset="0"/>
        </a:defRPr>
      </a:lvl5pPr>
      <a:lvl6pPr marL="457189" algn="l" rtl="0" fontAlgn="base">
        <a:spcBef>
          <a:spcPct val="0"/>
        </a:spcBef>
        <a:spcAft>
          <a:spcPct val="0"/>
        </a:spcAft>
        <a:defRPr sz="3000" b="1">
          <a:solidFill>
            <a:schemeClr val="folHlink"/>
          </a:solidFill>
          <a:latin typeface="Arial Black" pitchFamily="34" charset="0"/>
        </a:defRPr>
      </a:lvl6pPr>
      <a:lvl7pPr marL="914377" algn="l" rtl="0" fontAlgn="base">
        <a:spcBef>
          <a:spcPct val="0"/>
        </a:spcBef>
        <a:spcAft>
          <a:spcPct val="0"/>
        </a:spcAft>
        <a:defRPr sz="3000" b="1">
          <a:solidFill>
            <a:schemeClr val="folHlink"/>
          </a:solidFill>
          <a:latin typeface="Arial Black" pitchFamily="34" charset="0"/>
        </a:defRPr>
      </a:lvl7pPr>
      <a:lvl8pPr marL="1371566" algn="l" rtl="0" fontAlgn="base">
        <a:spcBef>
          <a:spcPct val="0"/>
        </a:spcBef>
        <a:spcAft>
          <a:spcPct val="0"/>
        </a:spcAft>
        <a:defRPr sz="3000" b="1">
          <a:solidFill>
            <a:schemeClr val="folHlink"/>
          </a:solidFill>
          <a:latin typeface="Arial Black" pitchFamily="34" charset="0"/>
        </a:defRPr>
      </a:lvl8pPr>
      <a:lvl9pPr marL="1828754" algn="l" rtl="0" fontAlgn="base">
        <a:spcBef>
          <a:spcPct val="0"/>
        </a:spcBef>
        <a:spcAft>
          <a:spcPct val="0"/>
        </a:spcAft>
        <a:defRPr sz="3000" b="1">
          <a:solidFill>
            <a:schemeClr val="folHlink"/>
          </a:solidFill>
          <a:latin typeface="Arial Black" pitchFamily="34" charset="0"/>
        </a:defRPr>
      </a:lvl9pPr>
    </p:titleStyle>
    <p:bodyStyle>
      <a:lvl1pPr marL="342891" indent="-342891" algn="l" rtl="0" eaLnBrk="0" fontAlgn="base" hangingPunct="0">
        <a:spcBef>
          <a:spcPct val="20000"/>
        </a:spcBef>
        <a:spcAft>
          <a:spcPct val="0"/>
        </a:spcAft>
        <a:buChar char="•"/>
        <a:defRPr sz="2800">
          <a:solidFill>
            <a:srgbClr val="EAEAEA"/>
          </a:solidFill>
          <a:latin typeface="Calibri" pitchFamily="34" charset="0"/>
          <a:ea typeface="+mn-ea"/>
          <a:cs typeface="+mn-cs"/>
        </a:defRPr>
      </a:lvl1pPr>
      <a:lvl2pPr marL="742932" indent="-285744" algn="l" rtl="0" eaLnBrk="0" fontAlgn="base" hangingPunct="0">
        <a:spcBef>
          <a:spcPct val="20000"/>
        </a:spcBef>
        <a:spcAft>
          <a:spcPct val="0"/>
        </a:spcAft>
        <a:buChar char="–"/>
        <a:defRPr sz="2400">
          <a:solidFill>
            <a:srgbClr val="EAEAEA"/>
          </a:solidFill>
          <a:latin typeface="Calibri" pitchFamily="34" charset="0"/>
        </a:defRPr>
      </a:lvl2pPr>
      <a:lvl3pPr marL="1142971" indent="-228594" algn="l" rtl="0" eaLnBrk="0" fontAlgn="base" hangingPunct="0">
        <a:spcBef>
          <a:spcPct val="20000"/>
        </a:spcBef>
        <a:spcAft>
          <a:spcPct val="0"/>
        </a:spcAft>
        <a:buChar char="•"/>
        <a:defRPr sz="2000">
          <a:solidFill>
            <a:srgbClr val="EAEAEA"/>
          </a:solidFill>
          <a:latin typeface="Calibri" pitchFamily="34" charset="0"/>
        </a:defRPr>
      </a:lvl3pPr>
      <a:lvl4pPr marL="1600160" indent="-228594" algn="l" rtl="0" eaLnBrk="0" fontAlgn="base" hangingPunct="0">
        <a:spcBef>
          <a:spcPct val="20000"/>
        </a:spcBef>
        <a:spcAft>
          <a:spcPct val="0"/>
        </a:spcAft>
        <a:buChar char="–"/>
        <a:defRPr>
          <a:solidFill>
            <a:srgbClr val="EAEAEA"/>
          </a:solidFill>
          <a:latin typeface="Calibri" pitchFamily="34" charset="0"/>
        </a:defRPr>
      </a:lvl4pPr>
      <a:lvl5pPr marL="2057349" indent="-228594" algn="l" rtl="0" eaLnBrk="0" fontAlgn="base" hangingPunct="0">
        <a:spcBef>
          <a:spcPct val="20000"/>
        </a:spcBef>
        <a:spcAft>
          <a:spcPct val="0"/>
        </a:spcAft>
        <a:buChar char="»"/>
        <a:defRPr sz="1600">
          <a:solidFill>
            <a:srgbClr val="EAEAEA"/>
          </a:solidFill>
          <a:latin typeface="Calibri" pitchFamily="34" charset="0"/>
        </a:defRPr>
      </a:lvl5pPr>
      <a:lvl6pPr marL="2514537" indent="-228594" algn="l" rtl="0" fontAlgn="base">
        <a:spcBef>
          <a:spcPct val="20000"/>
        </a:spcBef>
        <a:spcAft>
          <a:spcPct val="0"/>
        </a:spcAft>
        <a:buChar char="»"/>
        <a:defRPr sz="1600">
          <a:solidFill>
            <a:srgbClr val="EAEAEA"/>
          </a:solidFill>
          <a:latin typeface="+mn-lt"/>
        </a:defRPr>
      </a:lvl6pPr>
      <a:lvl7pPr marL="2971726" indent="-228594" algn="l" rtl="0" fontAlgn="base">
        <a:spcBef>
          <a:spcPct val="20000"/>
        </a:spcBef>
        <a:spcAft>
          <a:spcPct val="0"/>
        </a:spcAft>
        <a:buChar char="»"/>
        <a:defRPr sz="1600">
          <a:solidFill>
            <a:srgbClr val="EAEAEA"/>
          </a:solidFill>
          <a:latin typeface="+mn-lt"/>
        </a:defRPr>
      </a:lvl7pPr>
      <a:lvl8pPr marL="3428914" indent="-228594" algn="l" rtl="0" fontAlgn="base">
        <a:spcBef>
          <a:spcPct val="20000"/>
        </a:spcBef>
        <a:spcAft>
          <a:spcPct val="0"/>
        </a:spcAft>
        <a:buChar char="»"/>
        <a:defRPr sz="1600">
          <a:solidFill>
            <a:srgbClr val="EAEAEA"/>
          </a:solidFill>
          <a:latin typeface="+mn-lt"/>
        </a:defRPr>
      </a:lvl8pPr>
      <a:lvl9pPr marL="3886103" indent="-228594" algn="l" rtl="0" fontAlgn="base">
        <a:spcBef>
          <a:spcPct val="20000"/>
        </a:spcBef>
        <a:spcAft>
          <a:spcPct val="0"/>
        </a:spcAft>
        <a:buChar char="»"/>
        <a:defRPr sz="1600">
          <a:solidFill>
            <a:srgbClr val="EAEAEA"/>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7895" name="Rectangle 7"/>
          <p:cNvSpPr>
            <a:spLocks noChangeArrowheads="1"/>
          </p:cNvSpPr>
          <p:nvPr userDrawn="1"/>
        </p:nvSpPr>
        <p:spPr bwMode="auto">
          <a:xfrm>
            <a:off x="0" y="6092101"/>
            <a:ext cx="12192000" cy="765898"/>
          </a:xfrm>
          <a:custGeom>
            <a:avLst/>
            <a:gdLst>
              <a:gd name="connsiteX0" fmla="*/ 0 w 12192000"/>
              <a:gd name="connsiteY0" fmla="*/ 0 h 381000"/>
              <a:gd name="connsiteX1" fmla="*/ 12192000 w 12192000"/>
              <a:gd name="connsiteY1" fmla="*/ 0 h 381000"/>
              <a:gd name="connsiteX2" fmla="*/ 12192000 w 12192000"/>
              <a:gd name="connsiteY2" fmla="*/ 381000 h 381000"/>
              <a:gd name="connsiteX3" fmla="*/ 0 w 12192000"/>
              <a:gd name="connsiteY3" fmla="*/ 381000 h 381000"/>
              <a:gd name="connsiteX4" fmla="*/ 0 w 12192000"/>
              <a:gd name="connsiteY4" fmla="*/ 0 h 381000"/>
              <a:gd name="connsiteX0" fmla="*/ 0 w 12192000"/>
              <a:gd name="connsiteY0" fmla="*/ 367645 h 748645"/>
              <a:gd name="connsiteX1" fmla="*/ 12173147 w 12192000"/>
              <a:gd name="connsiteY1" fmla="*/ 0 h 748645"/>
              <a:gd name="connsiteX2" fmla="*/ 12192000 w 12192000"/>
              <a:gd name="connsiteY2" fmla="*/ 748645 h 748645"/>
              <a:gd name="connsiteX3" fmla="*/ 0 w 12192000"/>
              <a:gd name="connsiteY3" fmla="*/ 748645 h 748645"/>
              <a:gd name="connsiteX4" fmla="*/ 0 w 12192000"/>
              <a:gd name="connsiteY4" fmla="*/ 367645 h 748645"/>
              <a:gd name="connsiteX0" fmla="*/ 0 w 12192000"/>
              <a:gd name="connsiteY0" fmla="*/ 367645 h 748645"/>
              <a:gd name="connsiteX1" fmla="*/ 12173147 w 12192000"/>
              <a:gd name="connsiteY1" fmla="*/ 0 h 748645"/>
              <a:gd name="connsiteX2" fmla="*/ 12192000 w 12192000"/>
              <a:gd name="connsiteY2" fmla="*/ 748645 h 748645"/>
              <a:gd name="connsiteX3" fmla="*/ 0 w 12192000"/>
              <a:gd name="connsiteY3" fmla="*/ 748645 h 748645"/>
              <a:gd name="connsiteX4" fmla="*/ 0 w 12192000"/>
              <a:gd name="connsiteY4" fmla="*/ 367645 h 748645"/>
              <a:gd name="connsiteX0" fmla="*/ 0 w 12192000"/>
              <a:gd name="connsiteY0" fmla="*/ 367645 h 748645"/>
              <a:gd name="connsiteX1" fmla="*/ 12173147 w 12192000"/>
              <a:gd name="connsiteY1" fmla="*/ 0 h 748645"/>
              <a:gd name="connsiteX2" fmla="*/ 12192000 w 12192000"/>
              <a:gd name="connsiteY2" fmla="*/ 748645 h 748645"/>
              <a:gd name="connsiteX3" fmla="*/ 0 w 12192000"/>
              <a:gd name="connsiteY3" fmla="*/ 748645 h 748645"/>
              <a:gd name="connsiteX4" fmla="*/ 0 w 12192000"/>
              <a:gd name="connsiteY4" fmla="*/ 367645 h 748645"/>
              <a:gd name="connsiteX0" fmla="*/ 0 w 12192000"/>
              <a:gd name="connsiteY0" fmla="*/ 367645 h 748645"/>
              <a:gd name="connsiteX1" fmla="*/ 12173147 w 12192000"/>
              <a:gd name="connsiteY1" fmla="*/ 0 h 748645"/>
              <a:gd name="connsiteX2" fmla="*/ 12192000 w 12192000"/>
              <a:gd name="connsiteY2" fmla="*/ 748645 h 748645"/>
              <a:gd name="connsiteX3" fmla="*/ 0 w 12192000"/>
              <a:gd name="connsiteY3" fmla="*/ 748645 h 748645"/>
              <a:gd name="connsiteX4" fmla="*/ 0 w 12192000"/>
              <a:gd name="connsiteY4" fmla="*/ 367645 h 748645"/>
              <a:gd name="connsiteX0" fmla="*/ 0 w 12192000"/>
              <a:gd name="connsiteY0" fmla="*/ 384898 h 765898"/>
              <a:gd name="connsiteX1" fmla="*/ 12181774 w 12192000"/>
              <a:gd name="connsiteY1" fmla="*/ 0 h 765898"/>
              <a:gd name="connsiteX2" fmla="*/ 12192000 w 12192000"/>
              <a:gd name="connsiteY2" fmla="*/ 765898 h 765898"/>
              <a:gd name="connsiteX3" fmla="*/ 0 w 12192000"/>
              <a:gd name="connsiteY3" fmla="*/ 765898 h 765898"/>
              <a:gd name="connsiteX4" fmla="*/ 0 w 12192000"/>
              <a:gd name="connsiteY4" fmla="*/ 384898 h 765898"/>
              <a:gd name="connsiteX0" fmla="*/ 0 w 12192000"/>
              <a:gd name="connsiteY0" fmla="*/ 384898 h 765898"/>
              <a:gd name="connsiteX1" fmla="*/ 12181774 w 12192000"/>
              <a:gd name="connsiteY1" fmla="*/ 0 h 765898"/>
              <a:gd name="connsiteX2" fmla="*/ 12192000 w 12192000"/>
              <a:gd name="connsiteY2" fmla="*/ 765898 h 765898"/>
              <a:gd name="connsiteX3" fmla="*/ 0 w 12192000"/>
              <a:gd name="connsiteY3" fmla="*/ 765898 h 765898"/>
              <a:gd name="connsiteX4" fmla="*/ 0 w 12192000"/>
              <a:gd name="connsiteY4" fmla="*/ 384898 h 765898"/>
              <a:gd name="connsiteX0" fmla="*/ 0 w 12192000"/>
              <a:gd name="connsiteY0" fmla="*/ 384898 h 765898"/>
              <a:gd name="connsiteX1" fmla="*/ 12181774 w 12192000"/>
              <a:gd name="connsiteY1" fmla="*/ 0 h 765898"/>
              <a:gd name="connsiteX2" fmla="*/ 12192000 w 12192000"/>
              <a:gd name="connsiteY2" fmla="*/ 765898 h 765898"/>
              <a:gd name="connsiteX3" fmla="*/ 0 w 12192000"/>
              <a:gd name="connsiteY3" fmla="*/ 765898 h 765898"/>
              <a:gd name="connsiteX4" fmla="*/ 0 w 12192000"/>
              <a:gd name="connsiteY4" fmla="*/ 384898 h 76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65898">
                <a:moveTo>
                  <a:pt x="0" y="384898"/>
                </a:moveTo>
                <a:cubicBezTo>
                  <a:pt x="4060591" y="256599"/>
                  <a:pt x="8138435" y="412970"/>
                  <a:pt x="12181774" y="0"/>
                </a:cubicBezTo>
                <a:lnTo>
                  <a:pt x="12192000" y="765898"/>
                </a:lnTo>
                <a:lnTo>
                  <a:pt x="0" y="765898"/>
                </a:lnTo>
                <a:lnTo>
                  <a:pt x="0" y="384898"/>
                </a:lnTo>
                <a:close/>
              </a:path>
            </a:pathLst>
          </a:custGeom>
          <a:solidFill>
            <a:srgbClr val="EAEAEA"/>
          </a:solidFill>
          <a:ln w="9525">
            <a:solidFill>
              <a:srgbClr val="EAEAEA"/>
            </a:solid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28" name="Rectangle 3"/>
          <p:cNvSpPr>
            <a:spLocks noGrp="1" noChangeArrowheads="1"/>
          </p:cNvSpPr>
          <p:nvPr>
            <p:ph type="body" idx="1"/>
          </p:nvPr>
        </p:nvSpPr>
        <p:spPr bwMode="auto">
          <a:xfrm>
            <a:off x="609600" y="895547"/>
            <a:ext cx="10972800" cy="52306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8" name="Line 10"/>
          <p:cNvSpPr>
            <a:spLocks noChangeShapeType="1"/>
          </p:cNvSpPr>
          <p:nvPr userDrawn="1"/>
        </p:nvSpPr>
        <p:spPr bwMode="auto">
          <a:xfrm flipV="1">
            <a:off x="0" y="6019800"/>
            <a:ext cx="12192000" cy="381000"/>
          </a:xfrm>
          <a:custGeom>
            <a:avLst/>
            <a:gdLst>
              <a:gd name="connsiteX0" fmla="*/ 0 w 12192000"/>
              <a:gd name="connsiteY0" fmla="*/ 0 h 381000"/>
              <a:gd name="connsiteX1" fmla="*/ 12192000 w 12192000"/>
              <a:gd name="connsiteY1" fmla="*/ 381000 h 381000"/>
              <a:gd name="connsiteX0" fmla="*/ 0 w 12192000"/>
              <a:gd name="connsiteY0" fmla="*/ 0 h 381000"/>
              <a:gd name="connsiteX1" fmla="*/ 12192000 w 12192000"/>
              <a:gd name="connsiteY1" fmla="*/ 381000 h 381000"/>
            </a:gdLst>
            <a:ahLst/>
            <a:cxnLst>
              <a:cxn ang="0">
                <a:pos x="connsiteX0" y="connsiteY0"/>
              </a:cxn>
              <a:cxn ang="0">
                <a:pos x="connsiteX1" y="connsiteY1"/>
              </a:cxn>
            </a:cxnLst>
            <a:rect l="l" t="t" r="r" b="b"/>
            <a:pathLst>
              <a:path w="12192000" h="381000">
                <a:moveTo>
                  <a:pt x="0" y="0"/>
                </a:moveTo>
                <a:cubicBezTo>
                  <a:pt x="4064000" y="127000"/>
                  <a:pt x="8162506" y="-30672"/>
                  <a:pt x="12192000" y="381000"/>
                </a:cubicBezTo>
              </a:path>
            </a:pathLst>
          </a:custGeom>
          <a:noFill/>
          <a:ln w="38100">
            <a:solidFill>
              <a:schemeClr val="tx2">
                <a:lumMod val="60000"/>
                <a:lumOff val="40000"/>
              </a:schemeClr>
            </a:solidFill>
            <a:round/>
            <a:headEnd/>
            <a:tailEnd/>
          </a:ln>
          <a:effectLst/>
        </p:spPr>
        <p:txBody>
          <a:bodyPr/>
          <a:lstStyle/>
          <a:p>
            <a:pPr>
              <a:defRPr/>
            </a:pPr>
            <a:endParaRPr lang="en-US"/>
          </a:p>
        </p:txBody>
      </p:sp>
      <p:sp>
        <p:nvSpPr>
          <p:cNvPr id="37901" name="Rectangle 13"/>
          <p:cNvSpPr>
            <a:spLocks noGrp="1" noChangeArrowheads="1"/>
          </p:cNvSpPr>
          <p:nvPr>
            <p:ph type="sldNum" sz="quarter" idx="4"/>
          </p:nvPr>
        </p:nvSpPr>
        <p:spPr bwMode="auto">
          <a:xfrm>
            <a:off x="609600" y="6477000"/>
            <a:ext cx="812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tx1">
                    <a:lumMod val="50000"/>
                  </a:schemeClr>
                </a:solidFill>
                <a:latin typeface="Calibri" panose="020F0502020204030204" pitchFamily="34" charset="0"/>
                <a:cs typeface="Calibri" panose="020F0502020204030204" pitchFamily="34" charset="0"/>
              </a:defRPr>
            </a:lvl1pPr>
          </a:lstStyle>
          <a:p>
            <a:pPr>
              <a:defRPr/>
            </a:pPr>
            <a:fld id="{87644E41-C4B5-4BD8-891D-758A424CA3BA}" type="slidenum">
              <a:rPr lang="en-US" smtClean="0"/>
              <a:pPr>
                <a:defRPr/>
              </a:pPr>
              <a:t>‹#›</a:t>
            </a:fld>
            <a:endParaRPr lang="en-US"/>
          </a:p>
        </p:txBody>
      </p:sp>
      <p:sp>
        <p:nvSpPr>
          <p:cNvPr id="11" name="Title 1">
            <a:extLst>
              <a:ext uri="{FF2B5EF4-FFF2-40B4-BE49-F238E27FC236}">
                <a16:creationId xmlns:a16="http://schemas.microsoft.com/office/drawing/2014/main" id="{4C7EBFD5-AA1F-4FFC-A724-AA83269D24F0}"/>
              </a:ext>
            </a:extLst>
          </p:cNvPr>
          <p:cNvSpPr txBox="1">
            <a:spLocks/>
          </p:cNvSpPr>
          <p:nvPr userDrawn="1"/>
        </p:nvSpPr>
        <p:spPr bwMode="auto">
          <a:xfrm>
            <a:off x="0" y="0"/>
            <a:ext cx="12192000" cy="685800"/>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endParaRPr lang="en-US" sz="3600" b="1" kern="0" dirty="0">
              <a:solidFill>
                <a:schemeClr val="bg1"/>
              </a:solidFill>
              <a:latin typeface="Calibri" pitchFamily="34" charset="0"/>
              <a:ea typeface="+mj-ea"/>
              <a:cs typeface="Calibri" pitchFamily="34" charset="0"/>
            </a:endParaRPr>
          </a:p>
        </p:txBody>
      </p:sp>
      <p:sp>
        <p:nvSpPr>
          <p:cNvPr id="12" name="Title 1">
            <a:extLst>
              <a:ext uri="{FF2B5EF4-FFF2-40B4-BE49-F238E27FC236}">
                <a16:creationId xmlns:a16="http://schemas.microsoft.com/office/drawing/2014/main" id="{5B4BABE4-2F88-4BC9-9FD3-384449B35252}"/>
              </a:ext>
            </a:extLst>
          </p:cNvPr>
          <p:cNvSpPr txBox="1">
            <a:spLocks/>
          </p:cNvSpPr>
          <p:nvPr userDrawn="1"/>
        </p:nvSpPr>
        <p:spPr>
          <a:xfrm>
            <a:off x="0" y="0"/>
            <a:ext cx="12192000" cy="685800"/>
          </a:xfrm>
          <a:prstGeom prst="rect">
            <a:avLst/>
          </a:prstGeom>
        </p:spPr>
        <p:txBody>
          <a:bodyPr/>
          <a:lstStyle>
            <a:lvl1pPr algn="l" rtl="0" eaLnBrk="0" fontAlgn="base" hangingPunct="0">
              <a:spcBef>
                <a:spcPct val="0"/>
              </a:spcBef>
              <a:spcAft>
                <a:spcPct val="0"/>
              </a:spcAft>
              <a:defRPr sz="3600" b="1">
                <a:solidFill>
                  <a:schemeClr val="tx1">
                    <a:lumMod val="50000"/>
                  </a:schemeClr>
                </a:solidFill>
                <a:latin typeface="Calibri" pitchFamily="34" charset="0"/>
                <a:ea typeface="+mj-ea"/>
                <a:cs typeface="+mj-cs"/>
              </a:defRPr>
            </a:lvl1pPr>
            <a:lvl2pPr algn="l" rtl="0" eaLnBrk="0" fontAlgn="base" hangingPunct="0">
              <a:spcBef>
                <a:spcPct val="0"/>
              </a:spcBef>
              <a:spcAft>
                <a:spcPct val="0"/>
              </a:spcAft>
              <a:defRPr sz="3600" b="1">
                <a:solidFill>
                  <a:schemeClr val="folHlink"/>
                </a:solidFill>
                <a:latin typeface="Calibri" pitchFamily="34" charset="0"/>
              </a:defRPr>
            </a:lvl2pPr>
            <a:lvl3pPr algn="l" rtl="0" eaLnBrk="0" fontAlgn="base" hangingPunct="0">
              <a:spcBef>
                <a:spcPct val="0"/>
              </a:spcBef>
              <a:spcAft>
                <a:spcPct val="0"/>
              </a:spcAft>
              <a:defRPr sz="3600" b="1">
                <a:solidFill>
                  <a:schemeClr val="folHlink"/>
                </a:solidFill>
                <a:latin typeface="Calibri" pitchFamily="34" charset="0"/>
              </a:defRPr>
            </a:lvl3pPr>
            <a:lvl4pPr algn="l" rtl="0" eaLnBrk="0" fontAlgn="base" hangingPunct="0">
              <a:spcBef>
                <a:spcPct val="0"/>
              </a:spcBef>
              <a:spcAft>
                <a:spcPct val="0"/>
              </a:spcAft>
              <a:defRPr sz="3600" b="1">
                <a:solidFill>
                  <a:schemeClr val="folHlink"/>
                </a:solidFill>
                <a:latin typeface="Calibri" pitchFamily="34" charset="0"/>
              </a:defRPr>
            </a:lvl4pPr>
            <a:lvl5pPr algn="l" rtl="0" eaLnBrk="0" fontAlgn="base" hangingPunct="0">
              <a:spcBef>
                <a:spcPct val="0"/>
              </a:spcBef>
              <a:spcAft>
                <a:spcPct val="0"/>
              </a:spcAft>
              <a:defRPr sz="3600" b="1">
                <a:solidFill>
                  <a:schemeClr val="folHlink"/>
                </a:solidFill>
                <a:latin typeface="Calibri" pitchFamily="34" charset="0"/>
              </a:defRPr>
            </a:lvl5pPr>
            <a:lvl6pPr marL="457200" algn="l" rtl="0" fontAlgn="base">
              <a:spcBef>
                <a:spcPct val="0"/>
              </a:spcBef>
              <a:spcAft>
                <a:spcPct val="0"/>
              </a:spcAft>
              <a:defRPr sz="3000" b="1">
                <a:solidFill>
                  <a:schemeClr val="folHlink"/>
                </a:solidFill>
                <a:latin typeface="Arial Black" pitchFamily="34" charset="0"/>
              </a:defRPr>
            </a:lvl6pPr>
            <a:lvl7pPr marL="914400" algn="l" rtl="0" fontAlgn="base">
              <a:spcBef>
                <a:spcPct val="0"/>
              </a:spcBef>
              <a:spcAft>
                <a:spcPct val="0"/>
              </a:spcAft>
              <a:defRPr sz="3000" b="1">
                <a:solidFill>
                  <a:schemeClr val="folHlink"/>
                </a:solidFill>
                <a:latin typeface="Arial Black" pitchFamily="34" charset="0"/>
              </a:defRPr>
            </a:lvl7pPr>
            <a:lvl8pPr marL="1371600" algn="l" rtl="0" fontAlgn="base">
              <a:spcBef>
                <a:spcPct val="0"/>
              </a:spcBef>
              <a:spcAft>
                <a:spcPct val="0"/>
              </a:spcAft>
              <a:defRPr sz="3000" b="1">
                <a:solidFill>
                  <a:schemeClr val="folHlink"/>
                </a:solidFill>
                <a:latin typeface="Arial Black" pitchFamily="34" charset="0"/>
              </a:defRPr>
            </a:lvl8pPr>
            <a:lvl9pPr marL="1828800" algn="l" rtl="0" fontAlgn="base">
              <a:spcBef>
                <a:spcPct val="0"/>
              </a:spcBef>
              <a:spcAft>
                <a:spcPct val="0"/>
              </a:spcAft>
              <a:defRPr sz="3000" b="1">
                <a:solidFill>
                  <a:schemeClr val="folHlink"/>
                </a:solidFill>
                <a:latin typeface="Arial Black" pitchFamily="34" charset="0"/>
              </a:defRPr>
            </a:lvl9pPr>
          </a:lstStyle>
          <a:p>
            <a:r>
              <a:rPr lang="en-US" kern="0" dirty="0"/>
              <a:t>Click to edit Master title style</a:t>
            </a:r>
          </a:p>
        </p:txBody>
      </p:sp>
      <p:grpSp>
        <p:nvGrpSpPr>
          <p:cNvPr id="2" name="Group 1">
            <a:extLst>
              <a:ext uri="{FF2B5EF4-FFF2-40B4-BE49-F238E27FC236}">
                <a16:creationId xmlns:a16="http://schemas.microsoft.com/office/drawing/2014/main" id="{846911E9-EABA-44FB-8B9B-39864D7A6645}"/>
              </a:ext>
            </a:extLst>
          </p:cNvPr>
          <p:cNvGrpSpPr/>
          <p:nvPr userDrawn="1"/>
        </p:nvGrpSpPr>
        <p:grpSpPr>
          <a:xfrm>
            <a:off x="11279198" y="6117538"/>
            <a:ext cx="850621" cy="788439"/>
            <a:chOff x="11279198" y="6126164"/>
            <a:chExt cx="850621" cy="788439"/>
          </a:xfrm>
        </p:grpSpPr>
        <p:pic>
          <p:nvPicPr>
            <p:cNvPr id="10" name="Picture 9">
              <a:extLst>
                <a:ext uri="{FF2B5EF4-FFF2-40B4-BE49-F238E27FC236}">
                  <a16:creationId xmlns:a16="http://schemas.microsoft.com/office/drawing/2014/main" id="{A98C7DCD-625D-402C-9FA8-A644B68CC2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9198" y="6126164"/>
              <a:ext cx="788439" cy="788439"/>
            </a:xfrm>
            <a:prstGeom prst="rect">
              <a:avLst/>
            </a:prstGeom>
          </p:spPr>
        </p:pic>
        <p:sp>
          <p:nvSpPr>
            <p:cNvPr id="13" name="TextBox 12">
              <a:extLst>
                <a:ext uri="{FF2B5EF4-FFF2-40B4-BE49-F238E27FC236}">
                  <a16:creationId xmlns:a16="http://schemas.microsoft.com/office/drawing/2014/main" id="{378D5DB8-6D16-43C2-8747-EF2543D947BA}"/>
                </a:ext>
              </a:extLst>
            </p:cNvPr>
            <p:cNvSpPr txBox="1"/>
            <p:nvPr userDrawn="1"/>
          </p:nvSpPr>
          <p:spPr>
            <a:xfrm>
              <a:off x="11803755" y="6729938"/>
              <a:ext cx="326064" cy="153888"/>
            </a:xfrm>
            <a:prstGeom prst="rect">
              <a:avLst/>
            </a:prstGeom>
            <a:noFill/>
          </p:spPr>
          <p:txBody>
            <a:bodyPr wrap="square" rtlCol="0">
              <a:spAutoFit/>
            </a:bodyPr>
            <a:lstStyle/>
            <a:p>
              <a:r>
                <a:rPr lang="en-US" sz="400" b="1" dirty="0">
                  <a:solidFill>
                    <a:schemeClr val="bg1"/>
                  </a:solidFill>
                </a:rPr>
                <a:t>SM</a:t>
              </a:r>
            </a:p>
          </p:txBody>
        </p:sp>
      </p:grpSp>
    </p:spTree>
    <p:extLst>
      <p:ext uri="{BB962C8B-B14F-4D97-AF65-F5344CB8AC3E}">
        <p14:creationId xmlns:p14="http://schemas.microsoft.com/office/powerpoint/2010/main" val="3989083015"/>
      </p:ext>
    </p:extLst>
  </p:cSld>
  <p:clrMap bg1="dk2" tx1="lt1" bg2="dk1" tx2="lt2" accent1="accent1" accent2="accent2" accent3="accent3" accent4="accent4" accent5="accent5" accent6="accent6" hlink="hlink" folHlink="folHlink"/>
  <p:sldLayoutIdLst>
    <p:sldLayoutId id="2147483697" r:id="rId1"/>
    <p:sldLayoutId id="2147483698"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rtl="0" eaLnBrk="0" fontAlgn="base" hangingPunct="0">
        <a:spcBef>
          <a:spcPct val="0"/>
        </a:spcBef>
        <a:spcAft>
          <a:spcPct val="0"/>
        </a:spcAft>
        <a:defRPr sz="3600" b="1">
          <a:solidFill>
            <a:schemeClr val="bg1"/>
          </a:solidFill>
          <a:latin typeface="Calibri" pitchFamily="34" charset="0"/>
          <a:ea typeface="+mj-ea"/>
          <a:cs typeface="+mj-cs"/>
        </a:defRPr>
      </a:lvl1pPr>
      <a:lvl2pPr algn="l" rtl="0" eaLnBrk="0" fontAlgn="base" hangingPunct="0">
        <a:spcBef>
          <a:spcPct val="0"/>
        </a:spcBef>
        <a:spcAft>
          <a:spcPct val="0"/>
        </a:spcAft>
        <a:defRPr sz="3600" b="1">
          <a:solidFill>
            <a:schemeClr val="folHlink"/>
          </a:solidFill>
          <a:latin typeface="Calibri" pitchFamily="34" charset="0"/>
        </a:defRPr>
      </a:lvl2pPr>
      <a:lvl3pPr algn="l" rtl="0" eaLnBrk="0" fontAlgn="base" hangingPunct="0">
        <a:spcBef>
          <a:spcPct val="0"/>
        </a:spcBef>
        <a:spcAft>
          <a:spcPct val="0"/>
        </a:spcAft>
        <a:defRPr sz="3600" b="1">
          <a:solidFill>
            <a:schemeClr val="folHlink"/>
          </a:solidFill>
          <a:latin typeface="Calibri" pitchFamily="34" charset="0"/>
        </a:defRPr>
      </a:lvl3pPr>
      <a:lvl4pPr algn="l" rtl="0" eaLnBrk="0" fontAlgn="base" hangingPunct="0">
        <a:spcBef>
          <a:spcPct val="0"/>
        </a:spcBef>
        <a:spcAft>
          <a:spcPct val="0"/>
        </a:spcAft>
        <a:defRPr sz="3600" b="1">
          <a:solidFill>
            <a:schemeClr val="folHlink"/>
          </a:solidFill>
          <a:latin typeface="Calibri" pitchFamily="34" charset="0"/>
        </a:defRPr>
      </a:lvl4pPr>
      <a:lvl5pPr algn="l" rtl="0" eaLnBrk="0" fontAlgn="base" hangingPunct="0">
        <a:spcBef>
          <a:spcPct val="0"/>
        </a:spcBef>
        <a:spcAft>
          <a:spcPct val="0"/>
        </a:spcAft>
        <a:defRPr sz="3600" b="1">
          <a:solidFill>
            <a:schemeClr val="folHlink"/>
          </a:solidFill>
          <a:latin typeface="Calibri" pitchFamily="34" charset="0"/>
        </a:defRPr>
      </a:lvl5pPr>
      <a:lvl6pPr marL="457200" algn="l" rtl="0" fontAlgn="base">
        <a:spcBef>
          <a:spcPct val="0"/>
        </a:spcBef>
        <a:spcAft>
          <a:spcPct val="0"/>
        </a:spcAft>
        <a:defRPr sz="3000" b="1">
          <a:solidFill>
            <a:schemeClr val="folHlink"/>
          </a:solidFill>
          <a:latin typeface="Arial Black" pitchFamily="34" charset="0"/>
        </a:defRPr>
      </a:lvl6pPr>
      <a:lvl7pPr marL="914400" algn="l" rtl="0" fontAlgn="base">
        <a:spcBef>
          <a:spcPct val="0"/>
        </a:spcBef>
        <a:spcAft>
          <a:spcPct val="0"/>
        </a:spcAft>
        <a:defRPr sz="3000" b="1">
          <a:solidFill>
            <a:schemeClr val="folHlink"/>
          </a:solidFill>
          <a:latin typeface="Arial Black" pitchFamily="34" charset="0"/>
        </a:defRPr>
      </a:lvl7pPr>
      <a:lvl8pPr marL="1371600" algn="l" rtl="0" fontAlgn="base">
        <a:spcBef>
          <a:spcPct val="0"/>
        </a:spcBef>
        <a:spcAft>
          <a:spcPct val="0"/>
        </a:spcAft>
        <a:defRPr sz="3000" b="1">
          <a:solidFill>
            <a:schemeClr val="folHlink"/>
          </a:solidFill>
          <a:latin typeface="Arial Black" pitchFamily="34" charset="0"/>
        </a:defRPr>
      </a:lvl8pPr>
      <a:lvl9pPr marL="1828800" algn="l" rtl="0" fontAlgn="base">
        <a:spcBef>
          <a:spcPct val="0"/>
        </a:spcBef>
        <a:spcAft>
          <a:spcPct val="0"/>
        </a:spcAft>
        <a:defRPr sz="3000" b="1">
          <a:solidFill>
            <a:schemeClr val="folHlink"/>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lumMod val="50000"/>
            </a:schemeClr>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tx1">
              <a:lumMod val="50000"/>
            </a:schemeClr>
          </a:solidFill>
          <a:latin typeface="Calibri" pitchFamily="34" charset="0"/>
        </a:defRPr>
      </a:lvl2pPr>
      <a:lvl3pPr marL="1143000" indent="-228600" algn="l" rtl="0" eaLnBrk="0" fontAlgn="base" hangingPunct="0">
        <a:spcBef>
          <a:spcPct val="20000"/>
        </a:spcBef>
        <a:spcAft>
          <a:spcPct val="0"/>
        </a:spcAft>
        <a:buChar char="•"/>
        <a:defRPr sz="2000">
          <a:solidFill>
            <a:schemeClr val="tx1">
              <a:lumMod val="50000"/>
            </a:schemeClr>
          </a:solidFill>
          <a:latin typeface="Calibri" pitchFamily="34" charset="0"/>
        </a:defRPr>
      </a:lvl3pPr>
      <a:lvl4pPr marL="1600200" indent="-228600" algn="l" rtl="0" eaLnBrk="0" fontAlgn="base" hangingPunct="0">
        <a:spcBef>
          <a:spcPct val="20000"/>
        </a:spcBef>
        <a:spcAft>
          <a:spcPct val="0"/>
        </a:spcAft>
        <a:buChar char="–"/>
        <a:defRPr>
          <a:solidFill>
            <a:schemeClr val="tx1">
              <a:lumMod val="50000"/>
            </a:schemeClr>
          </a:solidFill>
          <a:latin typeface="Calibri" pitchFamily="34" charset="0"/>
        </a:defRPr>
      </a:lvl4pPr>
      <a:lvl5pPr marL="2057400" indent="-228600" algn="l" rtl="0" eaLnBrk="0" fontAlgn="base" hangingPunct="0">
        <a:spcBef>
          <a:spcPct val="20000"/>
        </a:spcBef>
        <a:spcAft>
          <a:spcPct val="0"/>
        </a:spcAft>
        <a:buChar char="»"/>
        <a:defRPr sz="1600">
          <a:solidFill>
            <a:schemeClr val="tx1">
              <a:lumMod val="50000"/>
            </a:schemeClr>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TN@nmdp.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ritn.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sv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8.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sv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hyperlink" Target="http://www.ritn.net/treat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www.ritn.net/train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qW-z7qXRw"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hyperlink" Target="https://www.radiationready.org/posted-tools/national-alliance-for-radiation-readiness-radiation-training-modules-for-public-health/" TargetMode="External"/><Relationship Id="rId7"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8" Type="http://schemas.openxmlformats.org/officeDocument/2006/relationships/image" Target="../media/image91.jpg"/><Relationship Id="rId13" Type="http://schemas.openxmlformats.org/officeDocument/2006/relationships/image" Target="../media/image96.jpeg"/><Relationship Id="rId18" Type="http://schemas.openxmlformats.org/officeDocument/2006/relationships/image" Target="../media/image101.png"/><Relationship Id="rId3" Type="http://schemas.openxmlformats.org/officeDocument/2006/relationships/image" Target="../media/image87.png"/><Relationship Id="rId21" Type="http://schemas.openxmlformats.org/officeDocument/2006/relationships/image" Target="../media/image104.jpeg"/><Relationship Id="rId7" Type="http://schemas.openxmlformats.org/officeDocument/2006/relationships/image" Target="../media/image90.jpeg"/><Relationship Id="rId12" Type="http://schemas.openxmlformats.org/officeDocument/2006/relationships/image" Target="../media/image95.jpeg"/><Relationship Id="rId17" Type="http://schemas.openxmlformats.org/officeDocument/2006/relationships/image" Target="../media/image100.png"/><Relationship Id="rId2" Type="http://schemas.openxmlformats.org/officeDocument/2006/relationships/notesSlide" Target="../notesSlides/notesSlide35.xml"/><Relationship Id="rId16" Type="http://schemas.openxmlformats.org/officeDocument/2006/relationships/image" Target="../media/image99.png"/><Relationship Id="rId20"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89.jpg"/><Relationship Id="rId11" Type="http://schemas.openxmlformats.org/officeDocument/2006/relationships/image" Target="../media/image94.jpg"/><Relationship Id="rId5" Type="http://schemas.openxmlformats.org/officeDocument/2006/relationships/image" Target="../media/image88.jpeg"/><Relationship Id="rId15" Type="http://schemas.openxmlformats.org/officeDocument/2006/relationships/image" Target="../media/image98.gif"/><Relationship Id="rId23" Type="http://schemas.openxmlformats.org/officeDocument/2006/relationships/image" Target="../media/image106.jpeg"/><Relationship Id="rId10" Type="http://schemas.openxmlformats.org/officeDocument/2006/relationships/image" Target="../media/image93.jpg"/><Relationship Id="rId19" Type="http://schemas.openxmlformats.org/officeDocument/2006/relationships/image" Target="../media/image102.jpeg"/><Relationship Id="rId4" Type="http://schemas.openxmlformats.org/officeDocument/2006/relationships/image" Target="../media/image50.png"/><Relationship Id="rId9" Type="http://schemas.openxmlformats.org/officeDocument/2006/relationships/image" Target="../media/image92.jpg"/><Relationship Id="rId14" Type="http://schemas.openxmlformats.org/officeDocument/2006/relationships/image" Target="../media/image97.png"/><Relationship Id="rId22" Type="http://schemas.openxmlformats.org/officeDocument/2006/relationships/image" Target="../media/image10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ancer.gov/about-cancer/treatment/types/radiation-therapy/radiation-fact-she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61180" y="688157"/>
            <a:ext cx="7830820" cy="2205274"/>
          </a:xfrm>
        </p:spPr>
        <p:txBody>
          <a:bodyPr/>
          <a:lstStyle/>
          <a:p>
            <a:pPr eaLnBrk="1" hangingPunct="1"/>
            <a:r>
              <a:rPr lang="en-US" sz="5400" dirty="0">
                <a:solidFill>
                  <a:schemeClr val="bg1"/>
                </a:solidFill>
              </a:rPr>
              <a:t>Radiation Injury Treatment Network</a:t>
            </a:r>
            <a:endParaRPr lang="en-US" sz="5100" dirty="0">
              <a:solidFill>
                <a:schemeClr val="bg1"/>
              </a:solidFill>
            </a:endParaRPr>
          </a:p>
        </p:txBody>
      </p:sp>
      <p:sp>
        <p:nvSpPr>
          <p:cNvPr id="4099" name="Rectangle 3"/>
          <p:cNvSpPr>
            <a:spLocks noGrp="1" noChangeArrowheads="1"/>
          </p:cNvSpPr>
          <p:nvPr>
            <p:ph type="subTitle" idx="1"/>
          </p:nvPr>
        </p:nvSpPr>
        <p:spPr>
          <a:xfrm>
            <a:off x="4361180" y="3429000"/>
            <a:ext cx="7731503" cy="3429000"/>
          </a:xfrm>
        </p:spPr>
        <p:txBody>
          <a:bodyPr/>
          <a:lstStyle/>
          <a:p>
            <a:pPr eaLnBrk="1" hangingPunct="1"/>
            <a:r>
              <a:rPr lang="en-US" sz="2000" b="1" dirty="0">
                <a:solidFill>
                  <a:schemeClr val="bg1"/>
                </a:solidFill>
                <a:cs typeface="Calibri" panose="020F0502020204030204" pitchFamily="34" charset="0"/>
              </a:rPr>
              <a:t>&lt;INSERT SPEAKER CONTACT INFO HERE&gt;</a:t>
            </a:r>
          </a:p>
          <a:p>
            <a:pPr eaLnBrk="1" hangingPunct="1"/>
            <a:endParaRPr lang="en-US" sz="2000" b="1" dirty="0">
              <a:solidFill>
                <a:schemeClr val="bg1"/>
              </a:solidFill>
              <a:cs typeface="Calibri" panose="020F0502020204030204" pitchFamily="34" charset="0"/>
            </a:endParaRPr>
          </a:p>
          <a:p>
            <a:pPr eaLnBrk="1" hangingPunct="1"/>
            <a:r>
              <a:rPr lang="en-US" sz="2000" b="1" dirty="0">
                <a:solidFill>
                  <a:schemeClr val="bg1"/>
                </a:solidFill>
                <a:cs typeface="Calibri" panose="020F0502020204030204" pitchFamily="34" charset="0"/>
              </a:rPr>
              <a:t>Refer to notes for talking points and draft script.</a:t>
            </a:r>
          </a:p>
          <a:p>
            <a:pPr eaLnBrk="1" hangingPunct="1"/>
            <a:endParaRPr lang="en-US" sz="1400" dirty="0">
              <a:cs typeface="Calibri" panose="020F0502020204030204" pitchFamily="34" charset="0"/>
              <a:hlinkClick r:id="rId3"/>
            </a:endParaRPr>
          </a:p>
          <a:p>
            <a:pPr eaLnBrk="1" hangingPunct="1"/>
            <a:r>
              <a:rPr lang="en-US" dirty="0">
                <a:cs typeface="Calibri" panose="020F0502020204030204" pitchFamily="34" charset="0"/>
                <a:hlinkClick r:id="rId3"/>
              </a:rPr>
              <a:t>RITN@nmdp.org</a:t>
            </a:r>
            <a:r>
              <a:rPr lang="en-US" dirty="0">
                <a:cs typeface="Calibri" panose="020F0502020204030204" pitchFamily="34" charset="0"/>
              </a:rPr>
              <a:t> </a:t>
            </a:r>
          </a:p>
          <a:p>
            <a:pPr eaLnBrk="1" hangingPunct="1"/>
            <a:endParaRPr lang="en-US" sz="1600" dirty="0">
              <a:cs typeface="Calibri" panose="020F0502020204030204" pitchFamily="34" charset="0"/>
            </a:endParaRPr>
          </a:p>
          <a:p>
            <a:pPr eaLnBrk="1" hangingPunct="1"/>
            <a:r>
              <a:rPr lang="en-US" dirty="0">
                <a:cs typeface="Calibri" panose="020F0502020204030204" pitchFamily="34" charset="0"/>
                <a:hlinkClick r:id="rId4"/>
              </a:rPr>
              <a:t>www.RITN.net</a:t>
            </a:r>
            <a:endParaRPr lang="en-US" dirty="0">
              <a:cs typeface="Calibri" panose="020F0502020204030204" pitchFamily="34" charset="0"/>
            </a:endParaRPr>
          </a:p>
          <a:p>
            <a:pPr eaLnBrk="1" hangingPunct="1"/>
            <a:endParaRPr lang="en-US" sz="1800" dirty="0">
              <a:cs typeface="Calibri" panose="020F0502020204030204" pitchFamily="34" charset="0"/>
            </a:endParaRPr>
          </a:p>
          <a:p>
            <a:pPr algn="r" eaLnBrk="1" hangingPunct="1"/>
            <a:r>
              <a:rPr lang="en-US" sz="1800" dirty="0">
                <a:solidFill>
                  <a:schemeClr val="bg1"/>
                </a:solidFill>
                <a:cs typeface="Calibri" panose="020F0502020204030204" pitchFamily="34" charset="0"/>
              </a:rPr>
              <a:t>&lt;as of Feb 2023&gt;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905000"/>
            <a:ext cx="12191994" cy="2873736"/>
          </a:xfrm>
        </p:spPr>
        <p:txBody>
          <a:bodyPr/>
          <a:lstStyle/>
          <a:p>
            <a:pPr marL="0" indent="0" algn="ctr">
              <a:buNone/>
            </a:pPr>
            <a:r>
              <a:rPr lang="en-US" sz="6000" dirty="0"/>
              <a:t>Concept of Operations…. </a:t>
            </a:r>
            <a:r>
              <a:rPr lang="en-US" sz="6000" dirty="0" err="1"/>
              <a:t>ConOps</a:t>
            </a:r>
            <a:endParaRPr lang="en-US" sz="4800" dirty="0"/>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10</a:t>
            </a:fld>
            <a:endParaRPr lang="en-US"/>
          </a:p>
        </p:txBody>
      </p:sp>
    </p:spTree>
    <p:extLst>
      <p:ext uri="{BB962C8B-B14F-4D97-AF65-F5344CB8AC3E}">
        <p14:creationId xmlns:p14="http://schemas.microsoft.com/office/powerpoint/2010/main" val="114644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mba_atomowa.gif"/>
          <p:cNvPicPr>
            <a:picLocks noChangeAspect="1"/>
          </p:cNvPicPr>
          <p:nvPr/>
        </p:nvPicPr>
        <p:blipFill>
          <a:blip r:embed="rId3" cstate="print"/>
          <a:stretch>
            <a:fillRect/>
          </a:stretch>
        </p:blipFill>
        <p:spPr>
          <a:xfrm>
            <a:off x="4267201" y="48901"/>
            <a:ext cx="3657600" cy="6306206"/>
          </a:xfrm>
          <a:prstGeom prst="rect">
            <a:avLst/>
          </a:prstGeom>
        </p:spPr>
      </p:pic>
      <p:sp>
        <p:nvSpPr>
          <p:cNvPr id="5" name="Rectangle 76"/>
          <p:cNvSpPr>
            <a:spLocks noChangeArrowheads="1"/>
          </p:cNvSpPr>
          <p:nvPr/>
        </p:nvSpPr>
        <p:spPr bwMode="auto">
          <a:xfrm>
            <a:off x="1524000" y="6038853"/>
            <a:ext cx="1744388" cy="307777"/>
          </a:xfrm>
          <a:prstGeom prst="rect">
            <a:avLst/>
          </a:prstGeom>
          <a:noFill/>
          <a:ln w="9525">
            <a:noFill/>
            <a:miter lim="800000"/>
            <a:headEnd/>
            <a:tailEnd/>
          </a:ln>
        </p:spPr>
        <p:txBody>
          <a:bodyPr wrap="none">
            <a:spAutoFit/>
          </a:bodyPr>
          <a:lstStyle/>
          <a:p>
            <a:r>
              <a:rPr lang="en-US" sz="1400" dirty="0">
                <a:solidFill>
                  <a:schemeClr val="bg1"/>
                </a:solidFill>
                <a:latin typeface="Calibri" pitchFamily="34" charset="0"/>
              </a:rPr>
              <a:t>Wikipedia, June 2011</a:t>
            </a:r>
          </a:p>
        </p:txBody>
      </p:sp>
      <p:sp>
        <p:nvSpPr>
          <p:cNvPr id="8" name="Slide Number Placeholder 3">
            <a:extLst>
              <a:ext uri="{FF2B5EF4-FFF2-40B4-BE49-F238E27FC236}">
                <a16:creationId xmlns:a16="http://schemas.microsoft.com/office/drawing/2014/main" id="{36192F5B-39A1-4356-A60C-FEA2EBD091D3}"/>
              </a:ext>
            </a:extLst>
          </p:cNvPr>
          <p:cNvSpPr>
            <a:spLocks noGrp="1"/>
          </p:cNvSpPr>
          <p:nvPr>
            <p:ph type="sldNum" sz="quarter" idx="10"/>
          </p:nvPr>
        </p:nvSpPr>
        <p:spPr>
          <a:xfrm>
            <a:off x="609600" y="6477000"/>
            <a:ext cx="812800" cy="381000"/>
          </a:xfrm>
        </p:spPr>
        <p:txBody>
          <a:bodyPr/>
          <a:lstStyle/>
          <a:p>
            <a:pPr>
              <a:defRPr/>
            </a:pPr>
            <a:fld id="{6EB42F4A-98C5-4908-8016-0838870C904D}" type="slidenum">
              <a:rPr lang="en-US" smtClean="0"/>
              <a:pPr>
                <a:defRPr/>
              </a:pPr>
              <a:t>11</a:t>
            </a:fld>
            <a:endParaRPr lang="en-US"/>
          </a:p>
        </p:txBody>
      </p:sp>
    </p:spTree>
    <p:extLst>
      <p:ext uri="{BB962C8B-B14F-4D97-AF65-F5344CB8AC3E}">
        <p14:creationId xmlns:p14="http://schemas.microsoft.com/office/powerpoint/2010/main" val="210051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cstate="print"/>
          <a:srcRect/>
          <a:stretch>
            <a:fillRect/>
          </a:stretch>
        </p:blipFill>
        <p:spPr bwMode="auto">
          <a:xfrm>
            <a:off x="78372" y="772852"/>
            <a:ext cx="9439906" cy="2904460"/>
          </a:xfrm>
          <a:prstGeom prst="rect">
            <a:avLst/>
          </a:prstGeom>
          <a:solidFill>
            <a:schemeClr val="tx1"/>
          </a:solidFill>
          <a:ln w="25400">
            <a:solidFill>
              <a:schemeClr val="bg1">
                <a:lumMod val="50000"/>
                <a:lumOff val="50000"/>
              </a:schemeClr>
            </a:solidFill>
            <a:miter lim="800000"/>
            <a:headEnd/>
            <a:tailEnd/>
          </a:ln>
          <a:effectLst/>
        </p:spPr>
      </p:pic>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12</a:t>
            </a:fld>
            <a:endParaRPr lang="en-US"/>
          </a:p>
        </p:txBody>
      </p:sp>
      <p:sp>
        <p:nvSpPr>
          <p:cNvPr id="45" name="Title 1"/>
          <p:cNvSpPr txBox="1">
            <a:spLocks/>
          </p:cNvSpPr>
          <p:nvPr/>
        </p:nvSpPr>
        <p:spPr bwMode="auto">
          <a:xfrm>
            <a:off x="0" y="0"/>
            <a:ext cx="12192000" cy="69587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3400" b="1" kern="0" dirty="0">
                <a:solidFill>
                  <a:schemeClr val="bg1"/>
                </a:solidFill>
                <a:latin typeface="Calibri" pitchFamily="34" charset="0"/>
                <a:ea typeface="+mj-ea"/>
                <a:cs typeface="+mj-cs"/>
              </a:rPr>
              <a:t>Damage will not be as Catastrophic as a Military Nuclear Weapon</a:t>
            </a:r>
          </a:p>
        </p:txBody>
      </p:sp>
      <p:grpSp>
        <p:nvGrpSpPr>
          <p:cNvPr id="5" name="Group 4"/>
          <p:cNvGrpSpPr/>
          <p:nvPr/>
        </p:nvGrpSpPr>
        <p:grpSpPr>
          <a:xfrm>
            <a:off x="6127378" y="3036060"/>
            <a:ext cx="5111495" cy="3176088"/>
            <a:chOff x="4055451" y="3429000"/>
            <a:chExt cx="5111495" cy="3176088"/>
          </a:xfrm>
        </p:grpSpPr>
        <p:pic>
          <p:nvPicPr>
            <p:cNvPr id="46" name="Content Placeholder 4" descr="Nukecloud_wikipedia.png"/>
            <p:cNvPicPr>
              <a:picLocks noChangeAspect="1"/>
            </p:cNvPicPr>
            <p:nvPr/>
          </p:nvPicPr>
          <p:blipFill>
            <a:blip r:embed="rId4" cstate="print"/>
            <a:stretch>
              <a:fillRect/>
            </a:stretch>
          </p:blipFill>
          <p:spPr bwMode="auto">
            <a:xfrm>
              <a:off x="4055451" y="3429000"/>
              <a:ext cx="4887878" cy="3108993"/>
            </a:xfrm>
            <a:prstGeom prst="rect">
              <a:avLst/>
            </a:prstGeom>
            <a:noFill/>
            <a:ln w="9525">
              <a:noFill/>
              <a:miter lim="800000"/>
              <a:headEnd/>
              <a:tailEnd/>
            </a:ln>
          </p:spPr>
        </p:pic>
        <p:sp>
          <p:nvSpPr>
            <p:cNvPr id="47" name="TextBox 46"/>
            <p:cNvSpPr txBox="1"/>
            <p:nvPr/>
          </p:nvSpPr>
          <p:spPr>
            <a:xfrm>
              <a:off x="6877672" y="6351044"/>
              <a:ext cx="1196161" cy="254044"/>
            </a:xfrm>
            <a:prstGeom prst="rect">
              <a:avLst/>
            </a:prstGeom>
            <a:noFill/>
          </p:spPr>
          <p:txBody>
            <a:bodyPr wrap="none" rtlCol="0">
              <a:spAutoFit/>
            </a:bodyPr>
            <a:lstStyle/>
            <a:p>
              <a:r>
                <a:rPr lang="en-US" sz="1051" dirty="0">
                  <a:solidFill>
                    <a:schemeClr val="bg1"/>
                  </a:solidFill>
                </a:rPr>
                <a:t>From:  Wikipedia</a:t>
              </a:r>
            </a:p>
          </p:txBody>
        </p:sp>
        <p:cxnSp>
          <p:nvCxnSpPr>
            <p:cNvPr id="48" name="Straight Arrow Connector 47"/>
            <p:cNvCxnSpPr/>
            <p:nvPr/>
          </p:nvCxnSpPr>
          <p:spPr>
            <a:xfrm flipH="1">
              <a:off x="5531005" y="5135793"/>
              <a:ext cx="1766" cy="6075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72859" y="3981652"/>
              <a:ext cx="1198503" cy="220355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7765160" y="4110647"/>
              <a:ext cx="1006201" cy="192993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68786" y="4777564"/>
              <a:ext cx="1924438" cy="369332"/>
            </a:xfrm>
            <a:prstGeom prst="rect">
              <a:avLst/>
            </a:prstGeom>
            <a:solidFill>
              <a:schemeClr val="tx1"/>
            </a:solidFill>
          </p:spPr>
          <p:txBody>
            <a:bodyPr wrap="none" rtlCol="0">
              <a:spAutoFit/>
            </a:bodyPr>
            <a:lstStyle/>
            <a:p>
              <a:r>
                <a:rPr lang="en-US" b="1" dirty="0">
                  <a:solidFill>
                    <a:srgbClr val="FF0000"/>
                  </a:solidFill>
                </a:rPr>
                <a:t>Terrorist Device</a:t>
              </a:r>
            </a:p>
          </p:txBody>
        </p:sp>
        <p:sp>
          <p:nvSpPr>
            <p:cNvPr id="52" name="TextBox 51"/>
            <p:cNvSpPr txBox="1"/>
            <p:nvPr/>
          </p:nvSpPr>
          <p:spPr>
            <a:xfrm>
              <a:off x="7216732" y="3741315"/>
              <a:ext cx="1950214" cy="369332"/>
            </a:xfrm>
            <a:prstGeom prst="rect">
              <a:avLst/>
            </a:prstGeom>
            <a:solidFill>
              <a:schemeClr val="tx1"/>
            </a:solidFill>
          </p:spPr>
          <p:txBody>
            <a:bodyPr wrap="none" rtlCol="0">
              <a:spAutoFit/>
            </a:bodyPr>
            <a:lstStyle/>
            <a:p>
              <a:r>
                <a:rPr lang="en-US" b="1" dirty="0">
                  <a:solidFill>
                    <a:srgbClr val="FF0000"/>
                  </a:solidFill>
                </a:rPr>
                <a:t>Military Weapon</a:t>
              </a:r>
            </a:p>
          </p:txBody>
        </p:sp>
      </p:grpSp>
    </p:spTree>
    <p:extLst>
      <p:ext uri="{BB962C8B-B14F-4D97-AF65-F5344CB8AC3E}">
        <p14:creationId xmlns:p14="http://schemas.microsoft.com/office/powerpoint/2010/main" val="347488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6832DA-FE9F-4F95-B222-EE3CC51D3E0E}" type="slidenum">
              <a:rPr lang="en-US" smtClean="0"/>
              <a:pPr>
                <a:defRPr/>
              </a:pPr>
              <a:t>13</a:t>
            </a:fld>
            <a:endParaRPr lang="en-US"/>
          </a:p>
        </p:txBody>
      </p:sp>
      <p:pic>
        <p:nvPicPr>
          <p:cNvPr id="151554" name="Picture 2"/>
          <p:cNvPicPr>
            <a:picLocks noChangeAspect="1" noChangeArrowheads="1"/>
          </p:cNvPicPr>
          <p:nvPr/>
        </p:nvPicPr>
        <p:blipFill>
          <a:blip r:embed="rId3" cstate="print"/>
          <a:srcRect/>
          <a:stretch>
            <a:fillRect/>
          </a:stretch>
        </p:blipFill>
        <p:spPr bwMode="auto">
          <a:xfrm>
            <a:off x="1742943" y="1249245"/>
            <a:ext cx="8695552" cy="3011066"/>
          </a:xfrm>
          <a:prstGeom prst="rect">
            <a:avLst/>
          </a:prstGeom>
          <a:noFill/>
          <a:ln w="9525">
            <a:noFill/>
            <a:miter lim="800000"/>
            <a:headEnd/>
            <a:tailEnd/>
          </a:ln>
          <a:effectLst/>
        </p:spPr>
      </p:pic>
      <p:sp>
        <p:nvSpPr>
          <p:cNvPr id="151555" name="Rectangle 3"/>
          <p:cNvSpPr>
            <a:spLocks noChangeArrowheads="1"/>
          </p:cNvSpPr>
          <p:nvPr/>
        </p:nvSpPr>
        <p:spPr bwMode="auto">
          <a:xfrm>
            <a:off x="1970277" y="5961121"/>
            <a:ext cx="88477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n-US" sz="1000" dirty="0">
                <a:solidFill>
                  <a:schemeClr val="bg1"/>
                </a:solidFill>
                <a:latin typeface="+mn-lt"/>
                <a:ea typeface="Calibri" pitchFamily="34" charset="0"/>
                <a:cs typeface="Arial" pitchFamily="34" charset="0"/>
              </a:rPr>
              <a:t>Illustration from:  </a:t>
            </a:r>
            <a:r>
              <a:rPr lang="en-US" sz="1000" dirty="0" err="1">
                <a:solidFill>
                  <a:schemeClr val="bg1"/>
                </a:solidFill>
                <a:latin typeface="+mn-lt"/>
                <a:ea typeface="Calibri" pitchFamily="34" charset="0"/>
                <a:cs typeface="Arial" pitchFamily="34" charset="0"/>
              </a:rPr>
              <a:t>Knebel</a:t>
            </a:r>
            <a:r>
              <a:rPr lang="en-US" sz="1000" dirty="0">
                <a:solidFill>
                  <a:schemeClr val="bg1"/>
                </a:solidFill>
                <a:latin typeface="+mn-lt"/>
                <a:ea typeface="Calibri" pitchFamily="34" charset="0"/>
                <a:cs typeface="Arial" pitchFamily="34" charset="0"/>
              </a:rPr>
              <a:t> AR, Coleman CN, </a:t>
            </a:r>
            <a:r>
              <a:rPr lang="en-US" sz="1000" dirty="0" err="1">
                <a:solidFill>
                  <a:schemeClr val="bg1"/>
                </a:solidFill>
                <a:latin typeface="+mn-lt"/>
                <a:ea typeface="Calibri" pitchFamily="34" charset="0"/>
                <a:cs typeface="Arial" pitchFamily="34" charset="0"/>
              </a:rPr>
              <a:t>Cliffer</a:t>
            </a:r>
            <a:r>
              <a:rPr lang="en-US" sz="1000" dirty="0">
                <a:solidFill>
                  <a:schemeClr val="bg1"/>
                </a:solidFill>
                <a:latin typeface="+mn-lt"/>
                <a:ea typeface="Calibri" pitchFamily="34" charset="0"/>
                <a:cs typeface="Arial" pitchFamily="34" charset="0"/>
              </a:rPr>
              <a:t> KD; et al. Allocation of scarce resources after </a:t>
            </a:r>
          </a:p>
          <a:p>
            <a:pPr eaLnBrk="0" hangingPunct="0"/>
            <a:r>
              <a:rPr lang="en-US" sz="1000" dirty="0">
                <a:solidFill>
                  <a:schemeClr val="bg1"/>
                </a:solidFill>
                <a:latin typeface="+mn-lt"/>
                <a:ea typeface="Calibri" pitchFamily="34" charset="0"/>
                <a:cs typeface="Arial" pitchFamily="34" charset="0"/>
              </a:rPr>
              <a:t>a nuclear detonation: setting the context. Disaster Med Public Health Prep. 2011;5 (</a:t>
            </a:r>
            <a:r>
              <a:rPr lang="en-US" sz="1000" dirty="0" err="1">
                <a:solidFill>
                  <a:schemeClr val="bg1"/>
                </a:solidFill>
                <a:latin typeface="+mn-lt"/>
                <a:ea typeface="Calibri" pitchFamily="34" charset="0"/>
                <a:cs typeface="Arial" pitchFamily="34" charset="0"/>
              </a:rPr>
              <a:t>Suppl</a:t>
            </a:r>
            <a:r>
              <a:rPr lang="en-US" sz="1000" dirty="0">
                <a:solidFill>
                  <a:schemeClr val="bg1"/>
                </a:solidFill>
                <a:latin typeface="+mn-lt"/>
                <a:ea typeface="Calibri" pitchFamily="34" charset="0"/>
                <a:cs typeface="Arial" pitchFamily="34" charset="0"/>
              </a:rPr>
              <a:t> 1):S20-S31</a:t>
            </a:r>
            <a:endParaRPr lang="en-US" sz="1000" dirty="0">
              <a:solidFill>
                <a:schemeClr val="bg1"/>
              </a:solidFill>
              <a:latin typeface="+mn-lt"/>
            </a:endParaRPr>
          </a:p>
        </p:txBody>
      </p:sp>
      <p:sp>
        <p:nvSpPr>
          <p:cNvPr id="7" name="Title 1"/>
          <p:cNvSpPr txBox="1">
            <a:spLocks/>
          </p:cNvSpPr>
          <p:nvPr/>
        </p:nvSpPr>
        <p:spPr bwMode="auto">
          <a:xfrm>
            <a:off x="0" y="-1"/>
            <a:ext cx="12192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3600" b="1" kern="0" dirty="0">
                <a:solidFill>
                  <a:schemeClr val="bg1"/>
                </a:solidFill>
                <a:latin typeface="Calibri" pitchFamily="34" charset="0"/>
                <a:ea typeface="+mj-ea"/>
                <a:cs typeface="+mj-cs"/>
              </a:rPr>
              <a:t>Fallout May Cause the Most Radiation Injuries</a:t>
            </a:r>
          </a:p>
        </p:txBody>
      </p:sp>
      <p:sp>
        <p:nvSpPr>
          <p:cNvPr id="8" name="TextBox 7"/>
          <p:cNvSpPr txBox="1"/>
          <p:nvPr/>
        </p:nvSpPr>
        <p:spPr>
          <a:xfrm>
            <a:off x="1665668" y="1622733"/>
            <a:ext cx="1949573" cy="276999"/>
          </a:xfrm>
          <a:prstGeom prst="rect">
            <a:avLst/>
          </a:prstGeom>
          <a:noFill/>
          <a:ln>
            <a:solidFill>
              <a:schemeClr val="bg1"/>
            </a:solidFill>
          </a:ln>
        </p:spPr>
        <p:txBody>
          <a:bodyPr wrap="none" rtlCol="0">
            <a:spAutoFit/>
          </a:bodyPr>
          <a:lstStyle/>
          <a:p>
            <a:r>
              <a:rPr lang="en-US" sz="1200" b="1" dirty="0">
                <a:solidFill>
                  <a:schemeClr val="bg1"/>
                </a:solidFill>
              </a:rPr>
              <a:t>Dangerous Fallout Zone</a:t>
            </a:r>
          </a:p>
        </p:txBody>
      </p:sp>
      <p:cxnSp>
        <p:nvCxnSpPr>
          <p:cNvPr id="10" name="Straight Arrow Connector 9"/>
          <p:cNvCxnSpPr/>
          <p:nvPr/>
        </p:nvCxnSpPr>
        <p:spPr>
          <a:xfrm>
            <a:off x="1678547" y="1893188"/>
            <a:ext cx="695459" cy="8918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0" y="4475653"/>
            <a:ext cx="9144000" cy="1277273"/>
          </a:xfrm>
          <a:prstGeom prst="rect">
            <a:avLst/>
          </a:prstGeom>
        </p:spPr>
        <p:txBody>
          <a:bodyPr wrap="square">
            <a:spAutoFit/>
          </a:bodyPr>
          <a:lstStyle/>
          <a:p>
            <a:pPr>
              <a:spcBef>
                <a:spcPts val="0"/>
              </a:spcBef>
              <a:spcAft>
                <a:spcPts val="600"/>
              </a:spcAft>
              <a:buFont typeface="Arial" pitchFamily="34" charset="0"/>
              <a:buChar char="•"/>
            </a:pPr>
            <a:r>
              <a:rPr lang="en-US" sz="2400" b="1" dirty="0">
                <a:solidFill>
                  <a:schemeClr val="bg1"/>
                </a:solidFill>
                <a:latin typeface="Calibri" pitchFamily="34" charset="0"/>
              </a:rPr>
              <a:t>The dose in the Dangerous Fallout zone could cause marrow injury</a:t>
            </a:r>
          </a:p>
          <a:p>
            <a:pPr>
              <a:spcBef>
                <a:spcPts val="0"/>
              </a:spcBef>
              <a:spcAft>
                <a:spcPts val="600"/>
              </a:spcAft>
              <a:buFont typeface="Arial" pitchFamily="34" charset="0"/>
              <a:buChar char="•"/>
            </a:pPr>
            <a:r>
              <a:rPr lang="en-US" sz="2400" b="1" dirty="0">
                <a:solidFill>
                  <a:schemeClr val="bg1"/>
                </a:solidFill>
                <a:latin typeface="Calibri" pitchFamily="34" charset="0"/>
              </a:rPr>
              <a:t>Sheltering-in-place is key to reducing dose, as the hazard dissipates relatively quickly</a:t>
            </a:r>
          </a:p>
        </p:txBody>
      </p:sp>
    </p:spTree>
    <p:extLst>
      <p:ext uri="{BB962C8B-B14F-4D97-AF65-F5344CB8AC3E}">
        <p14:creationId xmlns:p14="http://schemas.microsoft.com/office/powerpoint/2010/main" val="372641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57" y="1473643"/>
            <a:ext cx="9993086" cy="3664581"/>
          </a:xfrm>
          <a:solidFill>
            <a:srgbClr val="A6CE39"/>
          </a:solidFill>
        </p:spPr>
        <p:txBody>
          <a:bodyPr/>
          <a:lstStyle/>
          <a:p>
            <a:pPr algn="ctr"/>
            <a:r>
              <a:rPr lang="en-US" sz="7200" dirty="0">
                <a:solidFill>
                  <a:schemeClr val="bg1"/>
                </a:solidFill>
              </a:rPr>
              <a:t>It is not the Cold War….. Nor is it a futile effort</a:t>
            </a:r>
          </a:p>
        </p:txBody>
      </p:sp>
      <p:sp>
        <p:nvSpPr>
          <p:cNvPr id="4" name="Slide Number Placeholder 3"/>
          <p:cNvSpPr>
            <a:spLocks noGrp="1"/>
          </p:cNvSpPr>
          <p:nvPr>
            <p:ph type="sldNum" sz="quarter" idx="10"/>
          </p:nvPr>
        </p:nvSpPr>
        <p:spPr/>
        <p:txBody>
          <a:bodyPr/>
          <a:lstStyle/>
          <a:p>
            <a:pPr>
              <a:defRPr/>
            </a:pPr>
            <a:fld id="{C6E15BBB-F7DF-4C49-BD95-F47A91BECC49}" type="slidenum">
              <a:rPr lang="en-US" smtClean="0"/>
              <a:pPr>
                <a:defRPr/>
              </a:pPr>
              <a:t>14</a:t>
            </a:fld>
            <a:endParaRPr lang="en-US"/>
          </a:p>
        </p:txBody>
      </p:sp>
    </p:spTree>
    <p:extLst>
      <p:ext uri="{BB962C8B-B14F-4D97-AF65-F5344CB8AC3E}">
        <p14:creationId xmlns:p14="http://schemas.microsoft.com/office/powerpoint/2010/main" val="164428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TN usa_mapTXcentersCa#103_May2011.jpg"/>
          <p:cNvPicPr>
            <a:picLocks noChangeAspect="1"/>
          </p:cNvPicPr>
          <p:nvPr/>
        </p:nvPicPr>
        <p:blipFill>
          <a:blip r:embed="rId3" cstate="print"/>
          <a:stretch>
            <a:fillRect/>
          </a:stretch>
        </p:blipFill>
        <p:spPr>
          <a:xfrm>
            <a:off x="2108791" y="770861"/>
            <a:ext cx="7974419" cy="5316279"/>
          </a:xfrm>
          <a:prstGeom prst="rect">
            <a:avLst/>
          </a:prstGeom>
        </p:spPr>
      </p:pic>
      <p:sp>
        <p:nvSpPr>
          <p:cNvPr id="6" name="Title 6"/>
          <p:cNvSpPr>
            <a:spLocks noGrp="1"/>
          </p:cNvSpPr>
          <p:nvPr>
            <p:ph type="title"/>
          </p:nvPr>
        </p:nvSpPr>
        <p:spPr>
          <a:xfrm>
            <a:off x="0" y="0"/>
            <a:ext cx="12192000" cy="685800"/>
          </a:xfrm>
          <a:solidFill>
            <a:srgbClr val="A6CE39"/>
          </a:solidFill>
        </p:spPr>
        <p:txBody>
          <a:bodyPr>
            <a:normAutofit/>
          </a:bodyPr>
          <a:lstStyle/>
          <a:p>
            <a:pPr>
              <a:tabLst>
                <a:tab pos="463550" algn="l"/>
              </a:tabLst>
            </a:pPr>
            <a:r>
              <a:rPr lang="en-US" dirty="0">
                <a:solidFill>
                  <a:schemeClr val="bg1"/>
                </a:solidFill>
              </a:rPr>
              <a:t>Movement of patients through NDMS</a:t>
            </a:r>
          </a:p>
        </p:txBody>
      </p:sp>
      <p:pic>
        <p:nvPicPr>
          <p:cNvPr id="2" name="Picture 1"/>
          <p:cNvPicPr>
            <a:picLocks noChangeAspect="1"/>
          </p:cNvPicPr>
          <p:nvPr/>
        </p:nvPicPr>
        <p:blipFill>
          <a:blip r:embed="rId4"/>
          <a:stretch>
            <a:fillRect/>
          </a:stretch>
        </p:blipFill>
        <p:spPr>
          <a:xfrm>
            <a:off x="9226735" y="2841777"/>
            <a:ext cx="856475" cy="954047"/>
          </a:xfrm>
          <a:prstGeom prst="rect">
            <a:avLst/>
          </a:prstGeom>
        </p:spPr>
      </p:pic>
      <p:sp>
        <p:nvSpPr>
          <p:cNvPr id="7" name="Slide Number Placeholder 3">
            <a:extLst>
              <a:ext uri="{FF2B5EF4-FFF2-40B4-BE49-F238E27FC236}">
                <a16:creationId xmlns:a16="http://schemas.microsoft.com/office/drawing/2014/main" id="{CFBD8B6F-1BA3-4AED-925C-EA008BE3E39B}"/>
              </a:ext>
            </a:extLst>
          </p:cNvPr>
          <p:cNvSpPr>
            <a:spLocks noGrp="1"/>
          </p:cNvSpPr>
          <p:nvPr>
            <p:ph type="sldNum" sz="quarter" idx="10"/>
          </p:nvPr>
        </p:nvSpPr>
        <p:spPr>
          <a:xfrm>
            <a:off x="609600" y="6477000"/>
            <a:ext cx="812800" cy="381000"/>
          </a:xfrm>
        </p:spPr>
        <p:txBody>
          <a:bodyPr/>
          <a:lstStyle/>
          <a:p>
            <a:pPr>
              <a:defRPr/>
            </a:pPr>
            <a:fld id="{6EB42F4A-98C5-4908-8016-0838870C904D}" type="slidenum">
              <a:rPr lang="en-US" smtClean="0"/>
              <a:pPr>
                <a:defRPr/>
              </a:pPr>
              <a:t>15</a:t>
            </a:fld>
            <a:endParaRPr lang="en-US"/>
          </a:p>
        </p:txBody>
      </p:sp>
    </p:spTree>
    <p:extLst>
      <p:ext uri="{BB962C8B-B14F-4D97-AF65-F5344CB8AC3E}">
        <p14:creationId xmlns:p14="http://schemas.microsoft.com/office/powerpoint/2010/main" val="3174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a:spLocks noGrp="1"/>
          </p:cNvSpPr>
          <p:nvPr>
            <p:ph type="title"/>
          </p:nvPr>
        </p:nvSpPr>
        <p:spPr>
          <a:xfrm>
            <a:off x="6" y="0"/>
            <a:ext cx="12191999" cy="685800"/>
          </a:xfrm>
          <a:solidFill>
            <a:srgbClr val="A6CE39"/>
          </a:solidFill>
        </p:spPr>
        <p:txBody>
          <a:bodyPr/>
          <a:lstStyle/>
          <a:p>
            <a:r>
              <a:rPr lang="en-US" dirty="0"/>
              <a:t>ARS Patient Movement</a:t>
            </a:r>
          </a:p>
        </p:txBody>
      </p:sp>
      <p:sp>
        <p:nvSpPr>
          <p:cNvPr id="36" name="Slide Number Placeholder 3"/>
          <p:cNvSpPr>
            <a:spLocks noGrp="1"/>
          </p:cNvSpPr>
          <p:nvPr>
            <p:ph type="sldNum" sz="quarter" idx="10"/>
          </p:nvPr>
        </p:nvSpPr>
        <p:spPr>
          <a:xfrm>
            <a:off x="609600" y="6477000"/>
            <a:ext cx="812800" cy="381000"/>
          </a:xfrm>
        </p:spPr>
        <p:txBody>
          <a:bodyPr/>
          <a:lstStyle/>
          <a:p>
            <a:pPr>
              <a:defRPr/>
            </a:pPr>
            <a:fld id="{6EB42F4A-98C5-4908-8016-0838870C904D}" type="slidenum">
              <a:rPr lang="en-US" smtClean="0">
                <a:solidFill>
                  <a:srgbClr val="000000"/>
                </a:solidFill>
              </a:rPr>
              <a:pPr>
                <a:defRPr/>
              </a:pPr>
              <a:t>16</a:t>
            </a:fld>
            <a:endParaRPr lang="en-US" dirty="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599" y="1003842"/>
            <a:ext cx="11190973" cy="4961502"/>
          </a:xfrm>
          <a:prstGeom prst="rect">
            <a:avLst/>
          </a:prstGeom>
        </p:spPr>
      </p:pic>
    </p:spTree>
    <p:extLst>
      <p:ext uri="{BB962C8B-B14F-4D97-AF65-F5344CB8AC3E}">
        <p14:creationId xmlns:p14="http://schemas.microsoft.com/office/powerpoint/2010/main" val="386406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17</a:t>
            </a:fld>
            <a:endParaRPr lang="en-US"/>
          </a:p>
        </p:txBody>
      </p:sp>
      <p:sp>
        <p:nvSpPr>
          <p:cNvPr id="6" name="TextBox 5"/>
          <p:cNvSpPr txBox="1"/>
          <p:nvPr/>
        </p:nvSpPr>
        <p:spPr>
          <a:xfrm>
            <a:off x="1620253" y="1229279"/>
            <a:ext cx="9144000" cy="4524315"/>
          </a:xfrm>
          <a:prstGeom prst="rect">
            <a:avLst/>
          </a:prstGeom>
          <a:solidFill>
            <a:srgbClr val="A6CE39"/>
          </a:solidFill>
        </p:spPr>
        <p:txBody>
          <a:bodyPr wrap="square" rtlCol="0">
            <a:spAutoFit/>
          </a:bodyPr>
          <a:lstStyle/>
          <a:p>
            <a:pPr algn="ctr"/>
            <a:r>
              <a:rPr lang="en-US" sz="7200" b="1" dirty="0">
                <a:solidFill>
                  <a:schemeClr val="bg1"/>
                </a:solidFill>
                <a:latin typeface="Calibri" pitchFamily="34" charset="0"/>
              </a:rPr>
              <a:t>Only a small percentage would likely benefit from a transplant</a:t>
            </a:r>
          </a:p>
        </p:txBody>
      </p:sp>
    </p:spTree>
    <p:extLst>
      <p:ext uri="{BB962C8B-B14F-4D97-AF65-F5344CB8AC3E}">
        <p14:creationId xmlns:p14="http://schemas.microsoft.com/office/powerpoint/2010/main" val="156384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DB28-22EC-4F64-A4F8-DB7D776E5F45}"/>
              </a:ext>
            </a:extLst>
          </p:cNvPr>
          <p:cNvSpPr>
            <a:spLocks noGrp="1"/>
          </p:cNvSpPr>
          <p:nvPr>
            <p:ph type="title"/>
          </p:nvPr>
        </p:nvSpPr>
        <p:spPr/>
        <p:txBody>
          <a:bodyPr/>
          <a:lstStyle/>
          <a:p>
            <a:r>
              <a:rPr lang="en-US" dirty="0"/>
              <a:t>RITN Estimated Patient Profile</a:t>
            </a:r>
          </a:p>
        </p:txBody>
      </p:sp>
      <p:sp>
        <p:nvSpPr>
          <p:cNvPr id="4" name="Slide Number Placeholder 3">
            <a:extLst>
              <a:ext uri="{FF2B5EF4-FFF2-40B4-BE49-F238E27FC236}">
                <a16:creationId xmlns:a16="http://schemas.microsoft.com/office/drawing/2014/main" id="{2A8DD687-4B72-4A49-B839-508B149E6BD1}"/>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954F268-332C-496A-A45E-CB7803FD935D}" type="slidenum">
              <a:rPr kumimoji="0" lang="en-US" sz="1000" b="1" i="0" u="none" strike="noStrike" kern="1200" cap="none" spc="0" normalizeH="0" baseline="0" noProof="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1000" b="1" i="0" u="none" strike="noStrike" kern="1200" cap="none" spc="0" normalizeH="0" baseline="0" noProof="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p:txBody>
      </p:sp>
      <p:sp>
        <p:nvSpPr>
          <p:cNvPr id="42" name="Rectangle 41">
            <a:extLst>
              <a:ext uri="{FF2B5EF4-FFF2-40B4-BE49-F238E27FC236}">
                <a16:creationId xmlns:a16="http://schemas.microsoft.com/office/drawing/2014/main" id="{5B583080-4DBE-49A1-BDC0-EC6EF404C995}"/>
              </a:ext>
            </a:extLst>
          </p:cNvPr>
          <p:cNvSpPr/>
          <p:nvPr/>
        </p:nvSpPr>
        <p:spPr>
          <a:xfrm>
            <a:off x="5831417" y="1876077"/>
            <a:ext cx="5458883" cy="742949"/>
          </a:xfrm>
          <a:prstGeom prst="rect">
            <a:avLst/>
          </a:prstGeom>
          <a:solidFill>
            <a:srgbClr val="FFFFFF">
              <a:lumMod val="9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609585"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lumMod val="85000"/>
                </a:prstClr>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2F28DC30-89CF-4D85-A4D1-B3A0FAE4818B}"/>
              </a:ext>
            </a:extLst>
          </p:cNvPr>
          <p:cNvSpPr/>
          <p:nvPr/>
        </p:nvSpPr>
        <p:spPr>
          <a:xfrm>
            <a:off x="5831417" y="2635960"/>
            <a:ext cx="5458883" cy="1170517"/>
          </a:xfrm>
          <a:prstGeom prst="rect">
            <a:avLst/>
          </a:prstGeom>
          <a:solidFill>
            <a:srgbClr val="FFFFFF">
              <a:lumMod val="9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609585"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lumMod val="85000"/>
                </a:prstClr>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0138B985-CFC5-412C-B420-C1BEE6F58023}"/>
              </a:ext>
            </a:extLst>
          </p:cNvPr>
          <p:cNvSpPr/>
          <p:nvPr/>
        </p:nvSpPr>
        <p:spPr>
          <a:xfrm>
            <a:off x="5831417" y="3825526"/>
            <a:ext cx="5458883" cy="1168400"/>
          </a:xfrm>
          <a:prstGeom prst="rect">
            <a:avLst/>
          </a:prstGeom>
          <a:solidFill>
            <a:srgbClr val="FFFFFF">
              <a:lumMod val="9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609585"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lumMod val="85000"/>
                </a:prstClr>
              </a:solidFill>
              <a:effectLst/>
              <a:uLnTx/>
              <a:uFillTx/>
              <a:latin typeface="Arial"/>
              <a:ea typeface="+mn-ea"/>
              <a:cs typeface="+mn-cs"/>
            </a:endParaRPr>
          </a:p>
        </p:txBody>
      </p:sp>
      <p:sp>
        <p:nvSpPr>
          <p:cNvPr id="45" name="Oval 44">
            <a:extLst>
              <a:ext uri="{FF2B5EF4-FFF2-40B4-BE49-F238E27FC236}">
                <a16:creationId xmlns:a16="http://schemas.microsoft.com/office/drawing/2014/main" id="{276849A8-09A8-4AD4-BAB7-CF00DF7433E3}"/>
              </a:ext>
            </a:extLst>
          </p:cNvPr>
          <p:cNvSpPr/>
          <p:nvPr/>
        </p:nvSpPr>
        <p:spPr>
          <a:xfrm>
            <a:off x="7579785" y="3855161"/>
            <a:ext cx="969433" cy="969433"/>
          </a:xfrm>
          <a:prstGeom prst="ellipse">
            <a:avLst/>
          </a:prstGeom>
          <a:solidFill>
            <a:sysClr val="window" lastClr="FFFFFF"/>
          </a:solidFill>
          <a:ln w="22225" cap="flat" cmpd="sng" algn="ctr">
            <a:solidFill>
              <a:srgbClr val="BDCC2A"/>
            </a:solidFill>
            <a:prstDash val="solid"/>
          </a:ln>
          <a:effectLst/>
        </p:spPr>
        <p:txBody>
          <a:bodyPr anchor="ctr"/>
          <a:lstStyle/>
          <a:p>
            <a:pPr marL="0" marR="0" lvl="0" indent="0" algn="ctr" defTabSz="609585"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pic>
        <p:nvPicPr>
          <p:cNvPr id="46" name="Picture 27">
            <a:extLst>
              <a:ext uri="{FF2B5EF4-FFF2-40B4-BE49-F238E27FC236}">
                <a16:creationId xmlns:a16="http://schemas.microsoft.com/office/drawing/2014/main" id="{52EF5C36-8900-407A-940F-BEC26194E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767" y="2066578"/>
            <a:ext cx="1775884" cy="288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a:extLst>
              <a:ext uri="{FF2B5EF4-FFF2-40B4-BE49-F238E27FC236}">
                <a16:creationId xmlns:a16="http://schemas.microsoft.com/office/drawing/2014/main" id="{F4D2A517-9E6B-4F26-AB82-CF1C159EB0D6}"/>
              </a:ext>
            </a:extLst>
          </p:cNvPr>
          <p:cNvSpPr/>
          <p:nvPr/>
        </p:nvSpPr>
        <p:spPr>
          <a:xfrm>
            <a:off x="7014634" y="2826461"/>
            <a:ext cx="827617" cy="827617"/>
          </a:xfrm>
          <a:prstGeom prst="ellipse">
            <a:avLst/>
          </a:prstGeom>
          <a:solidFill>
            <a:sysClr val="window" lastClr="FFFFFF"/>
          </a:solidFill>
          <a:ln w="22225" cap="flat" cmpd="sng" algn="ctr">
            <a:solidFill>
              <a:srgbClr val="0079C1"/>
            </a:solidFill>
            <a:prstDash val="solid"/>
          </a:ln>
          <a:effectLst/>
        </p:spPr>
        <p:txBody>
          <a:bodyPr anchor="ctr"/>
          <a:lstStyle/>
          <a:p>
            <a:pPr marL="0" marR="0" lvl="0" indent="0" algn="ctr" defTabSz="609585"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cxnSp>
        <p:nvCxnSpPr>
          <p:cNvPr id="52" name="Straight Arrow Connector 51">
            <a:extLst>
              <a:ext uri="{FF2B5EF4-FFF2-40B4-BE49-F238E27FC236}">
                <a16:creationId xmlns:a16="http://schemas.microsoft.com/office/drawing/2014/main" id="{A2B435E5-AC5B-43CC-91C0-1575881E493E}"/>
              </a:ext>
            </a:extLst>
          </p:cNvPr>
          <p:cNvCxnSpPr>
            <a:cxnSpLocks/>
          </p:cNvCxnSpPr>
          <p:nvPr/>
        </p:nvCxnSpPr>
        <p:spPr>
          <a:xfrm flipV="1">
            <a:off x="5647267" y="1876078"/>
            <a:ext cx="0" cy="3117849"/>
          </a:xfrm>
          <a:prstGeom prst="straightConnector1">
            <a:avLst/>
          </a:prstGeom>
          <a:noFill/>
          <a:ln w="38100" cap="flat" cmpd="sng" algn="ctr">
            <a:solidFill>
              <a:srgbClr val="FFC000"/>
            </a:solidFill>
            <a:prstDash val="solid"/>
            <a:tailEnd type="arrow"/>
          </a:ln>
          <a:effectLst/>
        </p:spPr>
      </p:cxnSp>
      <p:sp>
        <p:nvSpPr>
          <p:cNvPr id="53" name="TextBox 52">
            <a:extLst>
              <a:ext uri="{FF2B5EF4-FFF2-40B4-BE49-F238E27FC236}">
                <a16:creationId xmlns:a16="http://schemas.microsoft.com/office/drawing/2014/main" id="{38F9E88B-39BB-4A44-89BD-2799B3CA97A3}"/>
              </a:ext>
            </a:extLst>
          </p:cNvPr>
          <p:cNvSpPr txBox="1"/>
          <p:nvPr/>
        </p:nvSpPr>
        <p:spPr>
          <a:xfrm>
            <a:off x="5873751" y="737310"/>
            <a:ext cx="5458883" cy="682238"/>
          </a:xfrm>
          <a:prstGeom prst="rect">
            <a:avLst/>
          </a:prstGeom>
          <a:noFill/>
        </p:spPr>
        <p:txBody>
          <a:bodyPr>
            <a:spAutoFit/>
          </a:bodyPr>
          <a:lstStyle/>
          <a:p>
            <a:pPr marL="0" marR="0" lvl="0" indent="0" algn="ctr" defTabSz="914377" rtl="0" eaLnBrk="1" fontAlgn="base" latinLnBrk="0" hangingPunct="1">
              <a:lnSpc>
                <a:spcPts val="2267"/>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Expected Patient Care</a:t>
            </a:r>
          </a:p>
          <a:p>
            <a:pPr marL="0" marR="0" lvl="0" indent="0" algn="ctr" defTabSz="914377" rtl="0" eaLnBrk="1" fontAlgn="base" latinLnBrk="0" hangingPunct="1">
              <a:lnSpc>
                <a:spcPts val="2267"/>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Requirements for RITN Patients</a:t>
            </a:r>
          </a:p>
        </p:txBody>
      </p:sp>
      <p:sp>
        <p:nvSpPr>
          <p:cNvPr id="55" name="TextBox 54">
            <a:extLst>
              <a:ext uri="{FF2B5EF4-FFF2-40B4-BE49-F238E27FC236}">
                <a16:creationId xmlns:a16="http://schemas.microsoft.com/office/drawing/2014/main" id="{DB4D131A-6F03-4401-9DF8-13A66F24E040}"/>
              </a:ext>
            </a:extLst>
          </p:cNvPr>
          <p:cNvSpPr txBox="1"/>
          <p:nvPr/>
        </p:nvSpPr>
        <p:spPr>
          <a:xfrm>
            <a:off x="424103" y="839246"/>
            <a:ext cx="4793753" cy="502766"/>
          </a:xfrm>
          <a:prstGeom prst="rect">
            <a:avLst/>
          </a:prstGeom>
          <a:noFill/>
        </p:spPr>
        <p:txBody>
          <a:bodyPr wrap="square">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667"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Total IND Casualties: 588,000</a:t>
            </a:r>
          </a:p>
        </p:txBody>
      </p:sp>
      <p:sp>
        <p:nvSpPr>
          <p:cNvPr id="56" name="TextBox 55">
            <a:extLst>
              <a:ext uri="{FF2B5EF4-FFF2-40B4-BE49-F238E27FC236}">
                <a16:creationId xmlns:a16="http://schemas.microsoft.com/office/drawing/2014/main" id="{1126829E-E630-4C5B-881B-6CB959DB8621}"/>
              </a:ext>
            </a:extLst>
          </p:cNvPr>
          <p:cNvSpPr txBox="1"/>
          <p:nvPr/>
        </p:nvSpPr>
        <p:spPr>
          <a:xfrm>
            <a:off x="728291" y="3447298"/>
            <a:ext cx="1537257" cy="444161"/>
          </a:xfrm>
          <a:prstGeom prst="rect">
            <a:avLst/>
          </a:prstGeom>
          <a:noFill/>
        </p:spPr>
        <p:txBody>
          <a:bodyPr wrap="square" lIns="0" tIns="0" rIns="0">
            <a:spAutoFit/>
          </a:bodyPr>
          <a:lstStyle/>
          <a:p>
            <a:pPr marL="0" marR="0" lvl="0" indent="0" algn="l" defTabSz="914377" rtl="0" eaLnBrk="1" fontAlgn="base" latinLnBrk="0" hangingPunct="1">
              <a:lnSpc>
                <a:spcPts val="16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of casualties will have </a:t>
            </a:r>
            <a:r>
              <a:rPr kumimoji="0" lang="en-US" sz="1333" b="1"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trauma only</a:t>
            </a:r>
            <a:endPar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endParaRPr>
          </a:p>
        </p:txBody>
      </p:sp>
      <p:sp>
        <p:nvSpPr>
          <p:cNvPr id="57" name="TextBox 56">
            <a:extLst>
              <a:ext uri="{FF2B5EF4-FFF2-40B4-BE49-F238E27FC236}">
                <a16:creationId xmlns:a16="http://schemas.microsoft.com/office/drawing/2014/main" id="{B36D6088-7A84-46EC-BAB5-4B191435C578}"/>
              </a:ext>
            </a:extLst>
          </p:cNvPr>
          <p:cNvSpPr txBox="1"/>
          <p:nvPr/>
        </p:nvSpPr>
        <p:spPr>
          <a:xfrm>
            <a:off x="2849555" y="3447298"/>
            <a:ext cx="2465894" cy="1013547"/>
          </a:xfrm>
          <a:prstGeom prst="rect">
            <a:avLst/>
          </a:prstGeom>
          <a:noFill/>
        </p:spPr>
        <p:txBody>
          <a:bodyPr wrap="square" lIns="0" tIns="0" bIns="0">
            <a:spAutoFit/>
          </a:bodyPr>
          <a:lstStyle/>
          <a:p>
            <a:pPr marL="0" marR="0" lvl="0" indent="0" algn="l" defTabSz="914377" rtl="0" eaLnBrk="1" fontAlgn="base" latinLnBrk="0" hangingPunct="1">
              <a:lnSpc>
                <a:spcPts val="16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of casualties will have </a:t>
            </a:r>
            <a:r>
              <a:rPr kumimoji="0" lang="en-US" sz="1333" b="1"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moderate to severe radiation only injuries (ARS) </a:t>
            </a: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&amp; be sent to RITN hospitals for definitive medical care</a:t>
            </a:r>
          </a:p>
        </p:txBody>
      </p:sp>
      <p:sp>
        <p:nvSpPr>
          <p:cNvPr id="58" name="TextBox 1">
            <a:extLst>
              <a:ext uri="{FF2B5EF4-FFF2-40B4-BE49-F238E27FC236}">
                <a16:creationId xmlns:a16="http://schemas.microsoft.com/office/drawing/2014/main" id="{6F6C7856-564C-418E-9A17-CC63F5D47898}"/>
              </a:ext>
            </a:extLst>
          </p:cNvPr>
          <p:cNvSpPr txBox="1">
            <a:spLocks noChangeArrowheads="1"/>
          </p:cNvSpPr>
          <p:nvPr/>
        </p:nvSpPr>
        <p:spPr bwMode="auto">
          <a:xfrm>
            <a:off x="802373" y="2791086"/>
            <a:ext cx="15218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4400" b="1" i="0" u="none" strike="noStrike" kern="0" cap="none" spc="0" normalizeH="0" baseline="0" noProof="0" dirty="0">
                <a:ln>
                  <a:noFill/>
                </a:ln>
                <a:solidFill>
                  <a:srgbClr val="635645"/>
                </a:solidFill>
                <a:effectLst/>
                <a:uLnTx/>
                <a:uFillTx/>
                <a:latin typeface="Arial" panose="020B0604020202020204" pitchFamily="34" charset="0"/>
                <a:ea typeface="ＭＳ Ｐゴシック" panose="020B0600070205080204" pitchFamily="34" charset="-128"/>
                <a:cs typeface="+mn-cs"/>
              </a:rPr>
              <a:t>60%</a:t>
            </a:r>
            <a:endParaRPr kumimoji="0" lang="en-US" altLang="en-US" sz="44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9" name="TextBox 25">
            <a:extLst>
              <a:ext uri="{FF2B5EF4-FFF2-40B4-BE49-F238E27FC236}">
                <a16:creationId xmlns:a16="http://schemas.microsoft.com/office/drawing/2014/main" id="{B0FC32EE-B7AF-4605-A65F-4B28D9F395F7}"/>
              </a:ext>
            </a:extLst>
          </p:cNvPr>
          <p:cNvSpPr txBox="1">
            <a:spLocks noChangeArrowheads="1"/>
          </p:cNvSpPr>
          <p:nvPr/>
        </p:nvSpPr>
        <p:spPr bwMode="auto">
          <a:xfrm>
            <a:off x="2985831" y="2791086"/>
            <a:ext cx="152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4400" b="1" i="0" u="none" strike="noStrike" kern="0" cap="none" spc="0" normalizeH="0" baseline="0" noProof="0" dirty="0">
                <a:ln>
                  <a:noFill/>
                </a:ln>
                <a:solidFill>
                  <a:srgbClr val="635645"/>
                </a:solidFill>
                <a:effectLst/>
                <a:uLnTx/>
                <a:uFillTx/>
                <a:latin typeface="Arial" panose="020B0604020202020204" pitchFamily="34" charset="0"/>
                <a:ea typeface="ＭＳ Ｐゴシック" panose="020B0600070205080204" pitchFamily="34" charset="-128"/>
                <a:cs typeface="+mn-cs"/>
              </a:rPr>
              <a:t>10%</a:t>
            </a:r>
            <a:endParaRPr kumimoji="0" lang="en-US" altLang="en-US" sz="44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0" name="Rectangle 33">
            <a:extLst>
              <a:ext uri="{FF2B5EF4-FFF2-40B4-BE49-F238E27FC236}">
                <a16:creationId xmlns:a16="http://schemas.microsoft.com/office/drawing/2014/main" id="{5DBD4E9F-8B63-4C9F-95C6-3788E67766B4}"/>
              </a:ext>
            </a:extLst>
          </p:cNvPr>
          <p:cNvSpPr>
            <a:spLocks noChangeArrowheads="1"/>
          </p:cNvSpPr>
          <p:nvPr/>
        </p:nvSpPr>
        <p:spPr bwMode="auto">
          <a:xfrm rot="16200000">
            <a:off x="4305301" y="3476775"/>
            <a:ext cx="2317751"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1333" b="0"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rPr>
              <a:t>Increasing level of severity</a:t>
            </a:r>
          </a:p>
        </p:txBody>
      </p:sp>
      <p:sp>
        <p:nvSpPr>
          <p:cNvPr id="61" name="TextBox 40">
            <a:extLst>
              <a:ext uri="{FF2B5EF4-FFF2-40B4-BE49-F238E27FC236}">
                <a16:creationId xmlns:a16="http://schemas.microsoft.com/office/drawing/2014/main" id="{8C7D02EC-F037-40C7-83DA-09767F8EA796}"/>
              </a:ext>
            </a:extLst>
          </p:cNvPr>
          <p:cNvSpPr txBox="1">
            <a:spLocks noChangeArrowheads="1"/>
          </p:cNvSpPr>
          <p:nvPr/>
        </p:nvSpPr>
        <p:spPr bwMode="auto">
          <a:xfrm>
            <a:off x="9916585" y="2944994"/>
            <a:ext cx="12996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2667" b="1"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rPr>
              <a:t>18,270</a:t>
            </a:r>
            <a:endParaRPr kumimoji="0" lang="en-US" altLang="en-US" sz="2667" b="0"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endParaRPr>
          </a:p>
        </p:txBody>
      </p:sp>
      <p:sp>
        <p:nvSpPr>
          <p:cNvPr id="62" name="Oval 61">
            <a:extLst>
              <a:ext uri="{FF2B5EF4-FFF2-40B4-BE49-F238E27FC236}">
                <a16:creationId xmlns:a16="http://schemas.microsoft.com/office/drawing/2014/main" id="{52827A06-5C4E-4A63-96DC-03F67BB14C81}"/>
              </a:ext>
            </a:extLst>
          </p:cNvPr>
          <p:cNvSpPr/>
          <p:nvPr/>
        </p:nvSpPr>
        <p:spPr>
          <a:xfrm>
            <a:off x="6445251" y="1973444"/>
            <a:ext cx="692149" cy="692149"/>
          </a:xfrm>
          <a:prstGeom prst="ellipse">
            <a:avLst/>
          </a:prstGeom>
          <a:solidFill>
            <a:sysClr val="window" lastClr="FFFFFF"/>
          </a:solidFill>
          <a:ln w="57150" cap="flat" cmpd="sng" algn="ctr">
            <a:solidFill>
              <a:srgbClr val="FF0000"/>
            </a:solidFill>
            <a:prstDash val="solid"/>
          </a:ln>
          <a:effectLst/>
        </p:spPr>
        <p:txBody>
          <a:bodyPr anchor="ctr"/>
          <a:lstStyle/>
          <a:p>
            <a:pPr marL="0" marR="0" lvl="0" indent="0" algn="ctr" defTabSz="609585"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3" name="TextBox 46">
            <a:extLst>
              <a:ext uri="{FF2B5EF4-FFF2-40B4-BE49-F238E27FC236}">
                <a16:creationId xmlns:a16="http://schemas.microsoft.com/office/drawing/2014/main" id="{9AC28DD8-73F1-47B4-9955-FC280496DDA8}"/>
              </a:ext>
            </a:extLst>
          </p:cNvPr>
          <p:cNvSpPr txBox="1">
            <a:spLocks noChangeArrowheads="1"/>
          </p:cNvSpPr>
          <p:nvPr/>
        </p:nvSpPr>
        <p:spPr bwMode="auto">
          <a:xfrm>
            <a:off x="7518400" y="4090111"/>
            <a:ext cx="10837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2667" b="1"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rPr>
              <a:t>70%</a:t>
            </a:r>
            <a:endParaRPr kumimoji="0" lang="en-US" altLang="en-US" sz="2667"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4" name="TextBox 44">
            <a:extLst>
              <a:ext uri="{FF2B5EF4-FFF2-40B4-BE49-F238E27FC236}">
                <a16:creationId xmlns:a16="http://schemas.microsoft.com/office/drawing/2014/main" id="{59B22239-6A4F-49F2-8ED5-441E90BF59B7}"/>
              </a:ext>
            </a:extLst>
          </p:cNvPr>
          <p:cNvSpPr txBox="1">
            <a:spLocks noChangeArrowheads="1"/>
          </p:cNvSpPr>
          <p:nvPr/>
        </p:nvSpPr>
        <p:spPr bwMode="auto">
          <a:xfrm>
            <a:off x="6965952" y="2989444"/>
            <a:ext cx="9440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2667" b="1"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rPr>
              <a:t>29%</a:t>
            </a:r>
            <a:endParaRPr kumimoji="0" lang="en-US" altLang="en-US" sz="2667"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5" name="TextBox 42">
            <a:extLst>
              <a:ext uri="{FF2B5EF4-FFF2-40B4-BE49-F238E27FC236}">
                <a16:creationId xmlns:a16="http://schemas.microsoft.com/office/drawing/2014/main" id="{55A3158B-2D75-452D-A082-6303E0AD332B}"/>
              </a:ext>
            </a:extLst>
          </p:cNvPr>
          <p:cNvSpPr txBox="1">
            <a:spLocks noChangeArrowheads="1"/>
          </p:cNvSpPr>
          <p:nvPr/>
        </p:nvSpPr>
        <p:spPr bwMode="auto">
          <a:xfrm>
            <a:off x="6394451" y="2060227"/>
            <a:ext cx="80856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2667" b="1"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rPr>
              <a:t>1%</a:t>
            </a:r>
            <a:endParaRPr kumimoji="0" lang="en-US" altLang="en-US" sz="2667"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 name="TextBox 65">
            <a:extLst>
              <a:ext uri="{FF2B5EF4-FFF2-40B4-BE49-F238E27FC236}">
                <a16:creationId xmlns:a16="http://schemas.microsoft.com/office/drawing/2014/main" id="{9D2AAA7F-12E9-4231-9979-9D2D87D5D8D4}"/>
              </a:ext>
            </a:extLst>
          </p:cNvPr>
          <p:cNvSpPr txBox="1"/>
          <p:nvPr/>
        </p:nvSpPr>
        <p:spPr>
          <a:xfrm>
            <a:off x="5793318" y="1429460"/>
            <a:ext cx="3572933" cy="400110"/>
          </a:xfrm>
          <a:prstGeom prst="rect">
            <a:avLst/>
          </a:prstGeom>
          <a:noFill/>
        </p:spPr>
        <p:txBody>
          <a:bodyPr>
            <a:spAutoFit/>
          </a:bodyPr>
          <a:lstStyle/>
          <a:p>
            <a:pPr marL="0" marR="0" lvl="0" indent="0" algn="ctr" defTabSz="914377" rtl="0" eaLnBrk="1" fontAlgn="base" latinLnBrk="0" hangingPunct="1">
              <a:lnSpc>
                <a:spcPts val="12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Breakdown of Expected Radiation Only </a:t>
            </a:r>
            <a:br>
              <a:rPr kumimoji="0" lang="en-US" sz="1067"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br>
            <a:r>
              <a:rPr kumimoji="0" lang="en-US" sz="1067"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Casualties for RITN Hospitals</a:t>
            </a:r>
          </a:p>
        </p:txBody>
      </p:sp>
      <p:sp>
        <p:nvSpPr>
          <p:cNvPr id="67" name="TextBox 66">
            <a:extLst>
              <a:ext uri="{FF2B5EF4-FFF2-40B4-BE49-F238E27FC236}">
                <a16:creationId xmlns:a16="http://schemas.microsoft.com/office/drawing/2014/main" id="{E04F54E9-F439-4967-9E85-3CFFC3121C16}"/>
              </a:ext>
            </a:extLst>
          </p:cNvPr>
          <p:cNvSpPr txBox="1"/>
          <p:nvPr/>
        </p:nvSpPr>
        <p:spPr>
          <a:xfrm>
            <a:off x="7304617" y="2123727"/>
            <a:ext cx="1411816" cy="333425"/>
          </a:xfrm>
          <a:prstGeom prst="rect">
            <a:avLst/>
          </a:prstGeom>
          <a:noFill/>
        </p:spPr>
        <p:txBody>
          <a:bodyPr lIns="0" tIns="0" bIns="0">
            <a:spAutoFit/>
          </a:bodyPr>
          <a:lstStyle/>
          <a:p>
            <a:pPr marL="0" marR="0" lvl="0" indent="0" algn="l" defTabSz="914377" rtl="0" eaLnBrk="1" fontAlgn="base" latinLnBrk="0" hangingPunct="1">
              <a:lnSpc>
                <a:spcPts val="1333"/>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Marrow transplant candidates</a:t>
            </a:r>
          </a:p>
        </p:txBody>
      </p:sp>
      <p:sp>
        <p:nvSpPr>
          <p:cNvPr id="68" name="TextBox 67">
            <a:extLst>
              <a:ext uri="{FF2B5EF4-FFF2-40B4-BE49-F238E27FC236}">
                <a16:creationId xmlns:a16="http://schemas.microsoft.com/office/drawing/2014/main" id="{9424A420-9C73-4DDD-A209-15A24FD334A5}"/>
              </a:ext>
            </a:extLst>
          </p:cNvPr>
          <p:cNvSpPr txBox="1"/>
          <p:nvPr/>
        </p:nvSpPr>
        <p:spPr>
          <a:xfrm>
            <a:off x="9717618" y="1442160"/>
            <a:ext cx="1655233" cy="400110"/>
          </a:xfrm>
          <a:prstGeom prst="rect">
            <a:avLst/>
          </a:prstGeom>
          <a:noFill/>
        </p:spPr>
        <p:txBody>
          <a:bodyPr>
            <a:spAutoFit/>
          </a:bodyPr>
          <a:lstStyle/>
          <a:p>
            <a:pPr marL="0" marR="0" lvl="0" indent="0" algn="ctr" defTabSz="914377" rtl="0" eaLnBrk="1" fontAlgn="base" latinLnBrk="0" hangingPunct="1">
              <a:lnSpc>
                <a:spcPts val="12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Breakdown of </a:t>
            </a:r>
          </a:p>
          <a:p>
            <a:pPr marL="0" marR="0" lvl="0" indent="0" algn="ctr" defTabSz="914377" rtl="0" eaLnBrk="1" fontAlgn="base" latinLnBrk="0" hangingPunct="1">
              <a:lnSpc>
                <a:spcPts val="12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estimated casualties</a:t>
            </a:r>
          </a:p>
        </p:txBody>
      </p:sp>
      <p:sp>
        <p:nvSpPr>
          <p:cNvPr id="69" name="TextBox 68">
            <a:extLst>
              <a:ext uri="{FF2B5EF4-FFF2-40B4-BE49-F238E27FC236}">
                <a16:creationId xmlns:a16="http://schemas.microsoft.com/office/drawing/2014/main" id="{FB54E313-67E6-4D1D-8C61-F035A7D9D89E}"/>
              </a:ext>
            </a:extLst>
          </p:cNvPr>
          <p:cNvSpPr txBox="1"/>
          <p:nvPr/>
        </p:nvSpPr>
        <p:spPr>
          <a:xfrm>
            <a:off x="7984067" y="3050827"/>
            <a:ext cx="1409700" cy="333425"/>
          </a:xfrm>
          <a:prstGeom prst="rect">
            <a:avLst/>
          </a:prstGeom>
          <a:noFill/>
        </p:spPr>
        <p:txBody>
          <a:bodyPr lIns="0" tIns="0" bIns="0">
            <a:spAutoFit/>
          </a:bodyPr>
          <a:lstStyle/>
          <a:p>
            <a:pPr marL="0" marR="0" lvl="0" indent="0" algn="l" defTabSz="914377" rtl="0" eaLnBrk="1" fontAlgn="base" latinLnBrk="0" hangingPunct="1">
              <a:lnSpc>
                <a:spcPts val="1333"/>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Intensive inpatient supportive care</a:t>
            </a:r>
          </a:p>
        </p:txBody>
      </p:sp>
      <p:sp>
        <p:nvSpPr>
          <p:cNvPr id="70" name="TextBox 69">
            <a:extLst>
              <a:ext uri="{FF2B5EF4-FFF2-40B4-BE49-F238E27FC236}">
                <a16:creationId xmlns:a16="http://schemas.microsoft.com/office/drawing/2014/main" id="{CA022DBE-DB51-40B3-AB8D-8AE097BD8E81}"/>
              </a:ext>
            </a:extLst>
          </p:cNvPr>
          <p:cNvSpPr txBox="1"/>
          <p:nvPr/>
        </p:nvSpPr>
        <p:spPr>
          <a:xfrm>
            <a:off x="8655051" y="4032960"/>
            <a:ext cx="1411816" cy="666849"/>
          </a:xfrm>
          <a:prstGeom prst="rect">
            <a:avLst/>
          </a:prstGeom>
          <a:noFill/>
        </p:spPr>
        <p:txBody>
          <a:bodyPr lIns="0" tIns="0" bIns="0">
            <a:spAutoFit/>
          </a:bodyPr>
          <a:lstStyle/>
          <a:p>
            <a:pPr marL="0" marR="0" lvl="0" indent="0" algn="l" defTabSz="914377" rtl="0" eaLnBrk="1" fontAlgn="base" latinLnBrk="0" hangingPunct="1">
              <a:lnSpc>
                <a:spcPts val="1333"/>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Outpatient</a:t>
            </a:r>
          </a:p>
          <a:p>
            <a:pPr marL="0" marR="0" lvl="0" indent="0" algn="l" defTabSz="914377" rtl="0" eaLnBrk="1" fontAlgn="base" latinLnBrk="0" hangingPunct="1">
              <a:lnSpc>
                <a:spcPts val="1333"/>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complete </a:t>
            </a:r>
          </a:p>
          <a:p>
            <a:pPr marL="0" marR="0" lvl="0" indent="0" algn="l" defTabSz="914377" rtl="0" eaLnBrk="1" fontAlgn="base" latinLnBrk="0" hangingPunct="1">
              <a:lnSpc>
                <a:spcPts val="1333"/>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blood count </a:t>
            </a:r>
          </a:p>
          <a:p>
            <a:pPr marL="0" marR="0" lvl="0" indent="0" algn="l" defTabSz="914377" rtl="0" eaLnBrk="1" fontAlgn="base" latinLnBrk="0" hangingPunct="1">
              <a:lnSpc>
                <a:spcPts val="1333"/>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monitoring</a:t>
            </a:r>
          </a:p>
        </p:txBody>
      </p:sp>
      <p:sp>
        <p:nvSpPr>
          <p:cNvPr id="71" name="TextBox 58">
            <a:extLst>
              <a:ext uri="{FF2B5EF4-FFF2-40B4-BE49-F238E27FC236}">
                <a16:creationId xmlns:a16="http://schemas.microsoft.com/office/drawing/2014/main" id="{CB1A89DD-6B0F-4103-938F-D2E7265BC7DE}"/>
              </a:ext>
            </a:extLst>
          </p:cNvPr>
          <p:cNvSpPr txBox="1">
            <a:spLocks noChangeArrowheads="1"/>
          </p:cNvSpPr>
          <p:nvPr/>
        </p:nvSpPr>
        <p:spPr bwMode="auto">
          <a:xfrm>
            <a:off x="10301817" y="2000960"/>
            <a:ext cx="9144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2667" b="1"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rPr>
              <a:t>630</a:t>
            </a:r>
            <a:endParaRPr kumimoji="0" lang="en-US" altLang="en-US" sz="2667"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3" name="TextBox 61">
            <a:extLst>
              <a:ext uri="{FF2B5EF4-FFF2-40B4-BE49-F238E27FC236}">
                <a16:creationId xmlns:a16="http://schemas.microsoft.com/office/drawing/2014/main" id="{2AE6062E-3DF0-4C17-9785-9C40D9249601}"/>
              </a:ext>
            </a:extLst>
          </p:cNvPr>
          <p:cNvSpPr txBox="1">
            <a:spLocks noChangeArrowheads="1"/>
          </p:cNvSpPr>
          <p:nvPr/>
        </p:nvSpPr>
        <p:spPr bwMode="auto">
          <a:xfrm>
            <a:off x="9908118" y="4123978"/>
            <a:ext cx="13017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2667" b="1"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rPr>
              <a:t>44,100</a:t>
            </a:r>
            <a:endParaRPr kumimoji="0" lang="en-US" altLang="en-US" sz="2667" b="0" i="0" u="none" strike="noStrike" kern="0" cap="none" spc="0" normalizeH="0" baseline="0" noProof="0">
              <a:ln>
                <a:noFill/>
              </a:ln>
              <a:solidFill>
                <a:srgbClr val="635645"/>
              </a:solidFill>
              <a:effectLst/>
              <a:uLnTx/>
              <a:uFillTx/>
              <a:latin typeface="Arial" panose="020B0604020202020204" pitchFamily="34" charset="0"/>
              <a:ea typeface="ＭＳ Ｐゴシック" panose="020B0600070205080204" pitchFamily="34" charset="-128"/>
              <a:cs typeface="+mn-cs"/>
            </a:endParaRPr>
          </a:p>
        </p:txBody>
      </p:sp>
      <p:cxnSp>
        <p:nvCxnSpPr>
          <p:cNvPr id="74" name="Straight Connector 73">
            <a:extLst>
              <a:ext uri="{FF2B5EF4-FFF2-40B4-BE49-F238E27FC236}">
                <a16:creationId xmlns:a16="http://schemas.microsoft.com/office/drawing/2014/main" id="{7150C859-B670-4440-8DBF-E8C25FE1F7A8}"/>
              </a:ext>
            </a:extLst>
          </p:cNvPr>
          <p:cNvCxnSpPr/>
          <p:nvPr/>
        </p:nvCxnSpPr>
        <p:spPr>
          <a:xfrm flipV="1">
            <a:off x="9804400" y="1912060"/>
            <a:ext cx="0" cy="3208867"/>
          </a:xfrm>
          <a:prstGeom prst="line">
            <a:avLst/>
          </a:prstGeom>
          <a:noFill/>
          <a:ln w="69850" cap="flat" cmpd="sng" algn="ctr">
            <a:solidFill>
              <a:sysClr val="window" lastClr="FFFFFF"/>
            </a:solidFill>
            <a:prstDash val="solid"/>
          </a:ln>
          <a:effectLst/>
        </p:spPr>
      </p:cxnSp>
      <p:cxnSp>
        <p:nvCxnSpPr>
          <p:cNvPr id="76" name="Straight Arrow Connector 75">
            <a:extLst>
              <a:ext uri="{FF2B5EF4-FFF2-40B4-BE49-F238E27FC236}">
                <a16:creationId xmlns:a16="http://schemas.microsoft.com/office/drawing/2014/main" id="{C3F0AA92-ED20-4A88-9772-222B8FA2025F}"/>
              </a:ext>
            </a:extLst>
          </p:cNvPr>
          <p:cNvCxnSpPr>
            <a:cxnSpLocks/>
            <a:stCxn id="77" idx="3"/>
          </p:cNvCxnSpPr>
          <p:nvPr/>
        </p:nvCxnSpPr>
        <p:spPr>
          <a:xfrm>
            <a:off x="3814234" y="2161826"/>
            <a:ext cx="1555751" cy="0"/>
          </a:xfrm>
          <a:prstGeom prst="straightConnector1">
            <a:avLst/>
          </a:prstGeom>
          <a:noFill/>
          <a:ln w="38100" cap="flat" cmpd="sng" algn="ctr">
            <a:solidFill>
              <a:srgbClr val="FF0000"/>
            </a:solidFill>
            <a:prstDash val="solid"/>
            <a:tailEnd type="arrow"/>
          </a:ln>
          <a:effectLst/>
        </p:spPr>
      </p:cxnSp>
      <p:sp>
        <p:nvSpPr>
          <p:cNvPr id="77" name="Rectangle 76">
            <a:extLst>
              <a:ext uri="{FF2B5EF4-FFF2-40B4-BE49-F238E27FC236}">
                <a16:creationId xmlns:a16="http://schemas.microsoft.com/office/drawing/2014/main" id="{72235BA1-5707-4BA6-B817-827F342A8A2F}"/>
              </a:ext>
            </a:extLst>
          </p:cNvPr>
          <p:cNvSpPr/>
          <p:nvPr/>
        </p:nvSpPr>
        <p:spPr>
          <a:xfrm>
            <a:off x="3520017" y="1499311"/>
            <a:ext cx="294216" cy="1325033"/>
          </a:xfrm>
          <a:prstGeom prst="rect">
            <a:avLst/>
          </a:prstGeom>
          <a:noFill/>
          <a:ln w="22225" cap="flat" cmpd="sng" algn="ctr">
            <a:solidFill>
              <a:srgbClr val="FF0000"/>
            </a:solidFill>
            <a:prstDash val="soli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8" name="TextBox 77">
            <a:extLst>
              <a:ext uri="{FF2B5EF4-FFF2-40B4-BE49-F238E27FC236}">
                <a16:creationId xmlns:a16="http://schemas.microsoft.com/office/drawing/2014/main" id="{D2FD5ECA-F44E-4315-AEFA-C6DBCA227F48}"/>
              </a:ext>
            </a:extLst>
          </p:cNvPr>
          <p:cNvSpPr txBox="1"/>
          <p:nvPr/>
        </p:nvSpPr>
        <p:spPr>
          <a:xfrm>
            <a:off x="6023200" y="5474411"/>
            <a:ext cx="5075315" cy="861774"/>
          </a:xfrm>
          <a:prstGeom prst="rect">
            <a:avLst/>
          </a:prstGeom>
          <a:noFill/>
        </p:spPr>
        <p:txBody>
          <a:bodyPr wrap="square">
            <a:spAutoFit/>
          </a:bodyPr>
          <a:lstStyle/>
          <a:p>
            <a:pPr marL="0" marR="0" lvl="0" indent="0" algn="l" defTabSz="914377" rtl="0" eaLnBrk="1" fontAlgn="base" latinLnBrk="0" hangingPunct="1">
              <a:lnSpc>
                <a:spcPts val="12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*based on estimates from: </a:t>
            </a:r>
          </a:p>
          <a:p>
            <a:pPr marL="0" marR="0" lvl="0" indent="0" algn="l" defTabSz="914377" rtl="0" eaLnBrk="1" fontAlgn="base" latinLnBrk="0" hangingPunct="1">
              <a:lnSpc>
                <a:spcPts val="12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endParaRPr>
          </a:p>
          <a:p>
            <a:pPr marL="0" marR="0" lvl="0" indent="0" algn="l" defTabSz="914377" rtl="0" eaLnBrk="1" fontAlgn="base" latinLnBrk="0" hangingPunct="1">
              <a:lnSpc>
                <a:spcPts val="1200"/>
              </a:lnSpc>
              <a:spcBef>
                <a:spcPct val="0"/>
              </a:spcBef>
              <a:spcAft>
                <a:spcPct val="0"/>
              </a:spcAft>
              <a:buClrTx/>
              <a:buSzTx/>
              <a:buFontTx/>
              <a:buNone/>
              <a:tabLst/>
              <a:defRPr/>
            </a:pPr>
            <a:r>
              <a:rPr kumimoji="0" lang="en-US" sz="900" b="0" i="0" u="none" strike="noStrike" kern="1200" cap="none" spc="0" normalizeH="0" baseline="0" noProof="0" dirty="0" err="1">
                <a:ln>
                  <a:noFill/>
                </a:ln>
                <a:solidFill>
                  <a:srgbClr val="0079C1"/>
                </a:solidFill>
                <a:effectLst/>
                <a:uLnTx/>
                <a:uFillTx/>
                <a:latin typeface="Arial" charset="0"/>
                <a:ea typeface="ＭＳ Ｐゴシック" panose="020B0600070205080204" pitchFamily="34" charset="-128"/>
                <a:cs typeface="+mn-cs"/>
              </a:rPr>
              <a:t>Knebel</a:t>
            </a:r>
            <a:r>
              <a:rPr kumimoji="0" lang="en-US" sz="900"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 AR, Coleman CN, </a:t>
            </a:r>
            <a:r>
              <a:rPr kumimoji="0" lang="en-US" sz="900" b="0" i="0" u="none" strike="noStrike" kern="1200" cap="none" spc="0" normalizeH="0" baseline="0" noProof="0" dirty="0" err="1">
                <a:ln>
                  <a:noFill/>
                </a:ln>
                <a:solidFill>
                  <a:srgbClr val="0079C1"/>
                </a:solidFill>
                <a:effectLst/>
                <a:uLnTx/>
                <a:uFillTx/>
                <a:latin typeface="Arial" charset="0"/>
                <a:ea typeface="ＭＳ Ｐゴシック" panose="020B0600070205080204" pitchFamily="34" charset="-128"/>
                <a:cs typeface="+mn-cs"/>
              </a:rPr>
              <a:t>Cliffer</a:t>
            </a:r>
            <a:r>
              <a:rPr kumimoji="0" lang="en-US" sz="900"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rPr>
              <a:t> KD; et al. Allocation of scarce resources after a nuclear detonation: setting the context. Disaster Med Public Health Prep. 2011;5 (Suppl 1):S20-S31</a:t>
            </a:r>
          </a:p>
          <a:p>
            <a:pPr marL="0" marR="0" lvl="0" indent="0" algn="l" defTabSz="914377" rtl="0" eaLnBrk="1" fontAlgn="base" latinLnBrk="0" hangingPunct="1">
              <a:lnSpc>
                <a:spcPts val="1200"/>
              </a:lnSpc>
              <a:spcBef>
                <a:spcPct val="0"/>
              </a:spcBef>
              <a:spcAft>
                <a:spcPct val="0"/>
              </a:spcAft>
              <a:buClrTx/>
              <a:buSzTx/>
              <a:buFontTx/>
              <a:buNone/>
              <a:tabLst/>
              <a:defRPr/>
            </a:pPr>
            <a:endParaRPr kumimoji="0" lang="en-US" sz="1067" b="0" i="0" u="none" strike="noStrike" kern="1200" cap="none" spc="0" normalizeH="0" baseline="0" noProof="0" dirty="0">
              <a:ln>
                <a:noFill/>
              </a:ln>
              <a:solidFill>
                <a:srgbClr val="0079C1"/>
              </a:solidFill>
              <a:effectLst/>
              <a:uLnTx/>
              <a:uFillTx/>
              <a:latin typeface="Arial" charset="0"/>
              <a:ea typeface="ＭＳ Ｐゴシック" panose="020B0600070205080204" pitchFamily="34" charset="-128"/>
              <a:cs typeface="+mn-cs"/>
            </a:endParaRPr>
          </a:p>
        </p:txBody>
      </p:sp>
      <p:pic>
        <p:nvPicPr>
          <p:cNvPr id="123" name="Graphic 122" descr="Man with solid fill">
            <a:extLst>
              <a:ext uri="{FF2B5EF4-FFF2-40B4-BE49-F238E27FC236}">
                <a16:creationId xmlns:a16="http://schemas.microsoft.com/office/drawing/2014/main" id="{66369102-3E9F-4FA9-932A-A935C48E1A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384" y="2987672"/>
            <a:ext cx="405458" cy="405458"/>
          </a:xfrm>
          <a:prstGeom prst="rect">
            <a:avLst/>
          </a:prstGeom>
        </p:spPr>
      </p:pic>
      <p:pic>
        <p:nvPicPr>
          <p:cNvPr id="124" name="Graphic 123" descr="Woman with solid fill">
            <a:extLst>
              <a:ext uri="{FF2B5EF4-FFF2-40B4-BE49-F238E27FC236}">
                <a16:creationId xmlns:a16="http://schemas.microsoft.com/office/drawing/2014/main" id="{CC361761-5110-4DBB-995B-D874937DEA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766" y="4712579"/>
            <a:ext cx="405458" cy="405458"/>
          </a:xfrm>
          <a:prstGeom prst="rect">
            <a:avLst/>
          </a:prstGeom>
        </p:spPr>
      </p:pic>
      <p:pic>
        <p:nvPicPr>
          <p:cNvPr id="119" name="Graphic 118" descr="Man with solid fill">
            <a:extLst>
              <a:ext uri="{FF2B5EF4-FFF2-40B4-BE49-F238E27FC236}">
                <a16:creationId xmlns:a16="http://schemas.microsoft.com/office/drawing/2014/main" id="{47F3A286-3843-4FB9-BE9D-7D2463EDD7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4748" y="4740310"/>
            <a:ext cx="405458" cy="405458"/>
          </a:xfrm>
          <a:prstGeom prst="rect">
            <a:avLst/>
          </a:prstGeom>
        </p:spPr>
      </p:pic>
      <p:pic>
        <p:nvPicPr>
          <p:cNvPr id="118" name="Graphic 117" descr="Woman with solid fill">
            <a:extLst>
              <a:ext uri="{FF2B5EF4-FFF2-40B4-BE49-F238E27FC236}">
                <a16:creationId xmlns:a16="http://schemas.microsoft.com/office/drawing/2014/main" id="{B4A896C7-ABF6-4E54-AAD4-02D1C33B81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51159" y="4712579"/>
            <a:ext cx="405458" cy="405458"/>
          </a:xfrm>
          <a:prstGeom prst="rect">
            <a:avLst/>
          </a:prstGeom>
        </p:spPr>
      </p:pic>
      <p:pic>
        <p:nvPicPr>
          <p:cNvPr id="115" name="Graphic 114" descr="Man with solid fill">
            <a:extLst>
              <a:ext uri="{FF2B5EF4-FFF2-40B4-BE49-F238E27FC236}">
                <a16:creationId xmlns:a16="http://schemas.microsoft.com/office/drawing/2014/main" id="{FC464381-00EA-44BF-A572-24644EE9AB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37006" y="2987672"/>
            <a:ext cx="405458" cy="405458"/>
          </a:xfrm>
          <a:prstGeom prst="rect">
            <a:avLst/>
          </a:prstGeom>
        </p:spPr>
      </p:pic>
      <p:grpSp>
        <p:nvGrpSpPr>
          <p:cNvPr id="21" name="Group 20">
            <a:extLst>
              <a:ext uri="{FF2B5EF4-FFF2-40B4-BE49-F238E27FC236}">
                <a16:creationId xmlns:a16="http://schemas.microsoft.com/office/drawing/2014/main" id="{E64BA48A-D532-4756-AFE0-3DCEBCA927A0}"/>
              </a:ext>
            </a:extLst>
          </p:cNvPr>
          <p:cNvGrpSpPr/>
          <p:nvPr/>
        </p:nvGrpSpPr>
        <p:grpSpPr>
          <a:xfrm>
            <a:off x="1014979" y="1606909"/>
            <a:ext cx="2901879" cy="1058684"/>
            <a:chOff x="1014979" y="1797409"/>
            <a:chExt cx="2901879" cy="1058684"/>
          </a:xfrm>
        </p:grpSpPr>
        <p:grpSp>
          <p:nvGrpSpPr>
            <p:cNvPr id="8" name="Group 7">
              <a:extLst>
                <a:ext uri="{FF2B5EF4-FFF2-40B4-BE49-F238E27FC236}">
                  <a16:creationId xmlns:a16="http://schemas.microsoft.com/office/drawing/2014/main" id="{E38FA264-DD85-400A-B33F-B035178C9156}"/>
                </a:ext>
              </a:extLst>
            </p:cNvPr>
            <p:cNvGrpSpPr/>
            <p:nvPr/>
          </p:nvGrpSpPr>
          <p:grpSpPr>
            <a:xfrm>
              <a:off x="1277387" y="1803307"/>
              <a:ext cx="540203" cy="1052786"/>
              <a:chOff x="290464" y="2143118"/>
              <a:chExt cx="540203" cy="1052786"/>
            </a:xfrm>
          </p:grpSpPr>
          <p:pic>
            <p:nvPicPr>
              <p:cNvPr id="5" name="Graphic 4" descr="Man with solid fill">
                <a:extLst>
                  <a:ext uri="{FF2B5EF4-FFF2-40B4-BE49-F238E27FC236}">
                    <a16:creationId xmlns:a16="http://schemas.microsoft.com/office/drawing/2014/main" id="{CBADAB9D-5A88-49F2-88CD-68D5949EC2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76" y="2143118"/>
                <a:ext cx="532291" cy="532291"/>
              </a:xfrm>
              <a:prstGeom prst="rect">
                <a:avLst/>
              </a:prstGeom>
            </p:spPr>
          </p:pic>
          <p:pic>
            <p:nvPicPr>
              <p:cNvPr id="7" name="Graphic 6" descr="Woman with solid fill">
                <a:extLst>
                  <a:ext uri="{FF2B5EF4-FFF2-40B4-BE49-F238E27FC236}">
                    <a16:creationId xmlns:a16="http://schemas.microsoft.com/office/drawing/2014/main" id="{9439C762-03D0-4A04-8C55-D1794C8FBF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464" y="2663613"/>
                <a:ext cx="532291" cy="532291"/>
              </a:xfrm>
              <a:prstGeom prst="rect">
                <a:avLst/>
              </a:prstGeom>
            </p:spPr>
          </p:pic>
        </p:grpSp>
        <p:grpSp>
          <p:nvGrpSpPr>
            <p:cNvPr id="49" name="Group 48">
              <a:extLst>
                <a:ext uri="{FF2B5EF4-FFF2-40B4-BE49-F238E27FC236}">
                  <a16:creationId xmlns:a16="http://schemas.microsoft.com/office/drawing/2014/main" id="{7688DC86-68E7-47DA-81BD-049F66F3B998}"/>
                </a:ext>
              </a:extLst>
            </p:cNvPr>
            <p:cNvGrpSpPr/>
            <p:nvPr/>
          </p:nvGrpSpPr>
          <p:grpSpPr>
            <a:xfrm>
              <a:off x="1539795" y="1803307"/>
              <a:ext cx="540203" cy="1052786"/>
              <a:chOff x="290464" y="2143118"/>
              <a:chExt cx="540203" cy="1052786"/>
            </a:xfrm>
          </p:grpSpPr>
          <p:pic>
            <p:nvPicPr>
              <p:cNvPr id="50" name="Graphic 49" descr="Man with solid fill">
                <a:extLst>
                  <a:ext uri="{FF2B5EF4-FFF2-40B4-BE49-F238E27FC236}">
                    <a16:creationId xmlns:a16="http://schemas.microsoft.com/office/drawing/2014/main" id="{3F9CB729-A214-441C-AD6A-C183B804B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76" y="2143118"/>
                <a:ext cx="532291" cy="532291"/>
              </a:xfrm>
              <a:prstGeom prst="rect">
                <a:avLst/>
              </a:prstGeom>
            </p:spPr>
          </p:pic>
          <p:pic>
            <p:nvPicPr>
              <p:cNvPr id="51" name="Graphic 50" descr="Woman with solid fill">
                <a:extLst>
                  <a:ext uri="{FF2B5EF4-FFF2-40B4-BE49-F238E27FC236}">
                    <a16:creationId xmlns:a16="http://schemas.microsoft.com/office/drawing/2014/main" id="{D9BA95F0-1D66-4D2B-82C4-BD97A966897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464" y="2663613"/>
                <a:ext cx="532291" cy="532291"/>
              </a:xfrm>
              <a:prstGeom prst="rect">
                <a:avLst/>
              </a:prstGeom>
            </p:spPr>
          </p:pic>
        </p:grpSp>
        <p:grpSp>
          <p:nvGrpSpPr>
            <p:cNvPr id="54" name="Group 53">
              <a:extLst>
                <a:ext uri="{FF2B5EF4-FFF2-40B4-BE49-F238E27FC236}">
                  <a16:creationId xmlns:a16="http://schemas.microsoft.com/office/drawing/2014/main" id="{D3E2D162-983B-4235-963B-75BC4340C6D7}"/>
                </a:ext>
              </a:extLst>
            </p:cNvPr>
            <p:cNvGrpSpPr/>
            <p:nvPr/>
          </p:nvGrpSpPr>
          <p:grpSpPr>
            <a:xfrm>
              <a:off x="1802203" y="1803307"/>
              <a:ext cx="540203" cy="1052786"/>
              <a:chOff x="290464" y="2143118"/>
              <a:chExt cx="540203" cy="1052786"/>
            </a:xfrm>
          </p:grpSpPr>
          <p:pic>
            <p:nvPicPr>
              <p:cNvPr id="79" name="Graphic 78" descr="Man with solid fill">
                <a:extLst>
                  <a:ext uri="{FF2B5EF4-FFF2-40B4-BE49-F238E27FC236}">
                    <a16:creationId xmlns:a16="http://schemas.microsoft.com/office/drawing/2014/main" id="{F7D8B39C-4809-4318-9612-5DE14FE52D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76" y="2143118"/>
                <a:ext cx="532291" cy="532291"/>
              </a:xfrm>
              <a:prstGeom prst="rect">
                <a:avLst/>
              </a:prstGeom>
            </p:spPr>
          </p:pic>
          <p:pic>
            <p:nvPicPr>
              <p:cNvPr id="80" name="Graphic 79" descr="Woman with solid fill">
                <a:extLst>
                  <a:ext uri="{FF2B5EF4-FFF2-40B4-BE49-F238E27FC236}">
                    <a16:creationId xmlns:a16="http://schemas.microsoft.com/office/drawing/2014/main" id="{AA491F31-5102-4D7D-8E30-2AAA0C8D447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464" y="2663613"/>
                <a:ext cx="532291" cy="532291"/>
              </a:xfrm>
              <a:prstGeom prst="rect">
                <a:avLst/>
              </a:prstGeom>
            </p:spPr>
          </p:pic>
        </p:grpSp>
        <p:grpSp>
          <p:nvGrpSpPr>
            <p:cNvPr id="81" name="Group 80">
              <a:extLst>
                <a:ext uri="{FF2B5EF4-FFF2-40B4-BE49-F238E27FC236}">
                  <a16:creationId xmlns:a16="http://schemas.microsoft.com/office/drawing/2014/main" id="{26B50F3D-FF77-4E06-B3DF-D1BCF4AE9D67}"/>
                </a:ext>
              </a:extLst>
            </p:cNvPr>
            <p:cNvGrpSpPr/>
            <p:nvPr/>
          </p:nvGrpSpPr>
          <p:grpSpPr>
            <a:xfrm>
              <a:off x="2064611" y="1803307"/>
              <a:ext cx="540203" cy="1052786"/>
              <a:chOff x="290464" y="2143118"/>
              <a:chExt cx="540203" cy="1052786"/>
            </a:xfrm>
          </p:grpSpPr>
          <p:pic>
            <p:nvPicPr>
              <p:cNvPr id="82" name="Graphic 81" descr="Man with solid fill">
                <a:extLst>
                  <a:ext uri="{FF2B5EF4-FFF2-40B4-BE49-F238E27FC236}">
                    <a16:creationId xmlns:a16="http://schemas.microsoft.com/office/drawing/2014/main" id="{4ED75DDD-3DEA-436A-B0BC-90116BADE3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76" y="2143118"/>
                <a:ext cx="532291" cy="532291"/>
              </a:xfrm>
              <a:prstGeom prst="rect">
                <a:avLst/>
              </a:prstGeom>
            </p:spPr>
          </p:pic>
          <p:pic>
            <p:nvPicPr>
              <p:cNvPr id="83" name="Graphic 82" descr="Woman with solid fill">
                <a:extLst>
                  <a:ext uri="{FF2B5EF4-FFF2-40B4-BE49-F238E27FC236}">
                    <a16:creationId xmlns:a16="http://schemas.microsoft.com/office/drawing/2014/main" id="{C2C8872F-A09A-462D-BFB2-8760E47EFA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464" y="2663613"/>
                <a:ext cx="532291" cy="532291"/>
              </a:xfrm>
              <a:prstGeom prst="rect">
                <a:avLst/>
              </a:prstGeom>
            </p:spPr>
          </p:pic>
        </p:grpSp>
        <p:grpSp>
          <p:nvGrpSpPr>
            <p:cNvPr id="84" name="Group 83">
              <a:extLst>
                <a:ext uri="{FF2B5EF4-FFF2-40B4-BE49-F238E27FC236}">
                  <a16:creationId xmlns:a16="http://schemas.microsoft.com/office/drawing/2014/main" id="{0EED172F-CFC0-4A78-BC17-9EF5CE4DCA86}"/>
                </a:ext>
              </a:extLst>
            </p:cNvPr>
            <p:cNvGrpSpPr/>
            <p:nvPr/>
          </p:nvGrpSpPr>
          <p:grpSpPr>
            <a:xfrm>
              <a:off x="2327019" y="1803307"/>
              <a:ext cx="540203" cy="1052786"/>
              <a:chOff x="290464" y="2143118"/>
              <a:chExt cx="540203" cy="1052786"/>
            </a:xfrm>
          </p:grpSpPr>
          <p:pic>
            <p:nvPicPr>
              <p:cNvPr id="85" name="Graphic 84" descr="Man with solid fill">
                <a:extLst>
                  <a:ext uri="{FF2B5EF4-FFF2-40B4-BE49-F238E27FC236}">
                    <a16:creationId xmlns:a16="http://schemas.microsoft.com/office/drawing/2014/main" id="{6BB6CA9C-3A46-4BD4-9FB7-726C49E736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76" y="2143118"/>
                <a:ext cx="532291" cy="532291"/>
              </a:xfrm>
              <a:prstGeom prst="rect">
                <a:avLst/>
              </a:prstGeom>
            </p:spPr>
          </p:pic>
          <p:pic>
            <p:nvPicPr>
              <p:cNvPr id="86" name="Graphic 85" descr="Woman with solid fill">
                <a:extLst>
                  <a:ext uri="{FF2B5EF4-FFF2-40B4-BE49-F238E27FC236}">
                    <a16:creationId xmlns:a16="http://schemas.microsoft.com/office/drawing/2014/main" id="{F9E5D193-A100-48EB-B348-9BA85460AE4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464" y="2663613"/>
                <a:ext cx="532291" cy="532291"/>
              </a:xfrm>
              <a:prstGeom prst="rect">
                <a:avLst/>
              </a:prstGeom>
            </p:spPr>
          </p:pic>
        </p:grpSp>
        <p:grpSp>
          <p:nvGrpSpPr>
            <p:cNvPr id="87" name="Group 86">
              <a:extLst>
                <a:ext uri="{FF2B5EF4-FFF2-40B4-BE49-F238E27FC236}">
                  <a16:creationId xmlns:a16="http://schemas.microsoft.com/office/drawing/2014/main" id="{DF23C041-130E-4E2D-A657-E740B4BDDF73}"/>
                </a:ext>
              </a:extLst>
            </p:cNvPr>
            <p:cNvGrpSpPr/>
            <p:nvPr/>
          </p:nvGrpSpPr>
          <p:grpSpPr>
            <a:xfrm>
              <a:off x="2589427" y="1803307"/>
              <a:ext cx="540203" cy="1052786"/>
              <a:chOff x="290464" y="2143118"/>
              <a:chExt cx="540203" cy="1052786"/>
            </a:xfrm>
          </p:grpSpPr>
          <p:pic>
            <p:nvPicPr>
              <p:cNvPr id="88" name="Graphic 87" descr="Man with solid fill">
                <a:extLst>
                  <a:ext uri="{FF2B5EF4-FFF2-40B4-BE49-F238E27FC236}">
                    <a16:creationId xmlns:a16="http://schemas.microsoft.com/office/drawing/2014/main" id="{16CE5205-1261-4884-A2BE-452B422D22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8376" y="2143118"/>
                <a:ext cx="532291" cy="532291"/>
              </a:xfrm>
              <a:prstGeom prst="rect">
                <a:avLst/>
              </a:prstGeom>
            </p:spPr>
          </p:pic>
          <p:pic>
            <p:nvPicPr>
              <p:cNvPr id="89" name="Graphic 88" descr="Woman with solid fill">
                <a:extLst>
                  <a:ext uri="{FF2B5EF4-FFF2-40B4-BE49-F238E27FC236}">
                    <a16:creationId xmlns:a16="http://schemas.microsoft.com/office/drawing/2014/main" id="{92D08228-30B8-4062-B0D4-82E6764004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0464" y="2663613"/>
                <a:ext cx="532291" cy="532291"/>
              </a:xfrm>
              <a:prstGeom prst="rect">
                <a:avLst/>
              </a:prstGeom>
            </p:spPr>
          </p:pic>
        </p:grpSp>
        <p:grpSp>
          <p:nvGrpSpPr>
            <p:cNvPr id="20" name="Group 19">
              <a:extLst>
                <a:ext uri="{FF2B5EF4-FFF2-40B4-BE49-F238E27FC236}">
                  <a16:creationId xmlns:a16="http://schemas.microsoft.com/office/drawing/2014/main" id="{F2624D9A-FFC1-40F2-87A9-3A676D03D0DA}"/>
                </a:ext>
              </a:extLst>
            </p:cNvPr>
            <p:cNvGrpSpPr/>
            <p:nvPr/>
          </p:nvGrpSpPr>
          <p:grpSpPr>
            <a:xfrm>
              <a:off x="2846160" y="1803307"/>
              <a:ext cx="532291" cy="1052786"/>
              <a:chOff x="2846160" y="1803307"/>
              <a:chExt cx="532291" cy="1052786"/>
            </a:xfrm>
          </p:grpSpPr>
          <p:pic>
            <p:nvPicPr>
              <p:cNvPr id="92" name="Graphic 91" descr="Woman with solid fill">
                <a:extLst>
                  <a:ext uri="{FF2B5EF4-FFF2-40B4-BE49-F238E27FC236}">
                    <a16:creationId xmlns:a16="http://schemas.microsoft.com/office/drawing/2014/main" id="{DFC59F8F-77F5-4FD6-960A-A3BD0A8D31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46160" y="2323802"/>
                <a:ext cx="532291" cy="532291"/>
              </a:xfrm>
              <a:prstGeom prst="rect">
                <a:avLst/>
              </a:prstGeom>
            </p:spPr>
          </p:pic>
          <p:pic>
            <p:nvPicPr>
              <p:cNvPr id="94" name="Graphic 93" descr="Man with solid fill">
                <a:extLst>
                  <a:ext uri="{FF2B5EF4-FFF2-40B4-BE49-F238E27FC236}">
                    <a16:creationId xmlns:a16="http://schemas.microsoft.com/office/drawing/2014/main" id="{E6237739-FF35-44CD-B47B-326BD51821A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846160" y="1803307"/>
                <a:ext cx="532291" cy="532291"/>
              </a:xfrm>
              <a:prstGeom prst="rect">
                <a:avLst/>
              </a:prstGeom>
            </p:spPr>
          </p:pic>
        </p:grpSp>
        <p:grpSp>
          <p:nvGrpSpPr>
            <p:cNvPr id="96" name="Group 95">
              <a:extLst>
                <a:ext uri="{FF2B5EF4-FFF2-40B4-BE49-F238E27FC236}">
                  <a16:creationId xmlns:a16="http://schemas.microsoft.com/office/drawing/2014/main" id="{85556838-F865-4136-9164-F610FD46ABA4}"/>
                </a:ext>
              </a:extLst>
            </p:cNvPr>
            <p:cNvGrpSpPr/>
            <p:nvPr/>
          </p:nvGrpSpPr>
          <p:grpSpPr>
            <a:xfrm>
              <a:off x="3376655" y="1803307"/>
              <a:ext cx="540203" cy="1052786"/>
              <a:chOff x="290464" y="2143118"/>
              <a:chExt cx="540203" cy="1052786"/>
            </a:xfrm>
          </p:grpSpPr>
          <p:pic>
            <p:nvPicPr>
              <p:cNvPr id="97" name="Graphic 96" descr="Man with solid fill">
                <a:extLst>
                  <a:ext uri="{FF2B5EF4-FFF2-40B4-BE49-F238E27FC236}">
                    <a16:creationId xmlns:a16="http://schemas.microsoft.com/office/drawing/2014/main" id="{4EED22B5-B9A4-45F9-B133-D555473DCB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376" y="2143118"/>
                <a:ext cx="532291" cy="532291"/>
              </a:xfrm>
              <a:prstGeom prst="rect">
                <a:avLst/>
              </a:prstGeom>
            </p:spPr>
          </p:pic>
          <p:pic>
            <p:nvPicPr>
              <p:cNvPr id="98" name="Graphic 97" descr="Woman with solid fill">
                <a:extLst>
                  <a:ext uri="{FF2B5EF4-FFF2-40B4-BE49-F238E27FC236}">
                    <a16:creationId xmlns:a16="http://schemas.microsoft.com/office/drawing/2014/main" id="{8128214C-918C-4E7D-B795-B56EB833168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90464" y="2663613"/>
                <a:ext cx="532291" cy="532291"/>
              </a:xfrm>
              <a:prstGeom prst="rect">
                <a:avLst/>
              </a:prstGeom>
            </p:spPr>
          </p:pic>
        </p:grpSp>
        <p:grpSp>
          <p:nvGrpSpPr>
            <p:cNvPr id="99" name="Group 98">
              <a:extLst>
                <a:ext uri="{FF2B5EF4-FFF2-40B4-BE49-F238E27FC236}">
                  <a16:creationId xmlns:a16="http://schemas.microsoft.com/office/drawing/2014/main" id="{DE7D71A8-08A3-4950-B340-4C014C4E58B0}"/>
                </a:ext>
              </a:extLst>
            </p:cNvPr>
            <p:cNvGrpSpPr/>
            <p:nvPr/>
          </p:nvGrpSpPr>
          <p:grpSpPr>
            <a:xfrm>
              <a:off x="1014979" y="1803307"/>
              <a:ext cx="540203" cy="1052786"/>
              <a:chOff x="290464" y="2143118"/>
              <a:chExt cx="540203" cy="1052786"/>
            </a:xfrm>
          </p:grpSpPr>
          <p:pic>
            <p:nvPicPr>
              <p:cNvPr id="100" name="Graphic 99" descr="Man with solid fill">
                <a:extLst>
                  <a:ext uri="{FF2B5EF4-FFF2-40B4-BE49-F238E27FC236}">
                    <a16:creationId xmlns:a16="http://schemas.microsoft.com/office/drawing/2014/main" id="{B5FC4060-6C70-4A06-8717-DBFC6B4235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376" y="2143118"/>
                <a:ext cx="532291" cy="532291"/>
              </a:xfrm>
              <a:prstGeom prst="rect">
                <a:avLst/>
              </a:prstGeom>
            </p:spPr>
          </p:pic>
          <p:pic>
            <p:nvPicPr>
              <p:cNvPr id="101" name="Graphic 100" descr="Woman with solid fill">
                <a:extLst>
                  <a:ext uri="{FF2B5EF4-FFF2-40B4-BE49-F238E27FC236}">
                    <a16:creationId xmlns:a16="http://schemas.microsoft.com/office/drawing/2014/main" id="{9EA4939D-CD2C-4227-AA70-58A57DC196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0464" y="2663613"/>
                <a:ext cx="532291" cy="532291"/>
              </a:xfrm>
              <a:prstGeom prst="rect">
                <a:avLst/>
              </a:prstGeom>
            </p:spPr>
          </p:pic>
        </p:grpSp>
        <p:grpSp>
          <p:nvGrpSpPr>
            <p:cNvPr id="19" name="Group 18">
              <a:extLst>
                <a:ext uri="{FF2B5EF4-FFF2-40B4-BE49-F238E27FC236}">
                  <a16:creationId xmlns:a16="http://schemas.microsoft.com/office/drawing/2014/main" id="{9B2E5E53-9BE7-4353-9DB8-52FCF7E6BE77}"/>
                </a:ext>
              </a:extLst>
            </p:cNvPr>
            <p:cNvGrpSpPr/>
            <p:nvPr/>
          </p:nvGrpSpPr>
          <p:grpSpPr>
            <a:xfrm>
              <a:off x="3114243" y="1797409"/>
              <a:ext cx="532291" cy="1058684"/>
              <a:chOff x="3114243" y="1797409"/>
              <a:chExt cx="532291" cy="1058684"/>
            </a:xfrm>
          </p:grpSpPr>
          <p:pic>
            <p:nvPicPr>
              <p:cNvPr id="95" name="Graphic 94" descr="Woman with solid fill">
                <a:extLst>
                  <a:ext uri="{FF2B5EF4-FFF2-40B4-BE49-F238E27FC236}">
                    <a16:creationId xmlns:a16="http://schemas.microsoft.com/office/drawing/2014/main" id="{76DBED41-479A-4DC2-A4F4-2632440D7B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14243" y="2323802"/>
                <a:ext cx="532291" cy="532291"/>
              </a:xfrm>
              <a:prstGeom prst="rect">
                <a:avLst/>
              </a:prstGeom>
            </p:spPr>
          </p:pic>
          <p:grpSp>
            <p:nvGrpSpPr>
              <p:cNvPr id="17" name="Group 16">
                <a:extLst>
                  <a:ext uri="{FF2B5EF4-FFF2-40B4-BE49-F238E27FC236}">
                    <a16:creationId xmlns:a16="http://schemas.microsoft.com/office/drawing/2014/main" id="{9B97A299-AD9E-4513-9DE0-05B6F3E4F74E}"/>
                  </a:ext>
                </a:extLst>
              </p:cNvPr>
              <p:cNvGrpSpPr/>
              <p:nvPr/>
            </p:nvGrpSpPr>
            <p:grpSpPr>
              <a:xfrm>
                <a:off x="3114243" y="1797409"/>
                <a:ext cx="532291" cy="532291"/>
                <a:chOff x="4569174" y="1447007"/>
                <a:chExt cx="532291" cy="532291"/>
              </a:xfrm>
            </p:grpSpPr>
            <p:pic>
              <p:nvPicPr>
                <p:cNvPr id="133" name="Graphic 132" descr="Man with solid fill">
                  <a:extLst>
                    <a:ext uri="{FF2B5EF4-FFF2-40B4-BE49-F238E27FC236}">
                      <a16:creationId xmlns:a16="http://schemas.microsoft.com/office/drawing/2014/main" id="{E225FD5A-A340-4720-856C-FBCCBA3A16D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69174" y="1447007"/>
                  <a:ext cx="532291" cy="532291"/>
                </a:xfrm>
                <a:prstGeom prst="rect">
                  <a:avLst/>
                </a:prstGeom>
              </p:spPr>
            </p:pic>
            <p:pic>
              <p:nvPicPr>
                <p:cNvPr id="16" name="Picture 15" descr="Icon&#10;&#10;Description automatically generated with low confidence">
                  <a:extLst>
                    <a:ext uri="{FF2B5EF4-FFF2-40B4-BE49-F238E27FC236}">
                      <a16:creationId xmlns:a16="http://schemas.microsoft.com/office/drawing/2014/main" id="{E3717713-DA45-4578-9586-FA641D8EBF3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41084"/>
                <a:stretch/>
              </p:blipFill>
              <p:spPr>
                <a:xfrm>
                  <a:off x="4713286" y="1673088"/>
                  <a:ext cx="243842" cy="293853"/>
                </a:xfrm>
                <a:prstGeom prst="rect">
                  <a:avLst/>
                </a:prstGeom>
              </p:spPr>
            </p:pic>
          </p:grpSp>
        </p:grpSp>
      </p:grpSp>
      <p:sp>
        <p:nvSpPr>
          <p:cNvPr id="135" name="TextBox 134">
            <a:extLst>
              <a:ext uri="{FF2B5EF4-FFF2-40B4-BE49-F238E27FC236}">
                <a16:creationId xmlns:a16="http://schemas.microsoft.com/office/drawing/2014/main" id="{C6B6835A-AF7F-4A1D-AAAC-53CB9B7AE22D}"/>
              </a:ext>
            </a:extLst>
          </p:cNvPr>
          <p:cNvSpPr txBox="1"/>
          <p:nvPr/>
        </p:nvSpPr>
        <p:spPr>
          <a:xfrm>
            <a:off x="1978319" y="5226971"/>
            <a:ext cx="1482954" cy="854529"/>
          </a:xfrm>
          <a:prstGeom prst="rect">
            <a:avLst/>
          </a:prstGeom>
          <a:noFill/>
        </p:spPr>
        <p:txBody>
          <a:bodyPr wrap="square" lIns="0" tIns="0" rIns="0">
            <a:spAutoFit/>
          </a:bodyPr>
          <a:lstStyle/>
          <a:p>
            <a:pPr marL="0" marR="0" lvl="0" indent="0" algn="l" defTabSz="914377" rtl="0" eaLnBrk="1" fontAlgn="base" latinLnBrk="0" hangingPunct="1">
              <a:lnSpc>
                <a:spcPts val="16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of casualties will have </a:t>
            </a:r>
            <a:r>
              <a:rPr kumimoji="0" lang="en-US" sz="1333" b="1"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mild ARS </a:t>
            </a: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&amp; only need to be monitored</a:t>
            </a:r>
          </a:p>
        </p:txBody>
      </p:sp>
      <p:sp>
        <p:nvSpPr>
          <p:cNvPr id="136" name="TextBox 1">
            <a:extLst>
              <a:ext uri="{FF2B5EF4-FFF2-40B4-BE49-F238E27FC236}">
                <a16:creationId xmlns:a16="http://schemas.microsoft.com/office/drawing/2014/main" id="{A1591CD9-1E21-49EA-866E-C224EF4EE1F8}"/>
              </a:ext>
            </a:extLst>
          </p:cNvPr>
          <p:cNvSpPr txBox="1">
            <a:spLocks noChangeArrowheads="1"/>
          </p:cNvSpPr>
          <p:nvPr/>
        </p:nvSpPr>
        <p:spPr bwMode="auto">
          <a:xfrm>
            <a:off x="2071823" y="4530588"/>
            <a:ext cx="15218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4400" b="1" i="0" u="none" strike="noStrike" kern="0" cap="none" spc="0" normalizeH="0" baseline="0" noProof="0" dirty="0">
                <a:ln>
                  <a:noFill/>
                </a:ln>
                <a:solidFill>
                  <a:srgbClr val="635645"/>
                </a:solidFill>
                <a:effectLst/>
                <a:uLnTx/>
                <a:uFillTx/>
                <a:latin typeface="Arial" panose="020B0604020202020204" pitchFamily="34" charset="0"/>
                <a:ea typeface="ＭＳ Ｐゴシック" panose="020B0600070205080204" pitchFamily="34" charset="-128"/>
                <a:cs typeface="+mn-cs"/>
              </a:rPr>
              <a:t>15%</a:t>
            </a:r>
            <a:endParaRPr kumimoji="0" lang="en-US" altLang="en-US" sz="44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7" name="TextBox 136">
            <a:extLst>
              <a:ext uri="{FF2B5EF4-FFF2-40B4-BE49-F238E27FC236}">
                <a16:creationId xmlns:a16="http://schemas.microsoft.com/office/drawing/2014/main" id="{AF8F9981-F0D8-4717-A779-C35FC0264B3E}"/>
              </a:ext>
            </a:extLst>
          </p:cNvPr>
          <p:cNvSpPr txBox="1"/>
          <p:nvPr/>
        </p:nvSpPr>
        <p:spPr>
          <a:xfrm>
            <a:off x="3782152" y="5226971"/>
            <a:ext cx="1857056" cy="1013547"/>
          </a:xfrm>
          <a:prstGeom prst="rect">
            <a:avLst/>
          </a:prstGeom>
          <a:noFill/>
        </p:spPr>
        <p:txBody>
          <a:bodyPr wrap="square" lIns="0" tIns="0" bIns="0">
            <a:spAutoFit/>
          </a:bodyPr>
          <a:lstStyle/>
          <a:p>
            <a:pPr marL="0" marR="0" lvl="0" indent="0" algn="l" defTabSz="914377" rtl="0" eaLnBrk="1" fontAlgn="base" latinLnBrk="0" hangingPunct="1">
              <a:lnSpc>
                <a:spcPts val="16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of casualties will have </a:t>
            </a:r>
            <a:r>
              <a:rPr kumimoji="0" lang="en-US" sz="1333" b="1"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combined trauma &amp; radiation injuries </a:t>
            </a: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and need to be stabilized before involving RITN</a:t>
            </a:r>
          </a:p>
        </p:txBody>
      </p:sp>
      <p:sp>
        <p:nvSpPr>
          <p:cNvPr id="138" name="TextBox 25">
            <a:extLst>
              <a:ext uri="{FF2B5EF4-FFF2-40B4-BE49-F238E27FC236}">
                <a16:creationId xmlns:a16="http://schemas.microsoft.com/office/drawing/2014/main" id="{0A52C8B5-F3E2-45A3-8B4D-110EE9F2083F}"/>
              </a:ext>
            </a:extLst>
          </p:cNvPr>
          <p:cNvSpPr txBox="1">
            <a:spLocks noChangeArrowheads="1"/>
          </p:cNvSpPr>
          <p:nvPr/>
        </p:nvSpPr>
        <p:spPr bwMode="auto">
          <a:xfrm>
            <a:off x="3920809" y="4530588"/>
            <a:ext cx="152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4400" b="1" i="0" u="none" strike="noStrike" kern="0" cap="none" spc="0" normalizeH="0" baseline="0" noProof="0" dirty="0">
                <a:ln>
                  <a:noFill/>
                </a:ln>
                <a:solidFill>
                  <a:srgbClr val="635645"/>
                </a:solidFill>
                <a:effectLst/>
                <a:uLnTx/>
                <a:uFillTx/>
                <a:latin typeface="Arial" panose="020B0604020202020204" pitchFamily="34" charset="0"/>
                <a:ea typeface="ＭＳ Ｐゴシック" panose="020B0600070205080204" pitchFamily="34" charset="-128"/>
                <a:cs typeface="+mn-cs"/>
              </a:rPr>
              <a:t>7%</a:t>
            </a:r>
            <a:endParaRPr kumimoji="0" lang="en-US" altLang="en-US" sz="44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39" name="TextBox 138">
            <a:extLst>
              <a:ext uri="{FF2B5EF4-FFF2-40B4-BE49-F238E27FC236}">
                <a16:creationId xmlns:a16="http://schemas.microsoft.com/office/drawing/2014/main" id="{4EB36199-8EC9-4C10-A937-E9C9C33DCB40}"/>
              </a:ext>
            </a:extLst>
          </p:cNvPr>
          <p:cNvSpPr txBox="1"/>
          <p:nvPr/>
        </p:nvSpPr>
        <p:spPr>
          <a:xfrm>
            <a:off x="308765" y="5226971"/>
            <a:ext cx="1244600" cy="854529"/>
          </a:xfrm>
          <a:prstGeom prst="rect">
            <a:avLst/>
          </a:prstGeom>
          <a:noFill/>
        </p:spPr>
        <p:txBody>
          <a:bodyPr wrap="square" lIns="0" tIns="0" rIns="0">
            <a:spAutoFit/>
          </a:bodyPr>
          <a:lstStyle/>
          <a:p>
            <a:pPr marL="0" marR="0" lvl="0" indent="0" algn="l" defTabSz="914377" rtl="0" eaLnBrk="1" fontAlgn="base" latinLnBrk="0" hangingPunct="1">
              <a:lnSpc>
                <a:spcPts val="16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of casualties will be triaged as expectant due to </a:t>
            </a:r>
            <a:r>
              <a:rPr kumimoji="0" lang="en-US" sz="1333" b="1" i="0" u="none" strike="noStrike" kern="1200" cap="none" spc="0" normalizeH="0" baseline="0" noProof="0" dirty="0">
                <a:ln>
                  <a:noFill/>
                </a:ln>
                <a:solidFill>
                  <a:srgbClr val="635645"/>
                </a:solidFill>
                <a:effectLst/>
                <a:uLnTx/>
                <a:uFillTx/>
                <a:latin typeface="Arial" charset="0"/>
                <a:ea typeface="ＭＳ Ｐゴシック" panose="020B0600070205080204" pitchFamily="34" charset="-128"/>
                <a:cs typeface="+mn-cs"/>
              </a:rPr>
              <a:t>severe ARS</a:t>
            </a:r>
          </a:p>
        </p:txBody>
      </p:sp>
      <p:sp>
        <p:nvSpPr>
          <p:cNvPr id="140" name="TextBox 1">
            <a:extLst>
              <a:ext uri="{FF2B5EF4-FFF2-40B4-BE49-F238E27FC236}">
                <a16:creationId xmlns:a16="http://schemas.microsoft.com/office/drawing/2014/main" id="{3CA80036-BA2C-4F3E-8580-FD795315A3D4}"/>
              </a:ext>
            </a:extLst>
          </p:cNvPr>
          <p:cNvSpPr txBox="1">
            <a:spLocks noChangeArrowheads="1"/>
          </p:cNvSpPr>
          <p:nvPr/>
        </p:nvSpPr>
        <p:spPr bwMode="auto">
          <a:xfrm>
            <a:off x="480171" y="4530588"/>
            <a:ext cx="11068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9C1"/>
              </a:buClr>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79C1"/>
              </a:buClr>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79C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79C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09585" rtl="0" eaLnBrk="0" fontAlgn="auto" latinLnBrk="0" hangingPunct="0">
              <a:lnSpc>
                <a:spcPct val="100000"/>
              </a:lnSpc>
              <a:spcBef>
                <a:spcPct val="0"/>
              </a:spcBef>
              <a:spcAft>
                <a:spcPts val="0"/>
              </a:spcAft>
              <a:buClrTx/>
              <a:buSzTx/>
              <a:buFont typeface="Arial" panose="020B0604020202020204" pitchFamily="34" charset="0"/>
              <a:buNone/>
              <a:tabLst/>
              <a:defRPr/>
            </a:pPr>
            <a:r>
              <a:rPr kumimoji="0" lang="en-US" altLang="en-US" sz="4400" b="1" i="0" u="none" strike="noStrike" kern="0" cap="none" spc="0" normalizeH="0" baseline="0" noProof="0" dirty="0">
                <a:ln>
                  <a:noFill/>
                </a:ln>
                <a:solidFill>
                  <a:srgbClr val="635645"/>
                </a:solidFill>
                <a:effectLst/>
                <a:uLnTx/>
                <a:uFillTx/>
                <a:latin typeface="Arial" panose="020B0604020202020204" pitchFamily="34" charset="0"/>
                <a:ea typeface="ＭＳ Ｐゴシック" panose="020B0600070205080204" pitchFamily="34" charset="-128"/>
                <a:cs typeface="+mn-cs"/>
              </a:rPr>
              <a:t>8%</a:t>
            </a:r>
            <a:endParaRPr kumimoji="0" lang="en-US" altLang="en-US" sz="44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961112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EB42F4A-98C5-4908-8016-0838870C904D}" type="slidenum">
              <a:rPr lang="en-US" smtClean="0"/>
              <a:pPr>
                <a:defRPr/>
              </a:pPr>
              <a:t>19</a:t>
            </a:fld>
            <a:endParaRPr lang="en-US"/>
          </a:p>
        </p:txBody>
      </p:sp>
      <p:sp>
        <p:nvSpPr>
          <p:cNvPr id="4" name="Title 3"/>
          <p:cNvSpPr>
            <a:spLocks noGrp="1"/>
          </p:cNvSpPr>
          <p:nvPr>
            <p:ph type="title"/>
          </p:nvPr>
        </p:nvSpPr>
        <p:spPr/>
        <p:txBody>
          <a:bodyPr/>
          <a:lstStyle/>
          <a:p>
            <a:r>
              <a:rPr lang="en-US" dirty="0"/>
              <a:t>With Acute Radiation Syndrome There is Time</a:t>
            </a:r>
          </a:p>
        </p:txBody>
      </p:sp>
      <p:grpSp>
        <p:nvGrpSpPr>
          <p:cNvPr id="17" name="Group 16">
            <a:extLst>
              <a:ext uri="{FF2B5EF4-FFF2-40B4-BE49-F238E27FC236}">
                <a16:creationId xmlns:a16="http://schemas.microsoft.com/office/drawing/2014/main" id="{EB932051-3CE2-4F2F-8A16-D62063BE1B7A}"/>
              </a:ext>
            </a:extLst>
          </p:cNvPr>
          <p:cNvGrpSpPr/>
          <p:nvPr/>
        </p:nvGrpSpPr>
        <p:grpSpPr>
          <a:xfrm>
            <a:off x="6828628" y="1223557"/>
            <a:ext cx="4912376" cy="4797539"/>
            <a:chOff x="6828628" y="1223557"/>
            <a:chExt cx="4912376" cy="4797539"/>
          </a:xfrm>
        </p:grpSpPr>
        <p:grpSp>
          <p:nvGrpSpPr>
            <p:cNvPr id="23" name="Group 22">
              <a:extLst>
                <a:ext uri="{FF2B5EF4-FFF2-40B4-BE49-F238E27FC236}">
                  <a16:creationId xmlns:a16="http://schemas.microsoft.com/office/drawing/2014/main" id="{5D03FED0-3C21-4F9A-A8D4-763F4DFDD577}"/>
                </a:ext>
              </a:extLst>
            </p:cNvPr>
            <p:cNvGrpSpPr/>
            <p:nvPr/>
          </p:nvGrpSpPr>
          <p:grpSpPr>
            <a:xfrm>
              <a:off x="6828628" y="1223557"/>
              <a:ext cx="4912376" cy="4330648"/>
              <a:chOff x="555733" y="1356840"/>
              <a:chExt cx="4912376" cy="4330648"/>
            </a:xfrm>
          </p:grpSpPr>
          <p:pic>
            <p:nvPicPr>
              <p:cNvPr id="25" name="Picture 24">
                <a:extLst>
                  <a:ext uri="{FF2B5EF4-FFF2-40B4-BE49-F238E27FC236}">
                    <a16:creationId xmlns:a16="http://schemas.microsoft.com/office/drawing/2014/main" id="{D282081B-FA03-4E80-B1C3-903F1EB5ADA4}"/>
                  </a:ext>
                </a:extLst>
              </p:cNvPr>
              <p:cNvPicPr>
                <a:picLocks noChangeAspect="1"/>
              </p:cNvPicPr>
              <p:nvPr/>
            </p:nvPicPr>
            <p:blipFill>
              <a:blip r:embed="rId3"/>
              <a:stretch>
                <a:fillRect/>
              </a:stretch>
            </p:blipFill>
            <p:spPr>
              <a:xfrm>
                <a:off x="555733" y="1356840"/>
                <a:ext cx="4912376" cy="3998162"/>
              </a:xfrm>
              <a:prstGeom prst="rect">
                <a:avLst/>
              </a:prstGeom>
            </p:spPr>
          </p:pic>
          <p:sp>
            <p:nvSpPr>
              <p:cNvPr id="26" name="TextBox 25">
                <a:extLst>
                  <a:ext uri="{FF2B5EF4-FFF2-40B4-BE49-F238E27FC236}">
                    <a16:creationId xmlns:a16="http://schemas.microsoft.com/office/drawing/2014/main" id="{E348A7FB-91DE-43CC-BDAA-DFBB6B17C782}"/>
                  </a:ext>
                </a:extLst>
              </p:cNvPr>
              <p:cNvSpPr txBox="1"/>
              <p:nvPr/>
            </p:nvSpPr>
            <p:spPr>
              <a:xfrm>
                <a:off x="1014819" y="5287378"/>
                <a:ext cx="4258221" cy="400110"/>
              </a:xfrm>
              <a:prstGeom prst="rect">
                <a:avLst/>
              </a:prstGeom>
              <a:noFill/>
            </p:spPr>
            <p:txBody>
              <a:bodyPr wrap="square" rtlCol="0">
                <a:spAutoFit/>
              </a:bodyPr>
              <a:lstStyle/>
              <a:p>
                <a:pPr algn="l"/>
                <a:r>
                  <a:rPr lang="en-US" sz="1000" dirty="0">
                    <a:solidFill>
                      <a:schemeClr val="tx1">
                        <a:lumMod val="50000"/>
                      </a:schemeClr>
                    </a:solidFill>
                    <a:latin typeface="Calibri" panose="020F0502020204030204" pitchFamily="34" charset="0"/>
                    <a:cs typeface="Calibri" panose="020F0502020204030204" pitchFamily="34" charset="0"/>
                  </a:rPr>
                  <a:t>From: EBMT Pocket Guide October 2017 - European approach for the Medical Management of Mass Radiation Exposure Therapeutical Management</a:t>
                </a:r>
              </a:p>
            </p:txBody>
          </p:sp>
        </p:grpSp>
        <p:cxnSp>
          <p:nvCxnSpPr>
            <p:cNvPr id="24" name="Straight Arrow Connector 23">
              <a:extLst>
                <a:ext uri="{FF2B5EF4-FFF2-40B4-BE49-F238E27FC236}">
                  <a16:creationId xmlns:a16="http://schemas.microsoft.com/office/drawing/2014/main" id="{790F983C-9117-44CA-A3C9-CE1A9E35C42F}"/>
                </a:ext>
              </a:extLst>
            </p:cNvPr>
            <p:cNvCxnSpPr/>
            <p:nvPr/>
          </p:nvCxnSpPr>
          <p:spPr>
            <a:xfrm flipV="1">
              <a:off x="9266664" y="4359564"/>
              <a:ext cx="0" cy="1661532"/>
            </a:xfrm>
            <a:prstGeom prst="straightConnector1">
              <a:avLst/>
            </a:prstGeom>
            <a:ln w="76200">
              <a:solidFill>
                <a:srgbClr val="FF0000">
                  <a:alpha val="43137"/>
                </a:srgbClr>
              </a:solidFill>
              <a:tailEnd type="triangle"/>
            </a:ln>
          </p:spPr>
          <p:style>
            <a:lnRef idx="1">
              <a:schemeClr val="accent1"/>
            </a:lnRef>
            <a:fillRef idx="0">
              <a:schemeClr val="accent1"/>
            </a:fillRef>
            <a:effectRef idx="0">
              <a:schemeClr val="accent1"/>
            </a:effectRef>
            <a:fontRef idx="minor">
              <a:schemeClr val="tx1"/>
            </a:fontRef>
          </p:style>
        </p:cxnSp>
      </p:grpSp>
      <p:sp>
        <p:nvSpPr>
          <p:cNvPr id="5" name="Content Placeholder 4">
            <a:extLst>
              <a:ext uri="{FF2B5EF4-FFF2-40B4-BE49-F238E27FC236}">
                <a16:creationId xmlns:a16="http://schemas.microsoft.com/office/drawing/2014/main" id="{3B26FEEC-C2FA-4B43-8411-235ED09309E4}"/>
              </a:ext>
            </a:extLst>
          </p:cNvPr>
          <p:cNvSpPr>
            <a:spLocks noGrp="1"/>
          </p:cNvSpPr>
          <p:nvPr>
            <p:ph idx="1"/>
          </p:nvPr>
        </p:nvSpPr>
        <p:spPr>
          <a:xfrm>
            <a:off x="609600" y="1295403"/>
            <a:ext cx="5987142" cy="4830763"/>
          </a:xfrm>
        </p:spPr>
        <p:txBody>
          <a:bodyPr/>
          <a:lstStyle/>
          <a:p>
            <a:pPr>
              <a:spcBef>
                <a:spcPts val="0"/>
              </a:spcBef>
              <a:spcAft>
                <a:spcPts val="600"/>
              </a:spcAft>
            </a:pPr>
            <a:r>
              <a:rPr lang="en-US" dirty="0"/>
              <a:t>ARS takes time to progress</a:t>
            </a:r>
          </a:p>
          <a:p>
            <a:pPr>
              <a:spcBef>
                <a:spcPts val="0"/>
              </a:spcBef>
              <a:spcAft>
                <a:spcPts val="600"/>
              </a:spcAft>
            </a:pPr>
            <a:r>
              <a:rPr lang="en-US" dirty="0"/>
              <a:t>Even potentially lethal doses (purple) take days to develop</a:t>
            </a:r>
          </a:p>
          <a:p>
            <a:pPr>
              <a:spcBef>
                <a:spcPts val="0"/>
              </a:spcBef>
              <a:spcAft>
                <a:spcPts val="600"/>
              </a:spcAft>
            </a:pPr>
            <a:r>
              <a:rPr lang="en-US" dirty="0"/>
              <a:t>With severe doses (red) the casualties could have up to three weeks for the full illness to mature</a:t>
            </a:r>
          </a:p>
        </p:txBody>
      </p:sp>
    </p:spTree>
    <p:extLst>
      <p:ext uri="{BB962C8B-B14F-4D97-AF65-F5344CB8AC3E}">
        <p14:creationId xmlns:p14="http://schemas.microsoft.com/office/powerpoint/2010/main" val="21081562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63785" y="1239938"/>
            <a:ext cx="3910442" cy="2189062"/>
          </a:xfrm>
          <a:prstGeom prst="rect">
            <a:avLst/>
          </a:prstGeom>
          <a:ln>
            <a:solidFill>
              <a:schemeClr val="bg1"/>
            </a:solidFill>
          </a:ln>
        </p:spPr>
      </p:pic>
      <p:sp>
        <p:nvSpPr>
          <p:cNvPr id="11266" name="Slide Number Placeholder 3"/>
          <p:cNvSpPr>
            <a:spLocks noGrp="1"/>
          </p:cNvSpPr>
          <p:nvPr>
            <p:ph type="sldNum" sz="quarter" idx="10"/>
          </p:nvPr>
        </p:nvSpPr>
        <p:spPr>
          <a:noFill/>
        </p:spPr>
        <p:txBody>
          <a:bodyPr/>
          <a:lstStyle/>
          <a:p>
            <a:fld id="{8D6C9590-A76C-4A91-800E-DAD5BD53A37F}" type="slidenum">
              <a:rPr lang="en-US" smtClean="0"/>
              <a:pPr/>
              <a:t>2</a:t>
            </a:fld>
            <a:endParaRPr lang="en-US"/>
          </a:p>
        </p:txBody>
      </p:sp>
      <p:sp>
        <p:nvSpPr>
          <p:cNvPr id="4" name="Title 1"/>
          <p:cNvSpPr txBox="1">
            <a:spLocks/>
          </p:cNvSpPr>
          <p:nvPr/>
        </p:nvSpPr>
        <p:spPr bwMode="auto">
          <a:xfrm>
            <a:off x="152400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endParaRPr lang="en-US" sz="3600" b="1" kern="0" dirty="0">
              <a:solidFill>
                <a:schemeClr val="bg1"/>
              </a:solidFill>
              <a:latin typeface="Calibri" pitchFamily="34" charset="0"/>
              <a:ea typeface="+mj-ea"/>
              <a:cs typeface="Calibri" pitchFamily="34" charset="0"/>
            </a:endParaRPr>
          </a:p>
        </p:txBody>
      </p:sp>
      <p:sp>
        <p:nvSpPr>
          <p:cNvPr id="2" name="TextBox 1"/>
          <p:cNvSpPr txBox="1"/>
          <p:nvPr/>
        </p:nvSpPr>
        <p:spPr>
          <a:xfrm>
            <a:off x="0" y="56936"/>
            <a:ext cx="1219199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rPr>
              <a:t>Why Everyone Should Care</a:t>
            </a:r>
            <a:endParaRPr lang="en-US" sz="2400" dirty="0">
              <a:solidFill>
                <a:schemeClr val="bg1"/>
              </a:solidFill>
            </a:endParaRPr>
          </a:p>
        </p:txBody>
      </p:sp>
      <p:pic>
        <p:nvPicPr>
          <p:cNvPr id="3" name="Picture 2"/>
          <p:cNvPicPr>
            <a:picLocks noChangeAspect="1"/>
          </p:cNvPicPr>
          <p:nvPr/>
        </p:nvPicPr>
        <p:blipFill>
          <a:blip r:embed="rId4"/>
          <a:stretch>
            <a:fillRect/>
          </a:stretch>
        </p:blipFill>
        <p:spPr>
          <a:xfrm>
            <a:off x="2015549" y="4187088"/>
            <a:ext cx="3234962" cy="1939577"/>
          </a:xfrm>
          <a:prstGeom prst="rect">
            <a:avLst/>
          </a:prstGeom>
          <a:ln>
            <a:solidFill>
              <a:schemeClr val="bg1"/>
            </a:solidFill>
          </a:ln>
        </p:spPr>
      </p:pic>
      <p:sp>
        <p:nvSpPr>
          <p:cNvPr id="6" name="Rectangle 5"/>
          <p:cNvSpPr/>
          <p:nvPr/>
        </p:nvSpPr>
        <p:spPr>
          <a:xfrm>
            <a:off x="119743" y="740439"/>
            <a:ext cx="12072257" cy="3293209"/>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bg1"/>
                </a:solidFill>
                <a:latin typeface="Calibri" panose="020F0502020204030204" pitchFamily="34" charset="0"/>
              </a:rPr>
              <a:t>Government Is Not Taking the Threat Lightly</a:t>
            </a:r>
          </a:p>
          <a:p>
            <a:pPr marL="457200" indent="-457200">
              <a:buFont typeface="Arial" panose="020B0604020202020204" pitchFamily="34" charset="0"/>
              <a:buChar char="•"/>
            </a:pPr>
            <a:r>
              <a:rPr lang="en-US" sz="3200" dirty="0">
                <a:solidFill>
                  <a:schemeClr val="bg1"/>
                </a:solidFill>
                <a:latin typeface="Calibri" panose="020F0502020204030204" pitchFamily="34" charset="0"/>
              </a:rPr>
              <a:t>FDA Approves for treatment of ARS</a:t>
            </a:r>
          </a:p>
          <a:p>
            <a:pPr marL="914400" lvl="1" indent="-457200">
              <a:buFont typeface="Arial" panose="020B0604020202020204" pitchFamily="34" charset="0"/>
              <a:buChar char="•"/>
            </a:pPr>
            <a:r>
              <a:rPr lang="en-US" sz="2800" dirty="0" err="1">
                <a:solidFill>
                  <a:schemeClr val="bg1"/>
                </a:solidFill>
                <a:latin typeface="Calibri" panose="020F0502020204030204" pitchFamily="34" charset="0"/>
              </a:rPr>
              <a:t>Filgrastim</a:t>
            </a:r>
            <a:r>
              <a:rPr lang="en-US" sz="2800" dirty="0">
                <a:solidFill>
                  <a:schemeClr val="bg1"/>
                </a:solidFill>
                <a:latin typeface="Calibri" panose="020F0502020204030204" pitchFamily="34" charset="0"/>
              </a:rPr>
              <a:t> (March 2015)</a:t>
            </a:r>
          </a:p>
          <a:p>
            <a:pPr marL="914400" lvl="1" indent="-457200">
              <a:buFont typeface="Arial" panose="020B0604020202020204" pitchFamily="34" charset="0"/>
              <a:buChar char="•"/>
            </a:pPr>
            <a:r>
              <a:rPr lang="en-US" sz="2800" dirty="0" err="1">
                <a:solidFill>
                  <a:schemeClr val="bg1"/>
                </a:solidFill>
                <a:latin typeface="Calibri" panose="020F0502020204030204" pitchFamily="34" charset="0"/>
              </a:rPr>
              <a:t>Pegfilgrastim</a:t>
            </a:r>
            <a:r>
              <a:rPr lang="en-US" sz="2800" dirty="0">
                <a:solidFill>
                  <a:schemeClr val="bg1"/>
                </a:solidFill>
                <a:latin typeface="Calibri" panose="020F0502020204030204" pitchFamily="34" charset="0"/>
              </a:rPr>
              <a:t> (Nov 2015)</a:t>
            </a:r>
          </a:p>
          <a:p>
            <a:pPr marL="914400" lvl="1" indent="-457200">
              <a:buFont typeface="Arial" panose="020B0604020202020204" pitchFamily="34" charset="0"/>
              <a:buChar char="•"/>
            </a:pPr>
            <a:r>
              <a:rPr lang="en-US" sz="2800" dirty="0" err="1">
                <a:solidFill>
                  <a:schemeClr val="bg1"/>
                </a:solidFill>
                <a:latin typeface="Calibri" panose="020F0502020204030204" pitchFamily="34" charset="0"/>
              </a:rPr>
              <a:t>Sargramostim</a:t>
            </a:r>
            <a:r>
              <a:rPr lang="en-US" sz="2800" dirty="0">
                <a:solidFill>
                  <a:schemeClr val="bg1"/>
                </a:solidFill>
                <a:latin typeface="Calibri" panose="020F0502020204030204" pitchFamily="34" charset="0"/>
              </a:rPr>
              <a:t> (March 2018)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rPr>
              <a:t>Romiplostim (January 2021)</a:t>
            </a:r>
          </a:p>
          <a:p>
            <a:pPr marL="457200" indent="-457200">
              <a:buFont typeface="Arial" panose="020B0604020202020204" pitchFamily="34" charset="0"/>
              <a:buChar char="•"/>
            </a:pPr>
            <a:r>
              <a:rPr lang="en-US" sz="3200" dirty="0">
                <a:solidFill>
                  <a:schemeClr val="bg1"/>
                </a:solidFill>
                <a:latin typeface="Calibri" panose="020F0502020204030204" pitchFamily="34" charset="0"/>
              </a:rPr>
              <a:t>These drugs being added to Strategic National Stockpile for a disaster</a:t>
            </a:r>
            <a:endParaRPr lang="en-US" sz="2000" dirty="0">
              <a:solidFill>
                <a:schemeClr val="bg1"/>
              </a:solidFill>
            </a:endParaRPr>
          </a:p>
        </p:txBody>
      </p:sp>
      <p:pic>
        <p:nvPicPr>
          <p:cNvPr id="5" name="Picture 4"/>
          <p:cNvPicPr>
            <a:picLocks noChangeAspect="1"/>
          </p:cNvPicPr>
          <p:nvPr/>
        </p:nvPicPr>
        <p:blipFill>
          <a:blip r:embed="rId5"/>
          <a:stretch>
            <a:fillRect/>
          </a:stretch>
        </p:blipFill>
        <p:spPr>
          <a:xfrm>
            <a:off x="5633634" y="4070820"/>
            <a:ext cx="3849918" cy="2172114"/>
          </a:xfrm>
          <a:prstGeom prst="rect">
            <a:avLst/>
          </a:prstGeom>
          <a:ln>
            <a:solidFill>
              <a:schemeClr val="bg1"/>
            </a:solidFill>
          </a:ln>
        </p:spPr>
      </p:pic>
    </p:spTree>
    <p:extLst>
      <p:ext uri="{BB962C8B-B14F-4D97-AF65-F5344CB8AC3E}">
        <p14:creationId xmlns:p14="http://schemas.microsoft.com/office/powerpoint/2010/main" val="2976094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9549"/>
            <a:ext cx="12192000" cy="6013382"/>
          </a:xfrm>
        </p:spPr>
        <p:txBody>
          <a:bodyPr/>
          <a:lstStyle/>
          <a:p>
            <a:pPr eaLnBrk="1" hangingPunct="1"/>
            <a:r>
              <a:rPr lang="en-US" b="1" dirty="0"/>
              <a:t>Follow standard approaches for patients with bone marrow toxicity from chemotherapy</a:t>
            </a:r>
          </a:p>
          <a:p>
            <a:pPr eaLnBrk="1" hangingPunct="1"/>
            <a:r>
              <a:rPr lang="en-US" b="1" dirty="0"/>
              <a:t>Based on severity of </a:t>
            </a:r>
            <a:r>
              <a:rPr lang="en-US" b="1" dirty="0" err="1"/>
              <a:t>cytopenias</a:t>
            </a:r>
            <a:r>
              <a:rPr lang="en-US" b="1" dirty="0"/>
              <a:t> and presence of complications (e.g. </a:t>
            </a:r>
            <a:r>
              <a:rPr lang="en-US" b="1" dirty="0" err="1"/>
              <a:t>neutropenic</a:t>
            </a:r>
            <a:r>
              <a:rPr lang="en-US" b="1" dirty="0"/>
              <a:t> fever)</a:t>
            </a:r>
          </a:p>
          <a:p>
            <a:pPr lvl="1" eaLnBrk="1" hangingPunct="1"/>
            <a:r>
              <a:rPr lang="en-US" sz="1800" dirty="0"/>
              <a:t>Irradiated, </a:t>
            </a:r>
            <a:r>
              <a:rPr lang="en-US" sz="1800" dirty="0" err="1"/>
              <a:t>leukoreduced</a:t>
            </a:r>
            <a:r>
              <a:rPr lang="en-US" sz="1800" dirty="0"/>
              <a:t> transfusions</a:t>
            </a:r>
          </a:p>
          <a:p>
            <a:pPr lvl="1" eaLnBrk="1" hangingPunct="1"/>
            <a:r>
              <a:rPr lang="en-US" sz="1800" dirty="0"/>
              <a:t>Antibiotics</a:t>
            </a:r>
          </a:p>
          <a:p>
            <a:pPr lvl="1" eaLnBrk="1" hangingPunct="1"/>
            <a:r>
              <a:rPr lang="en-US" sz="1800" dirty="0"/>
              <a:t>IV fluid and other support</a:t>
            </a:r>
          </a:p>
          <a:p>
            <a:pPr lvl="1" eaLnBrk="1" hangingPunct="1"/>
            <a:r>
              <a:rPr lang="en-US" sz="1800" dirty="0"/>
              <a:t>G-CSF</a:t>
            </a:r>
          </a:p>
          <a:p>
            <a:pPr lvl="1" eaLnBrk="1" hangingPunct="1"/>
            <a:r>
              <a:rPr lang="en-US" sz="1800" dirty="0"/>
              <a:t>Hospitalization when indicated</a:t>
            </a:r>
          </a:p>
          <a:p>
            <a:pPr eaLnBrk="1" hangingPunct="1"/>
            <a:r>
              <a:rPr lang="en-US" b="1" dirty="0"/>
              <a:t>Daily CBCs to determine clinical need for treatment</a:t>
            </a:r>
          </a:p>
          <a:p>
            <a:pPr eaLnBrk="1" hangingPunct="1"/>
            <a:r>
              <a:rPr lang="en-US" b="1" dirty="0" err="1"/>
              <a:t>Biodosimetry</a:t>
            </a:r>
            <a:endParaRPr lang="en-US" b="1" dirty="0"/>
          </a:p>
          <a:p>
            <a:pPr lvl="1" eaLnBrk="1" hangingPunct="1"/>
            <a:r>
              <a:rPr lang="en-US" sz="1800" dirty="0"/>
              <a:t>Using online algorithms (REMM &amp; BAT)</a:t>
            </a:r>
          </a:p>
          <a:p>
            <a:pPr lvl="1" eaLnBrk="1" hangingPunct="1"/>
            <a:r>
              <a:rPr lang="en-US" sz="1800" dirty="0"/>
              <a:t>Blood counts (before and after arrival at RITN centers)</a:t>
            </a:r>
          </a:p>
          <a:p>
            <a:pPr lvl="1" eaLnBrk="1" hangingPunct="1"/>
            <a:r>
              <a:rPr lang="en-US" sz="1800" dirty="0"/>
              <a:t>Geographic dosimetry</a:t>
            </a:r>
          </a:p>
          <a:p>
            <a:pPr lvl="1" eaLnBrk="1" hangingPunct="1"/>
            <a:r>
              <a:rPr lang="en-US" sz="1800" dirty="0"/>
              <a:t>Opportunity to apply new </a:t>
            </a:r>
            <a:r>
              <a:rPr lang="en-US" sz="1800" dirty="0" err="1"/>
              <a:t>biodosimetry</a:t>
            </a:r>
            <a:r>
              <a:rPr lang="en-US" sz="1800" dirty="0"/>
              <a:t> approaches</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20</a:t>
            </a:fld>
            <a:endParaRPr lang="en-US"/>
          </a:p>
        </p:txBody>
      </p:sp>
      <p:sp>
        <p:nvSpPr>
          <p:cNvPr id="5" name="Rectangle 2"/>
          <p:cNvSpPr txBox="1">
            <a:spLocks noChangeArrowheads="1"/>
          </p:cNvSpPr>
          <p:nvPr/>
        </p:nvSpPr>
        <p:spPr bwMode="auto">
          <a:xfrm>
            <a:off x="-1" y="1"/>
            <a:ext cx="12131505"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a:tabLst>
                <a:tab pos="463550" algn="l"/>
              </a:tabLst>
              <a:defRPr/>
            </a:pPr>
            <a:r>
              <a:rPr lang="en-US" sz="3600" b="1" kern="0" dirty="0">
                <a:solidFill>
                  <a:schemeClr val="bg1"/>
                </a:solidFill>
                <a:latin typeface="Calibri" pitchFamily="34" charset="0"/>
                <a:ea typeface="+mj-ea"/>
                <a:cs typeface="+mj-cs"/>
              </a:rPr>
              <a:t>RITN ARS Treatment Guidelines</a:t>
            </a:r>
            <a:r>
              <a:rPr lang="en-US" sz="2400" kern="0" dirty="0">
                <a:solidFill>
                  <a:schemeClr val="bg1"/>
                </a:solidFill>
                <a:latin typeface="Calibri" pitchFamily="34" charset="0"/>
                <a:ea typeface="+mj-ea"/>
                <a:cs typeface="+mj-cs"/>
              </a:rPr>
              <a:t> full guidelines @ www.RITN.net/treatment</a:t>
            </a:r>
            <a:endParaRPr lang="en-US" sz="3600" kern="0"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257723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481942"/>
            <a:ext cx="12191994" cy="2296793"/>
          </a:xfrm>
        </p:spPr>
        <p:txBody>
          <a:bodyPr/>
          <a:lstStyle/>
          <a:p>
            <a:pPr marL="0" indent="0" algn="ctr">
              <a:buNone/>
            </a:pPr>
            <a:r>
              <a:rPr lang="en-US" sz="6000" dirty="0"/>
              <a:t>Resources</a:t>
            </a:r>
            <a:endParaRPr lang="en-US" sz="4800" dirty="0"/>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21</a:t>
            </a:fld>
            <a:endParaRPr lang="en-US"/>
          </a:p>
        </p:txBody>
      </p:sp>
    </p:spTree>
    <p:extLst>
      <p:ext uri="{BB962C8B-B14F-4D97-AF65-F5344CB8AC3E}">
        <p14:creationId xmlns:p14="http://schemas.microsoft.com/office/powerpoint/2010/main" val="4287948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07"/>
            <a:ext cx="12191999" cy="641460"/>
          </a:xfrm>
        </p:spPr>
        <p:txBody>
          <a:bodyPr>
            <a:normAutofit/>
          </a:bodyPr>
          <a:lstStyle/>
          <a:p>
            <a:r>
              <a:rPr lang="en-US" b="1" dirty="0"/>
              <a:t>RITN Preparedness Efforts…. Exercises, Training and More….</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22</a:t>
            </a:fld>
            <a:endParaRPr lang="en-US"/>
          </a:p>
        </p:txBody>
      </p:sp>
      <p:sp>
        <p:nvSpPr>
          <p:cNvPr id="5" name="TextBox 4"/>
          <p:cNvSpPr txBox="1"/>
          <p:nvPr/>
        </p:nvSpPr>
        <p:spPr>
          <a:xfrm>
            <a:off x="2165676" y="2220210"/>
            <a:ext cx="4926951" cy="646331"/>
          </a:xfrm>
          <a:prstGeom prst="rect">
            <a:avLst/>
          </a:prstGeom>
          <a:noFill/>
        </p:spPr>
        <p:txBody>
          <a:bodyPr wrap="square" rtlCol="0">
            <a:spAutoFit/>
          </a:bodyPr>
          <a:lstStyle/>
          <a:p>
            <a:r>
              <a:rPr lang="en-US" sz="2400" b="1" dirty="0">
                <a:solidFill>
                  <a:schemeClr val="bg1"/>
                </a:solidFill>
              </a:rPr>
              <a:t>19,716 medical staff trained</a:t>
            </a:r>
          </a:p>
          <a:p>
            <a:r>
              <a:rPr lang="en-US" sz="1200" b="1" dirty="0">
                <a:solidFill>
                  <a:schemeClr val="bg1"/>
                </a:solidFill>
              </a:rPr>
              <a:t>***Free web-based courses available on RITN.net</a:t>
            </a:r>
          </a:p>
        </p:txBody>
      </p:sp>
      <p:sp>
        <p:nvSpPr>
          <p:cNvPr id="6" name="TextBox 5"/>
          <p:cNvSpPr txBox="1"/>
          <p:nvPr/>
        </p:nvSpPr>
        <p:spPr>
          <a:xfrm>
            <a:off x="3561937" y="2959676"/>
            <a:ext cx="6055263" cy="1384995"/>
          </a:xfrm>
          <a:prstGeom prst="rect">
            <a:avLst/>
          </a:prstGeom>
          <a:noFill/>
        </p:spPr>
        <p:txBody>
          <a:bodyPr wrap="square" rtlCol="0">
            <a:spAutoFit/>
          </a:bodyPr>
          <a:lstStyle/>
          <a:p>
            <a:r>
              <a:rPr lang="en-US" sz="2400" b="1" dirty="0">
                <a:solidFill>
                  <a:schemeClr val="bg1"/>
                </a:solidFill>
              </a:rPr>
              <a:t>Doses on-hand</a:t>
            </a:r>
          </a:p>
          <a:p>
            <a:r>
              <a:rPr lang="en-US" sz="2400" b="1" dirty="0">
                <a:solidFill>
                  <a:schemeClr val="bg1"/>
                </a:solidFill>
              </a:rPr>
              <a:t>16,700+ G-CSF &amp; 1100+ GM-CSF doses </a:t>
            </a:r>
          </a:p>
          <a:p>
            <a:r>
              <a:rPr lang="en-US" sz="2400" b="1" dirty="0">
                <a:solidFill>
                  <a:schemeClr val="bg1"/>
                </a:solidFill>
              </a:rPr>
              <a:t>1600+ Romiplostim doses</a:t>
            </a:r>
          </a:p>
          <a:p>
            <a:r>
              <a:rPr lang="en-US" sz="1200" b="1" dirty="0">
                <a:solidFill>
                  <a:schemeClr val="bg1"/>
                </a:solidFill>
              </a:rPr>
              <a:t>***Fluctuates throughout year, is sum of inventory at each RITN hospital</a:t>
            </a:r>
            <a:endParaRPr lang="en-US" sz="3000" b="1" dirty="0">
              <a:solidFill>
                <a:schemeClr val="bg1"/>
              </a:solidFill>
            </a:endParaRPr>
          </a:p>
        </p:txBody>
      </p:sp>
      <p:grpSp>
        <p:nvGrpSpPr>
          <p:cNvPr id="3" name="Group 2"/>
          <p:cNvGrpSpPr/>
          <p:nvPr/>
        </p:nvGrpSpPr>
        <p:grpSpPr>
          <a:xfrm>
            <a:off x="0" y="746900"/>
            <a:ext cx="12089331" cy="404279"/>
            <a:chOff x="1172816" y="1156071"/>
            <a:chExt cx="7886352" cy="369332"/>
          </a:xfrm>
        </p:grpSpPr>
        <p:cxnSp>
          <p:nvCxnSpPr>
            <p:cNvPr id="8" name="Straight Connector 7"/>
            <p:cNvCxnSpPr/>
            <p:nvPr/>
          </p:nvCxnSpPr>
          <p:spPr>
            <a:xfrm flipV="1">
              <a:off x="1172816" y="1352433"/>
              <a:ext cx="7886352" cy="5273"/>
            </a:xfrm>
            <a:prstGeom prst="line">
              <a:avLst/>
            </a:prstGeom>
            <a:solidFill>
              <a:schemeClr val="bg1"/>
            </a:solidFill>
            <a:ln w="25400">
              <a:solidFill>
                <a:srgbClr val="A6CE3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77298" y="1156071"/>
              <a:ext cx="1205779" cy="369332"/>
            </a:xfrm>
            <a:prstGeom prst="rect">
              <a:avLst/>
            </a:prstGeom>
            <a:solidFill>
              <a:schemeClr val="tx1"/>
            </a:solidFill>
          </p:spPr>
          <p:txBody>
            <a:bodyPr wrap="none" rtlCol="0">
              <a:spAutoFit/>
            </a:bodyPr>
            <a:lstStyle/>
            <a:p>
              <a:r>
                <a:rPr lang="en-US" b="1" dirty="0">
                  <a:solidFill>
                    <a:srgbClr val="A6CE39"/>
                  </a:solidFill>
                </a:rPr>
                <a:t>Since 2006</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80" y="1182556"/>
            <a:ext cx="759620" cy="759620"/>
          </a:xfrm>
          <a:prstGeom prst="rect">
            <a:avLst/>
          </a:prstGeom>
        </p:spPr>
      </p:pic>
      <p:sp>
        <p:nvSpPr>
          <p:cNvPr id="11" name="TextBox 10"/>
          <p:cNvSpPr txBox="1"/>
          <p:nvPr/>
        </p:nvSpPr>
        <p:spPr>
          <a:xfrm>
            <a:off x="1057079" y="1247453"/>
            <a:ext cx="5006837" cy="646331"/>
          </a:xfrm>
          <a:prstGeom prst="rect">
            <a:avLst/>
          </a:prstGeom>
          <a:noFill/>
        </p:spPr>
        <p:txBody>
          <a:bodyPr wrap="square" rtlCol="0">
            <a:spAutoFit/>
          </a:bodyPr>
          <a:lstStyle/>
          <a:p>
            <a:r>
              <a:rPr lang="en-US" sz="2400" b="1" dirty="0">
                <a:solidFill>
                  <a:schemeClr val="bg1"/>
                </a:solidFill>
              </a:rPr>
              <a:t>881 exercises</a:t>
            </a:r>
          </a:p>
          <a:p>
            <a:r>
              <a:rPr lang="en-US" sz="1200" b="1" dirty="0">
                <a:solidFill>
                  <a:schemeClr val="bg1"/>
                </a:solidFill>
              </a:rPr>
              <a:t>***All exercise materials available on RITN.net/exercises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2908" y="2204296"/>
            <a:ext cx="694665" cy="842327"/>
          </a:xfrm>
          <a:prstGeom prst="rect">
            <a:avLst/>
          </a:prstGeom>
        </p:spPr>
      </p:pic>
      <p:sp>
        <p:nvSpPr>
          <p:cNvPr id="14" name="TextBox 13"/>
          <p:cNvSpPr txBox="1"/>
          <p:nvPr/>
        </p:nvSpPr>
        <p:spPr>
          <a:xfrm>
            <a:off x="5407028" y="4417028"/>
            <a:ext cx="4942024" cy="830997"/>
          </a:xfrm>
          <a:prstGeom prst="rect">
            <a:avLst/>
          </a:prstGeom>
          <a:noFill/>
        </p:spPr>
        <p:txBody>
          <a:bodyPr wrap="square" rtlCol="0">
            <a:spAutoFit/>
          </a:bodyPr>
          <a:lstStyle/>
          <a:p>
            <a:r>
              <a:rPr lang="en-US" sz="2400" b="1" dirty="0">
                <a:solidFill>
                  <a:schemeClr val="bg1"/>
                </a:solidFill>
              </a:rPr>
              <a:t>7,388 Adult &amp; 2,425 ped ARS beds w/in 24 </a:t>
            </a:r>
            <a:r>
              <a:rPr lang="en-US" sz="2400" b="1" dirty="0" err="1">
                <a:solidFill>
                  <a:schemeClr val="bg1"/>
                </a:solidFill>
              </a:rPr>
              <a:t>hrs</a:t>
            </a:r>
            <a:r>
              <a:rPr lang="en-US" sz="2400" b="1" dirty="0">
                <a:solidFill>
                  <a:schemeClr val="bg1"/>
                </a:solidFill>
              </a:rPr>
              <a:t> </a:t>
            </a:r>
            <a:r>
              <a:rPr lang="en-US" sz="1200" b="1" dirty="0">
                <a:solidFill>
                  <a:schemeClr val="bg1"/>
                </a:solidFill>
              </a:rPr>
              <a:t>*** as of February 2022</a:t>
            </a:r>
            <a:endParaRPr lang="en-US" sz="3200" b="1" dirty="0">
              <a:solidFill>
                <a:schemeClr val="bg1"/>
              </a:solidFill>
            </a:endParaRPr>
          </a:p>
        </p:txBody>
      </p:sp>
      <p:pic>
        <p:nvPicPr>
          <p:cNvPr id="1028" name="Picture 4" descr="lying on bed of patient icon  Free Icons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532" y="4409078"/>
            <a:ext cx="837078" cy="83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cmuelle2\AppData\Local\Temp\1\SNAGHTML405c9e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9179" y="5483412"/>
            <a:ext cx="678656" cy="6715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25698" y="5606871"/>
            <a:ext cx="5373561" cy="461665"/>
          </a:xfrm>
          <a:prstGeom prst="rect">
            <a:avLst/>
          </a:prstGeom>
          <a:noFill/>
        </p:spPr>
        <p:txBody>
          <a:bodyPr wrap="square" rtlCol="0">
            <a:spAutoFit/>
          </a:bodyPr>
          <a:lstStyle/>
          <a:p>
            <a:r>
              <a:rPr lang="en-US" sz="2400" b="1" dirty="0">
                <a:solidFill>
                  <a:schemeClr val="bg1"/>
                </a:solidFill>
              </a:rPr>
              <a:t>74 hospitals and cancer centers</a:t>
            </a:r>
            <a:endParaRPr lang="en-US" sz="3200" b="1" dirty="0">
              <a:solidFill>
                <a:schemeClr val="bg1"/>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80" y="1185531"/>
            <a:ext cx="759620" cy="75962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7354" y="3286861"/>
            <a:ext cx="989829" cy="833638"/>
          </a:xfrm>
          <a:prstGeom prst="rect">
            <a:avLst/>
          </a:prstGeom>
        </p:spPr>
      </p:pic>
    </p:spTree>
    <p:extLst>
      <p:ext uri="{BB962C8B-B14F-4D97-AF65-F5344CB8AC3E}">
        <p14:creationId xmlns:p14="http://schemas.microsoft.com/office/powerpoint/2010/main" val="102094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23</a:t>
            </a:fld>
            <a:endParaRPr lang="en-US"/>
          </a:p>
        </p:txBody>
      </p:sp>
      <p:sp>
        <p:nvSpPr>
          <p:cNvPr id="5" name="Content Placeholder 2"/>
          <p:cNvSpPr txBox="1">
            <a:spLocks/>
          </p:cNvSpPr>
          <p:nvPr/>
        </p:nvSpPr>
        <p:spPr bwMode="auto">
          <a:xfrm>
            <a:off x="136073" y="668792"/>
            <a:ext cx="7102927" cy="5808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32" indent="-285744" algn="l" rtl="0" eaLnBrk="0" fontAlgn="base" hangingPunct="0">
              <a:spcBef>
                <a:spcPct val="20000"/>
              </a:spcBef>
              <a:spcAft>
                <a:spcPct val="0"/>
              </a:spcAft>
              <a:buChar char="–"/>
              <a:defRPr sz="2400">
                <a:solidFill>
                  <a:schemeClr val="bg1"/>
                </a:solidFill>
                <a:latin typeface="Calibri" pitchFamily="34" charset="0"/>
              </a:defRPr>
            </a:lvl2pPr>
            <a:lvl3pPr marL="1142971" indent="-228594" algn="l" rtl="0" eaLnBrk="0" fontAlgn="base" hangingPunct="0">
              <a:spcBef>
                <a:spcPct val="20000"/>
              </a:spcBef>
              <a:spcAft>
                <a:spcPct val="0"/>
              </a:spcAft>
              <a:buChar char="•"/>
              <a:defRPr sz="2000">
                <a:solidFill>
                  <a:schemeClr val="bg1"/>
                </a:solidFill>
                <a:latin typeface="Calibri" pitchFamily="34" charset="0"/>
              </a:defRPr>
            </a:lvl3pPr>
            <a:lvl4pPr marL="1600160" indent="-228594" algn="l" rtl="0" eaLnBrk="0" fontAlgn="base" hangingPunct="0">
              <a:spcBef>
                <a:spcPct val="20000"/>
              </a:spcBef>
              <a:spcAft>
                <a:spcPct val="0"/>
              </a:spcAft>
              <a:buChar char="–"/>
              <a:defRPr>
                <a:solidFill>
                  <a:schemeClr val="bg1"/>
                </a:solidFill>
                <a:latin typeface="Calibri" pitchFamily="34" charset="0"/>
              </a:defRPr>
            </a:lvl4pPr>
            <a:lvl5pPr marL="2057349" indent="-228594" algn="l" rtl="0" eaLnBrk="0" fontAlgn="base" hangingPunct="0">
              <a:spcBef>
                <a:spcPct val="20000"/>
              </a:spcBef>
              <a:spcAft>
                <a:spcPct val="0"/>
              </a:spcAft>
              <a:buChar char="»"/>
              <a:defRPr sz="1600">
                <a:solidFill>
                  <a:schemeClr val="bg1"/>
                </a:solidFill>
                <a:latin typeface="Calibri" pitchFamily="34" charset="0"/>
              </a:defRPr>
            </a:lvl5pPr>
            <a:lvl6pPr marL="2514537" indent="-228594" algn="l" rtl="0" fontAlgn="base">
              <a:spcBef>
                <a:spcPct val="20000"/>
              </a:spcBef>
              <a:spcAft>
                <a:spcPct val="0"/>
              </a:spcAft>
              <a:buChar char="»"/>
              <a:defRPr sz="1600">
                <a:solidFill>
                  <a:srgbClr val="EAEAEA"/>
                </a:solidFill>
                <a:latin typeface="+mn-lt"/>
              </a:defRPr>
            </a:lvl6pPr>
            <a:lvl7pPr marL="2971726" indent="-228594" algn="l" rtl="0" fontAlgn="base">
              <a:spcBef>
                <a:spcPct val="20000"/>
              </a:spcBef>
              <a:spcAft>
                <a:spcPct val="0"/>
              </a:spcAft>
              <a:buChar char="»"/>
              <a:defRPr sz="1600">
                <a:solidFill>
                  <a:srgbClr val="EAEAEA"/>
                </a:solidFill>
                <a:latin typeface="+mn-lt"/>
              </a:defRPr>
            </a:lvl7pPr>
            <a:lvl8pPr marL="3428914" indent="-228594" algn="l" rtl="0" fontAlgn="base">
              <a:spcBef>
                <a:spcPct val="20000"/>
              </a:spcBef>
              <a:spcAft>
                <a:spcPct val="0"/>
              </a:spcAft>
              <a:buChar char="»"/>
              <a:defRPr sz="1600">
                <a:solidFill>
                  <a:srgbClr val="EAEAEA"/>
                </a:solidFill>
                <a:latin typeface="+mn-lt"/>
              </a:defRPr>
            </a:lvl8pPr>
            <a:lvl9pPr marL="3886103" indent="-228594" algn="l" rtl="0" fontAlgn="base">
              <a:spcBef>
                <a:spcPct val="20000"/>
              </a:spcBef>
              <a:spcAft>
                <a:spcPct val="0"/>
              </a:spcAft>
              <a:buChar char="»"/>
              <a:defRPr sz="1600">
                <a:solidFill>
                  <a:srgbClr val="EAEAEA"/>
                </a:solidFill>
                <a:latin typeface="+mn-lt"/>
              </a:defRPr>
            </a:lvl9pPr>
          </a:lstStyle>
          <a:p>
            <a:pPr eaLnBrk="1" hangingPunct="1">
              <a:spcBef>
                <a:spcPts val="0"/>
              </a:spcBef>
              <a:spcAft>
                <a:spcPts val="600"/>
              </a:spcAft>
            </a:pPr>
            <a:r>
              <a:rPr lang="en-US" sz="2400" kern="0" dirty="0"/>
              <a:t>Medical Guidance </a:t>
            </a:r>
            <a:r>
              <a:rPr lang="en-US" sz="2400" kern="0" dirty="0">
                <a:hlinkClick r:id="rId3"/>
              </a:rPr>
              <a:t>www.RITN.net/treatment</a:t>
            </a:r>
            <a:r>
              <a:rPr lang="en-US" sz="2400" kern="0" dirty="0"/>
              <a:t> </a:t>
            </a:r>
          </a:p>
          <a:p>
            <a:pPr lvl="1" eaLnBrk="1" hangingPunct="1">
              <a:spcBef>
                <a:spcPts val="0"/>
              </a:spcBef>
              <a:spcAft>
                <a:spcPts val="600"/>
              </a:spcAft>
            </a:pPr>
            <a:r>
              <a:rPr lang="en-US" sz="2000" dirty="0"/>
              <a:t>ARS Treatment Guidelines</a:t>
            </a:r>
          </a:p>
          <a:p>
            <a:pPr lvl="1" eaLnBrk="1" hangingPunct="1">
              <a:spcBef>
                <a:spcPts val="0"/>
              </a:spcBef>
              <a:spcAft>
                <a:spcPts val="600"/>
              </a:spcAft>
            </a:pPr>
            <a:r>
              <a:rPr lang="en-US" sz="2000" kern="0" dirty="0"/>
              <a:t>Referral Guidelines</a:t>
            </a:r>
          </a:p>
          <a:p>
            <a:pPr lvl="1" eaLnBrk="1" hangingPunct="1">
              <a:spcBef>
                <a:spcPts val="0"/>
              </a:spcBef>
              <a:spcAft>
                <a:spcPts val="600"/>
              </a:spcAft>
            </a:pPr>
            <a:r>
              <a:rPr lang="en-US" sz="2000" dirty="0"/>
              <a:t>Adult and Pediatric Medical Orders in collaboration with REMM</a:t>
            </a:r>
            <a:endParaRPr lang="en-US" sz="2000" kern="0" dirty="0"/>
          </a:p>
          <a:p>
            <a:pPr eaLnBrk="1" hangingPunct="1">
              <a:spcBef>
                <a:spcPts val="0"/>
              </a:spcBef>
              <a:spcAft>
                <a:spcPts val="600"/>
              </a:spcAft>
            </a:pPr>
            <a:r>
              <a:rPr lang="en-US" sz="2400" kern="0" dirty="0"/>
              <a:t>Training </a:t>
            </a:r>
            <a:r>
              <a:rPr lang="en-US" sz="2400" kern="0" dirty="0">
                <a:hlinkClick r:id="rId4"/>
              </a:rPr>
              <a:t>www.RITN.net/training</a:t>
            </a:r>
            <a:r>
              <a:rPr lang="en-US" sz="2400" kern="0" dirty="0"/>
              <a:t> </a:t>
            </a:r>
          </a:p>
          <a:p>
            <a:pPr lvl="1" eaLnBrk="1" hangingPunct="1">
              <a:spcBef>
                <a:spcPts val="0"/>
              </a:spcBef>
              <a:spcAft>
                <a:spcPts val="600"/>
              </a:spcAft>
            </a:pPr>
            <a:r>
              <a:rPr lang="en-US" sz="2000" dirty="0"/>
              <a:t>Mobile REAC/TS course</a:t>
            </a:r>
          </a:p>
          <a:p>
            <a:pPr lvl="1" eaLnBrk="1" hangingPunct="1">
              <a:spcBef>
                <a:spcPts val="0"/>
              </a:spcBef>
              <a:spcAft>
                <a:spcPts val="600"/>
              </a:spcAft>
            </a:pPr>
            <a:r>
              <a:rPr lang="en-US" sz="2000" dirty="0"/>
              <a:t>ARS Medical </a:t>
            </a:r>
            <a:r>
              <a:rPr lang="en-US" sz="2000" dirty="0" err="1"/>
              <a:t>Grandrounds</a:t>
            </a:r>
            <a:r>
              <a:rPr lang="en-US" sz="2000" dirty="0"/>
              <a:t> training</a:t>
            </a:r>
          </a:p>
          <a:p>
            <a:pPr lvl="1" eaLnBrk="1" hangingPunct="1">
              <a:spcBef>
                <a:spcPts val="0"/>
              </a:spcBef>
              <a:spcAft>
                <a:spcPts val="600"/>
              </a:spcAft>
            </a:pPr>
            <a:r>
              <a:rPr lang="en-US" sz="2000" dirty="0"/>
              <a:t>Web based training courses (basic radiation, </a:t>
            </a:r>
            <a:r>
              <a:rPr lang="en-US" sz="2000" dirty="0" err="1"/>
              <a:t>ConOps</a:t>
            </a:r>
            <a:r>
              <a:rPr lang="en-US" sz="2000" dirty="0"/>
              <a:t>, etc...)</a:t>
            </a:r>
          </a:p>
          <a:p>
            <a:pPr lvl="1" eaLnBrk="1" hangingPunct="1">
              <a:spcBef>
                <a:spcPts val="0"/>
              </a:spcBef>
              <a:spcAft>
                <a:spcPts val="600"/>
              </a:spcAft>
            </a:pPr>
            <a:r>
              <a:rPr lang="en-US" sz="2000" dirty="0"/>
              <a:t>Non-medical Radiation Awareness Course Adopted by NNSA for USAID staff</a:t>
            </a:r>
          </a:p>
          <a:p>
            <a:pPr eaLnBrk="1" hangingPunct="1">
              <a:spcBef>
                <a:spcPts val="0"/>
              </a:spcBef>
              <a:spcAft>
                <a:spcPts val="600"/>
              </a:spcAft>
            </a:pPr>
            <a:r>
              <a:rPr lang="en-US" sz="2400" kern="0" dirty="0"/>
              <a:t>Operations</a:t>
            </a:r>
          </a:p>
          <a:p>
            <a:pPr lvl="1">
              <a:spcBef>
                <a:spcPts val="0"/>
              </a:spcBef>
              <a:spcAft>
                <a:spcPts val="600"/>
              </a:spcAft>
            </a:pPr>
            <a:r>
              <a:rPr lang="en-US" sz="2000" dirty="0"/>
              <a:t>Exercises</a:t>
            </a:r>
          </a:p>
          <a:p>
            <a:pPr lvl="1">
              <a:spcBef>
                <a:spcPts val="0"/>
              </a:spcBef>
              <a:spcAft>
                <a:spcPts val="600"/>
              </a:spcAft>
            </a:pPr>
            <a:r>
              <a:rPr lang="en-US" sz="2000" dirty="0"/>
              <a:t>Web based data collection for ARS patients</a:t>
            </a:r>
          </a:p>
          <a:p>
            <a:pPr lvl="1">
              <a:spcBef>
                <a:spcPts val="0"/>
              </a:spcBef>
              <a:spcAft>
                <a:spcPts val="600"/>
              </a:spcAft>
            </a:pPr>
            <a:r>
              <a:rPr lang="en-US" sz="2000" dirty="0"/>
              <a:t>RITN hospital “bed report +” integrated into GEO Health</a:t>
            </a:r>
          </a:p>
        </p:txBody>
      </p:sp>
      <p:pic>
        <p:nvPicPr>
          <p:cNvPr id="6" name="Picture 5">
            <a:extLst>
              <a:ext uri="{FF2B5EF4-FFF2-40B4-BE49-F238E27FC236}">
                <a16:creationId xmlns:a16="http://schemas.microsoft.com/office/drawing/2014/main" id="{F84F7830-88C4-4238-B49E-8BE6231B5773}"/>
              </a:ext>
            </a:extLst>
          </p:cNvPr>
          <p:cNvPicPr>
            <a:picLocks noChangeAspect="1"/>
          </p:cNvPicPr>
          <p:nvPr/>
        </p:nvPicPr>
        <p:blipFill>
          <a:blip r:embed="rId5"/>
          <a:stretch>
            <a:fillRect/>
          </a:stretch>
        </p:blipFill>
        <p:spPr>
          <a:xfrm>
            <a:off x="8053296" y="881743"/>
            <a:ext cx="3690628" cy="5094514"/>
          </a:xfrm>
          <a:prstGeom prst="rect">
            <a:avLst/>
          </a:prstGeom>
        </p:spPr>
      </p:pic>
    </p:spTree>
    <p:extLst>
      <p:ext uri="{BB962C8B-B14F-4D97-AF65-F5344CB8AC3E}">
        <p14:creationId xmlns:p14="http://schemas.microsoft.com/office/powerpoint/2010/main" val="113540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Adult &amp; Pediatric Medical Orders: REMM.HHS.GOV  &amp;  RITN.net/treatment</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EB42F4A-98C5-4908-8016-0838870C904D}" type="slidenum">
              <a:rPr kumimoji="0" lang="en-US" sz="10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0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4481619" y="748511"/>
            <a:ext cx="3002753" cy="834097"/>
          </a:xfrm>
          <a:prstGeom prst="rect">
            <a:avLst/>
          </a:prstGeom>
        </p:spPr>
      </p:pic>
      <p:sp>
        <p:nvSpPr>
          <p:cNvPr id="8" name="Content Placeholder 5"/>
          <p:cNvSpPr txBox="1">
            <a:spLocks/>
          </p:cNvSpPr>
          <p:nvPr/>
        </p:nvSpPr>
        <p:spPr bwMode="auto">
          <a:xfrm>
            <a:off x="666914" y="976251"/>
            <a:ext cx="3336173" cy="558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Calibri" pitchFamily="34" charset="0"/>
              </a:defRPr>
            </a:lvl2pPr>
            <a:lvl3pPr marL="1143000" indent="-228600" algn="l" rtl="0" eaLnBrk="0" fontAlgn="base" hangingPunct="0">
              <a:spcBef>
                <a:spcPct val="20000"/>
              </a:spcBef>
              <a:spcAft>
                <a:spcPct val="0"/>
              </a:spcAft>
              <a:buChar char="•"/>
              <a:defRPr sz="2000">
                <a:solidFill>
                  <a:schemeClr val="bg1"/>
                </a:solidFill>
                <a:latin typeface="Calibri" pitchFamily="34" charset="0"/>
              </a:defRPr>
            </a:lvl3pPr>
            <a:lvl4pPr marL="1600200" indent="-228600" algn="l" rtl="0" eaLnBrk="0" fontAlgn="base" hangingPunct="0">
              <a:spcBef>
                <a:spcPct val="20000"/>
              </a:spcBef>
              <a:spcAft>
                <a:spcPct val="0"/>
              </a:spcAft>
              <a:buChar char="–"/>
              <a:defRPr>
                <a:solidFill>
                  <a:schemeClr val="bg1"/>
                </a:solidFill>
                <a:latin typeface="Calibri" pitchFamily="34" charset="0"/>
              </a:defRPr>
            </a:lvl4pPr>
            <a:lvl5pPr marL="2057400" indent="-228600" algn="l" rtl="0" eaLnBrk="0" fontAlgn="base" hangingPunct="0">
              <a:spcBef>
                <a:spcPct val="20000"/>
              </a:spcBef>
              <a:spcAft>
                <a:spcPct val="0"/>
              </a:spcAft>
              <a:buChar char="»"/>
              <a:defRPr sz="1600">
                <a:solidFill>
                  <a:schemeClr val="bg1"/>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pitchFamily="34" charset="0"/>
                <a:ea typeface="+mn-ea"/>
                <a:cs typeface="+mn-cs"/>
              </a:rPr>
              <a:t>Adult Medical Orders</a:t>
            </a:r>
          </a:p>
        </p:txBody>
      </p:sp>
      <p:sp>
        <p:nvSpPr>
          <p:cNvPr id="9" name="Content Placeholder 5"/>
          <p:cNvSpPr txBox="1">
            <a:spLocks/>
          </p:cNvSpPr>
          <p:nvPr/>
        </p:nvSpPr>
        <p:spPr bwMode="auto">
          <a:xfrm>
            <a:off x="7634925" y="957193"/>
            <a:ext cx="3836032" cy="558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Calibri" pitchFamily="34" charset="0"/>
              </a:defRPr>
            </a:lvl2pPr>
            <a:lvl3pPr marL="1143000" indent="-228600" algn="l" rtl="0" eaLnBrk="0" fontAlgn="base" hangingPunct="0">
              <a:spcBef>
                <a:spcPct val="20000"/>
              </a:spcBef>
              <a:spcAft>
                <a:spcPct val="0"/>
              </a:spcAft>
              <a:buChar char="•"/>
              <a:defRPr sz="2000">
                <a:solidFill>
                  <a:schemeClr val="bg1"/>
                </a:solidFill>
                <a:latin typeface="Calibri" pitchFamily="34" charset="0"/>
              </a:defRPr>
            </a:lvl3pPr>
            <a:lvl4pPr marL="1600200" indent="-228600" algn="l" rtl="0" eaLnBrk="0" fontAlgn="base" hangingPunct="0">
              <a:spcBef>
                <a:spcPct val="20000"/>
              </a:spcBef>
              <a:spcAft>
                <a:spcPct val="0"/>
              </a:spcAft>
              <a:buChar char="–"/>
              <a:defRPr>
                <a:solidFill>
                  <a:schemeClr val="bg1"/>
                </a:solidFill>
                <a:latin typeface="Calibri" pitchFamily="34" charset="0"/>
              </a:defRPr>
            </a:lvl4pPr>
            <a:lvl5pPr marL="2057400" indent="-228600" algn="l" rtl="0" eaLnBrk="0" fontAlgn="base" hangingPunct="0">
              <a:spcBef>
                <a:spcPct val="20000"/>
              </a:spcBef>
              <a:spcAft>
                <a:spcPct val="0"/>
              </a:spcAft>
              <a:buChar char="»"/>
              <a:defRPr sz="1600">
                <a:solidFill>
                  <a:schemeClr val="bg1"/>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Calibri" pitchFamily="34" charset="0"/>
                <a:ea typeface="+mn-ea"/>
                <a:cs typeface="+mn-cs"/>
              </a:rPr>
              <a:t>Pediatric Medical Orders</a:t>
            </a:r>
          </a:p>
        </p:txBody>
      </p:sp>
      <p:pic>
        <p:nvPicPr>
          <p:cNvPr id="3" name="Picture 2">
            <a:extLst>
              <a:ext uri="{FF2B5EF4-FFF2-40B4-BE49-F238E27FC236}">
                <a16:creationId xmlns:a16="http://schemas.microsoft.com/office/drawing/2014/main" id="{C4408CD7-5641-4317-8718-4A26DCD713F5}"/>
              </a:ext>
            </a:extLst>
          </p:cNvPr>
          <p:cNvPicPr>
            <a:picLocks noChangeAspect="1"/>
          </p:cNvPicPr>
          <p:nvPr/>
        </p:nvPicPr>
        <p:blipFill>
          <a:blip r:embed="rId4"/>
          <a:stretch>
            <a:fillRect/>
          </a:stretch>
        </p:blipFill>
        <p:spPr>
          <a:xfrm>
            <a:off x="7446571" y="1471260"/>
            <a:ext cx="4212740" cy="4673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AD01F5A-2078-45CC-BA28-3FB16D7488F8}"/>
              </a:ext>
            </a:extLst>
          </p:cNvPr>
          <p:cNvPicPr>
            <a:picLocks noChangeAspect="1"/>
          </p:cNvPicPr>
          <p:nvPr/>
        </p:nvPicPr>
        <p:blipFill>
          <a:blip r:embed="rId5"/>
          <a:stretch>
            <a:fillRect/>
          </a:stretch>
        </p:blipFill>
        <p:spPr>
          <a:xfrm>
            <a:off x="197437" y="1489922"/>
            <a:ext cx="4284658" cy="4662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2">
            <a:extLst>
              <a:ext uri="{FF2B5EF4-FFF2-40B4-BE49-F238E27FC236}">
                <a16:creationId xmlns:a16="http://schemas.microsoft.com/office/drawing/2014/main" id="{75C20712-F7B2-44C5-991F-0E2CAEB40828}"/>
              </a:ext>
            </a:extLst>
          </p:cNvPr>
          <p:cNvSpPr>
            <a:spLocks noChangeArrowheads="1"/>
          </p:cNvSpPr>
          <p:nvPr/>
        </p:nvSpPr>
        <p:spPr bwMode="auto">
          <a:xfrm>
            <a:off x="4740059" y="2189053"/>
            <a:ext cx="2448073" cy="505213"/>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Black" pitchFamily="34" charset="0"/>
                <a:ea typeface="+mn-ea"/>
                <a:cs typeface="+mn-cs"/>
              </a:rPr>
              <a:t>www.REMM.HHS.gov</a:t>
            </a:r>
          </a:p>
        </p:txBody>
      </p:sp>
      <p:pic>
        <p:nvPicPr>
          <p:cNvPr id="12" name="Picture 11">
            <a:extLst>
              <a:ext uri="{FF2B5EF4-FFF2-40B4-BE49-F238E27FC236}">
                <a16:creationId xmlns:a16="http://schemas.microsoft.com/office/drawing/2014/main" id="{72D58DFD-344A-4EF2-A2C4-330618D4C089}"/>
              </a:ext>
            </a:extLst>
          </p:cNvPr>
          <p:cNvPicPr>
            <a:picLocks noChangeAspect="1"/>
          </p:cNvPicPr>
          <p:nvPr/>
        </p:nvPicPr>
        <p:blipFill>
          <a:blip r:embed="rId6"/>
          <a:stretch>
            <a:fillRect/>
          </a:stretch>
        </p:blipFill>
        <p:spPr>
          <a:xfrm>
            <a:off x="4974479" y="2873307"/>
            <a:ext cx="1983853" cy="3271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4657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Guidelines on RITN.net/treatment</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25</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5518351" y="1215638"/>
            <a:ext cx="5363710" cy="2154124"/>
          </a:xfrm>
          <a:prstGeom prst="rect">
            <a:avLst/>
          </a:prstGeom>
          <a:ln>
            <a:solidFill>
              <a:schemeClr val="bg1"/>
            </a:solidFill>
          </a:ln>
        </p:spPr>
      </p:pic>
      <p:pic>
        <p:nvPicPr>
          <p:cNvPr id="6" name="Picture 5">
            <a:extLst>
              <a:ext uri="{FF2B5EF4-FFF2-40B4-BE49-F238E27FC236}">
                <a16:creationId xmlns:a16="http://schemas.microsoft.com/office/drawing/2014/main" id="{ECAD243B-3D73-4C7B-A77B-7E194691AD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400" y="747244"/>
            <a:ext cx="4373567" cy="2685824"/>
          </a:xfrm>
          <a:prstGeom prst="rect">
            <a:avLst/>
          </a:prstGeom>
          <a:ln>
            <a:solidFill>
              <a:schemeClr val="bg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p:blipFill>
        <p:spPr>
          <a:xfrm>
            <a:off x="6299200" y="3369762"/>
            <a:ext cx="5363711" cy="2415860"/>
          </a:xfrm>
          <a:prstGeom prst="rect">
            <a:avLst/>
          </a:prstGeom>
          <a:ln>
            <a:solidFill>
              <a:schemeClr val="bg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p:blipFill>
        <p:spPr>
          <a:xfrm>
            <a:off x="1016000" y="3239779"/>
            <a:ext cx="4971691" cy="2802438"/>
          </a:xfrm>
          <a:prstGeom prst="rect">
            <a:avLst/>
          </a:prstGeom>
          <a:ln>
            <a:solidFill>
              <a:schemeClr val="bg1"/>
            </a:solidFill>
          </a:ln>
        </p:spPr>
      </p:pic>
    </p:spTree>
    <p:extLst>
      <p:ext uri="{BB962C8B-B14F-4D97-AF65-F5344CB8AC3E}">
        <p14:creationId xmlns:p14="http://schemas.microsoft.com/office/powerpoint/2010/main" val="192193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Guidelines: www.RITN.net/triage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2498449" y="722959"/>
            <a:ext cx="7195102" cy="5782471"/>
          </a:xfrm>
          <a:prstGeom prst="rect">
            <a:avLst/>
          </a:prstGeom>
          <a:ln w="28575">
            <a:solidFill>
              <a:schemeClr val="bg1"/>
            </a:solidFill>
          </a:ln>
        </p:spPr>
      </p:pic>
      <p:sp>
        <p:nvSpPr>
          <p:cNvPr id="6" name="Slide Number Placeholder 3">
            <a:extLst>
              <a:ext uri="{FF2B5EF4-FFF2-40B4-BE49-F238E27FC236}">
                <a16:creationId xmlns:a16="http://schemas.microsoft.com/office/drawing/2014/main" id="{BE7E7EE4-05A6-447C-87FA-F1CF6CCB4ED1}"/>
              </a:ext>
            </a:extLst>
          </p:cNvPr>
          <p:cNvSpPr>
            <a:spLocks noGrp="1"/>
          </p:cNvSpPr>
          <p:nvPr>
            <p:ph type="sldNum" sz="quarter" idx="10"/>
          </p:nvPr>
        </p:nvSpPr>
        <p:spPr>
          <a:xfrm>
            <a:off x="609600" y="6477000"/>
            <a:ext cx="812800" cy="381000"/>
          </a:xfrm>
        </p:spPr>
        <p:txBody>
          <a:bodyPr/>
          <a:lstStyle/>
          <a:p>
            <a:pPr>
              <a:defRPr/>
            </a:pPr>
            <a:fld id="{6EB42F4A-98C5-4908-8016-0838870C904D}" type="slidenum">
              <a:rPr lang="en-US" smtClean="0"/>
              <a:pPr>
                <a:defRPr/>
              </a:pPr>
              <a:t>26</a:t>
            </a:fld>
            <a:endParaRPr lang="en-US"/>
          </a:p>
        </p:txBody>
      </p:sp>
    </p:spTree>
    <p:extLst>
      <p:ext uri="{BB962C8B-B14F-4D97-AF65-F5344CB8AC3E}">
        <p14:creationId xmlns:p14="http://schemas.microsoft.com/office/powerpoint/2010/main" val="63512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095F-3B88-4F49-B6A6-0D2CBE631050}"/>
              </a:ext>
            </a:extLst>
          </p:cNvPr>
          <p:cNvSpPr>
            <a:spLocks noGrp="1"/>
          </p:cNvSpPr>
          <p:nvPr>
            <p:ph type="title"/>
          </p:nvPr>
        </p:nvSpPr>
        <p:spPr>
          <a:xfrm>
            <a:off x="6" y="0"/>
            <a:ext cx="12191999" cy="685800"/>
          </a:xfrm>
        </p:spPr>
        <p:txBody>
          <a:bodyPr/>
          <a:lstStyle/>
          <a:p>
            <a:r>
              <a:rPr lang="en-US" dirty="0"/>
              <a:t>Cytokine Triage Guidelines:    www.RITN.net/triage/ </a:t>
            </a:r>
          </a:p>
        </p:txBody>
      </p:sp>
      <p:sp>
        <p:nvSpPr>
          <p:cNvPr id="3" name="Content Placeholder 2">
            <a:extLst>
              <a:ext uri="{FF2B5EF4-FFF2-40B4-BE49-F238E27FC236}">
                <a16:creationId xmlns:a16="http://schemas.microsoft.com/office/drawing/2014/main" id="{769C81CE-C49A-4564-9BFE-89F4D901D018}"/>
              </a:ext>
            </a:extLst>
          </p:cNvPr>
          <p:cNvSpPr>
            <a:spLocks noGrp="1"/>
          </p:cNvSpPr>
          <p:nvPr>
            <p:ph idx="1"/>
          </p:nvPr>
        </p:nvSpPr>
        <p:spPr>
          <a:xfrm>
            <a:off x="8839200" y="895547"/>
            <a:ext cx="3352800" cy="5230618"/>
          </a:xfrm>
        </p:spPr>
        <p:txBody>
          <a:bodyPr/>
          <a:lstStyle/>
          <a:p>
            <a:r>
              <a:rPr lang="en-US" dirty="0"/>
              <a:t>Cytokine Administration Triage Guidelines for Acute Radiation Syndrome (Adult and Pediatric)</a:t>
            </a:r>
          </a:p>
          <a:p>
            <a:r>
              <a:rPr lang="en-US" dirty="0"/>
              <a:t>Sizes to download:</a:t>
            </a:r>
          </a:p>
          <a:p>
            <a:pPr lvl="1"/>
            <a:r>
              <a:rPr lang="en-US" dirty="0"/>
              <a:t>4”x6”</a:t>
            </a:r>
          </a:p>
          <a:p>
            <a:pPr lvl="1"/>
            <a:r>
              <a:rPr lang="en-US" dirty="0"/>
              <a:t>8.5” x 11”</a:t>
            </a:r>
          </a:p>
          <a:p>
            <a:pPr lvl="1"/>
            <a:r>
              <a:rPr lang="en-US" dirty="0"/>
              <a:t>24” x 36”</a:t>
            </a:r>
          </a:p>
        </p:txBody>
      </p:sp>
      <p:sp>
        <p:nvSpPr>
          <p:cNvPr id="4" name="Slide Number Placeholder 3">
            <a:extLst>
              <a:ext uri="{FF2B5EF4-FFF2-40B4-BE49-F238E27FC236}">
                <a16:creationId xmlns:a16="http://schemas.microsoft.com/office/drawing/2014/main" id="{E8A82B32-08C3-4256-8FEC-BF643FC67FFD}"/>
              </a:ext>
            </a:extLst>
          </p:cNvPr>
          <p:cNvSpPr>
            <a:spLocks noGrp="1"/>
          </p:cNvSpPr>
          <p:nvPr>
            <p:ph type="sldNum" sz="quarter" idx="10"/>
          </p:nvPr>
        </p:nvSpPr>
        <p:spPr/>
        <p:txBody>
          <a:bodyPr/>
          <a:lstStyle/>
          <a:p>
            <a:pPr>
              <a:defRPr/>
            </a:pPr>
            <a:fld id="{8954F268-332C-496A-A45E-CB7803FD935D}" type="slidenum">
              <a:rPr lang="en-US" smtClean="0"/>
              <a:pPr>
                <a:defRPr/>
              </a:pPr>
              <a:t>27</a:t>
            </a:fld>
            <a:endParaRPr lang="en-US"/>
          </a:p>
        </p:txBody>
      </p:sp>
      <p:pic>
        <p:nvPicPr>
          <p:cNvPr id="6" name="Picture 5">
            <a:extLst>
              <a:ext uri="{FF2B5EF4-FFF2-40B4-BE49-F238E27FC236}">
                <a16:creationId xmlns:a16="http://schemas.microsoft.com/office/drawing/2014/main" id="{6DF80A0C-686A-44E6-99C6-647613255CB8}"/>
              </a:ext>
            </a:extLst>
          </p:cNvPr>
          <p:cNvPicPr>
            <a:picLocks noChangeAspect="1"/>
          </p:cNvPicPr>
          <p:nvPr/>
        </p:nvPicPr>
        <p:blipFill>
          <a:blip r:embed="rId3"/>
          <a:stretch>
            <a:fillRect/>
          </a:stretch>
        </p:blipFill>
        <p:spPr>
          <a:xfrm>
            <a:off x="335280" y="895546"/>
            <a:ext cx="8095006" cy="5230619"/>
          </a:xfrm>
          <a:prstGeom prst="rect">
            <a:avLst/>
          </a:prstGeom>
        </p:spPr>
      </p:pic>
    </p:spTree>
    <p:extLst>
      <p:ext uri="{BB962C8B-B14F-4D97-AF65-F5344CB8AC3E}">
        <p14:creationId xmlns:p14="http://schemas.microsoft.com/office/powerpoint/2010/main" val="3603550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463539" algn="l"/>
              </a:tabLst>
            </a:pPr>
            <a:r>
              <a:rPr lang="en-US" dirty="0"/>
              <a:t>Training: Medical Grand Rounds on RITN.net/training</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28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6678816" y="2248896"/>
            <a:ext cx="5019675" cy="3325632"/>
          </a:xfrm>
          <a:prstGeom prst="rect">
            <a:avLst/>
          </a:prstGeom>
          <a:ln w="28575">
            <a:solidFill>
              <a:schemeClr val="bg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218743" y="1089609"/>
            <a:ext cx="5872237" cy="2815822"/>
          </a:xfrm>
          <a:prstGeom prst="rect">
            <a:avLst/>
          </a:prstGeom>
        </p:spPr>
      </p:pic>
    </p:spTree>
    <p:extLst>
      <p:ext uri="{BB962C8B-B14F-4D97-AF65-F5344CB8AC3E}">
        <p14:creationId xmlns:p14="http://schemas.microsoft.com/office/powerpoint/2010/main" val="265472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Based Training on RITN.net/training     (FREE TRAINING)</a:t>
            </a:r>
          </a:p>
        </p:txBody>
      </p:sp>
      <p:sp>
        <p:nvSpPr>
          <p:cNvPr id="5" name="Content Placeholder 5"/>
          <p:cNvSpPr txBox="1">
            <a:spLocks/>
          </p:cNvSpPr>
          <p:nvPr/>
        </p:nvSpPr>
        <p:spPr bwMode="auto">
          <a:xfrm>
            <a:off x="61438" y="636172"/>
            <a:ext cx="7869383" cy="6180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Calibri" pitchFamily="34" charset="0"/>
              </a:defRPr>
            </a:lvl2pPr>
            <a:lvl3pPr marL="1143000" indent="-228600" algn="l" rtl="0" eaLnBrk="0" fontAlgn="base" hangingPunct="0">
              <a:spcBef>
                <a:spcPct val="20000"/>
              </a:spcBef>
              <a:spcAft>
                <a:spcPct val="0"/>
              </a:spcAft>
              <a:buChar char="•"/>
              <a:defRPr sz="2000">
                <a:solidFill>
                  <a:schemeClr val="bg1"/>
                </a:solidFill>
                <a:latin typeface="Calibri" pitchFamily="34" charset="0"/>
              </a:defRPr>
            </a:lvl3pPr>
            <a:lvl4pPr marL="1600200" indent="-228600" algn="l" rtl="0" eaLnBrk="0" fontAlgn="base" hangingPunct="0">
              <a:spcBef>
                <a:spcPct val="20000"/>
              </a:spcBef>
              <a:spcAft>
                <a:spcPct val="0"/>
              </a:spcAft>
              <a:buChar char="–"/>
              <a:defRPr>
                <a:solidFill>
                  <a:schemeClr val="bg1"/>
                </a:solidFill>
                <a:latin typeface="Calibri" pitchFamily="34" charset="0"/>
              </a:defRPr>
            </a:lvl4pPr>
            <a:lvl5pPr marL="2057400" indent="-228600" algn="l" rtl="0" eaLnBrk="0" fontAlgn="base" hangingPunct="0">
              <a:spcBef>
                <a:spcPct val="20000"/>
              </a:spcBef>
              <a:spcAft>
                <a:spcPct val="0"/>
              </a:spcAft>
              <a:buChar char="»"/>
              <a:defRPr sz="1600">
                <a:solidFill>
                  <a:schemeClr val="bg1"/>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a:lstStyle>
          <a:p>
            <a:r>
              <a:rPr lang="en-US" sz="3200" kern="0" dirty="0"/>
              <a:t>Web based training</a:t>
            </a:r>
          </a:p>
          <a:p>
            <a:pPr lvl="1"/>
            <a:r>
              <a:rPr lang="en-US" kern="0" dirty="0"/>
              <a:t>Intro to RITN</a:t>
            </a:r>
          </a:p>
          <a:p>
            <a:pPr lvl="1"/>
            <a:r>
              <a:rPr lang="en-US" kern="0" dirty="0"/>
              <a:t>Basic Radiation Training</a:t>
            </a:r>
          </a:p>
          <a:p>
            <a:pPr lvl="1"/>
            <a:r>
              <a:rPr lang="en-US" kern="0" dirty="0"/>
              <a:t>RITN Concept of Operations</a:t>
            </a:r>
          </a:p>
          <a:p>
            <a:pPr lvl="1"/>
            <a:r>
              <a:rPr lang="en-US" kern="0" dirty="0"/>
              <a:t>Radiation Safety Communication</a:t>
            </a:r>
          </a:p>
          <a:p>
            <a:pPr lvl="1"/>
            <a:r>
              <a:rPr lang="en-US" kern="0" dirty="0"/>
              <a:t>GETS Card 101</a:t>
            </a:r>
          </a:p>
          <a:p>
            <a:pPr lvl="1"/>
            <a:r>
              <a:rPr lang="en-US" kern="0" dirty="0"/>
              <a:t>Non-Medical Radiation Awareness Training (ESL)</a:t>
            </a:r>
          </a:p>
          <a:p>
            <a:endParaRPr lang="en-US" sz="3200" kern="0" dirty="0"/>
          </a:p>
          <a:p>
            <a:endParaRPr lang="en-US" sz="3200" kern="0" dirty="0"/>
          </a:p>
          <a:p>
            <a:r>
              <a:rPr lang="en-US" sz="3200" kern="0" dirty="0"/>
              <a:t>Medical Grand Rounds training</a:t>
            </a:r>
          </a:p>
        </p:txBody>
      </p:sp>
      <p:pic>
        <p:nvPicPr>
          <p:cNvPr id="7" name="Picture 6"/>
          <p:cNvPicPr>
            <a:picLocks noChangeAspect="1"/>
          </p:cNvPicPr>
          <p:nvPr/>
        </p:nvPicPr>
        <p:blipFill>
          <a:blip r:embed="rId3"/>
          <a:stretch>
            <a:fillRect/>
          </a:stretch>
        </p:blipFill>
        <p:spPr>
          <a:xfrm>
            <a:off x="5832316" y="4861477"/>
            <a:ext cx="3253189" cy="1832677"/>
          </a:xfrm>
          <a:prstGeom prst="rect">
            <a:avLst/>
          </a:prstGeom>
          <a:ln>
            <a:solidFill>
              <a:schemeClr val="bg1"/>
            </a:solidFill>
          </a:ln>
        </p:spPr>
      </p:pic>
      <p:pic>
        <p:nvPicPr>
          <p:cNvPr id="8" name="Picture 7"/>
          <p:cNvPicPr>
            <a:picLocks noChangeAspect="1"/>
          </p:cNvPicPr>
          <p:nvPr/>
        </p:nvPicPr>
        <p:blipFill>
          <a:blip r:embed="rId4"/>
          <a:stretch>
            <a:fillRect/>
          </a:stretch>
        </p:blipFill>
        <p:spPr>
          <a:xfrm>
            <a:off x="5132590" y="845743"/>
            <a:ext cx="3681510" cy="2202182"/>
          </a:xfrm>
          <a:prstGeom prst="rect">
            <a:avLst/>
          </a:prstGeom>
          <a:ln>
            <a:solidFill>
              <a:schemeClr val="bg1"/>
            </a:solidFill>
          </a:ln>
        </p:spPr>
      </p:pic>
      <p:pic>
        <p:nvPicPr>
          <p:cNvPr id="9" name="Picture 8"/>
          <p:cNvPicPr>
            <a:picLocks noChangeAspect="1"/>
          </p:cNvPicPr>
          <p:nvPr/>
        </p:nvPicPr>
        <p:blipFill>
          <a:blip r:embed="rId5"/>
          <a:stretch>
            <a:fillRect/>
          </a:stretch>
        </p:blipFill>
        <p:spPr>
          <a:xfrm>
            <a:off x="8137057" y="679375"/>
            <a:ext cx="3134211" cy="1732312"/>
          </a:xfrm>
          <a:prstGeom prst="rect">
            <a:avLst/>
          </a:prstGeom>
          <a:ln>
            <a:solidFill>
              <a:schemeClr val="bg1"/>
            </a:solidFill>
          </a:ln>
        </p:spPr>
      </p:pic>
      <p:pic>
        <p:nvPicPr>
          <p:cNvPr id="10" name="Picture 9"/>
          <p:cNvPicPr>
            <a:picLocks noChangeAspect="1"/>
          </p:cNvPicPr>
          <p:nvPr/>
        </p:nvPicPr>
        <p:blipFill>
          <a:blip r:embed="rId6"/>
          <a:stretch>
            <a:fillRect/>
          </a:stretch>
        </p:blipFill>
        <p:spPr>
          <a:xfrm>
            <a:off x="8974799" y="2182296"/>
            <a:ext cx="3340496" cy="1808025"/>
          </a:xfrm>
          <a:prstGeom prst="rect">
            <a:avLst/>
          </a:prstGeom>
          <a:ln>
            <a:solidFill>
              <a:schemeClr val="bg1"/>
            </a:solidFill>
          </a:ln>
        </p:spPr>
      </p:pic>
      <p:pic>
        <p:nvPicPr>
          <p:cNvPr id="12" name="Picture 11"/>
          <p:cNvPicPr>
            <a:picLocks noChangeAspect="1"/>
          </p:cNvPicPr>
          <p:nvPr/>
        </p:nvPicPr>
        <p:blipFill>
          <a:blip r:embed="rId7"/>
          <a:stretch>
            <a:fillRect/>
          </a:stretch>
        </p:blipFill>
        <p:spPr>
          <a:xfrm>
            <a:off x="8897336" y="5032896"/>
            <a:ext cx="3427209" cy="1832677"/>
          </a:xfrm>
          <a:prstGeom prst="rect">
            <a:avLst/>
          </a:prstGeom>
          <a:ln>
            <a:solidFill>
              <a:schemeClr val="bg1"/>
            </a:solidFill>
          </a:ln>
        </p:spPr>
      </p:pic>
      <p:grpSp>
        <p:nvGrpSpPr>
          <p:cNvPr id="14" name="Group 13"/>
          <p:cNvGrpSpPr/>
          <p:nvPr/>
        </p:nvGrpSpPr>
        <p:grpSpPr>
          <a:xfrm>
            <a:off x="599793" y="3810000"/>
            <a:ext cx="2173159" cy="1064120"/>
            <a:chOff x="287686" y="4749800"/>
            <a:chExt cx="2173159" cy="1064120"/>
          </a:xfrm>
        </p:grpSpPr>
        <p:sp>
          <p:nvSpPr>
            <p:cNvPr id="3" name="TextBox 2"/>
            <p:cNvSpPr txBox="1"/>
            <p:nvPr/>
          </p:nvSpPr>
          <p:spPr>
            <a:xfrm>
              <a:off x="287686" y="5167589"/>
              <a:ext cx="2173159" cy="646331"/>
            </a:xfrm>
            <a:prstGeom prst="rect">
              <a:avLst/>
            </a:prstGeom>
            <a:noFill/>
            <a:ln w="38100">
              <a:solidFill>
                <a:srgbClr val="FF0000"/>
              </a:solidFill>
            </a:ln>
          </p:spPr>
          <p:txBody>
            <a:bodyPr wrap="square" rtlCol="0">
              <a:spAutoFit/>
            </a:bodyPr>
            <a:lstStyle/>
            <a:p>
              <a:pPr algn="ctr"/>
              <a:r>
                <a:rPr lang="en-US" dirty="0">
                  <a:solidFill>
                    <a:schemeClr val="bg1"/>
                  </a:solidFill>
                </a:rPr>
                <a:t>Adopted by NNSA for USAID training</a:t>
              </a:r>
            </a:p>
          </p:txBody>
        </p:sp>
        <p:cxnSp>
          <p:nvCxnSpPr>
            <p:cNvPr id="6" name="Straight Arrow Connector 5"/>
            <p:cNvCxnSpPr>
              <a:cxnSpLocks/>
            </p:cNvCxnSpPr>
            <p:nvPr/>
          </p:nvCxnSpPr>
          <p:spPr>
            <a:xfrm flipV="1">
              <a:off x="1494347" y="4749800"/>
              <a:ext cx="740943" cy="4177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Slide Number Placeholder 3">
            <a:extLst>
              <a:ext uri="{FF2B5EF4-FFF2-40B4-BE49-F238E27FC236}">
                <a16:creationId xmlns:a16="http://schemas.microsoft.com/office/drawing/2014/main" id="{3CB42A0B-DFBE-4961-AA6E-3F57E7DBB594}"/>
              </a:ext>
            </a:extLst>
          </p:cNvPr>
          <p:cNvSpPr>
            <a:spLocks noGrp="1"/>
          </p:cNvSpPr>
          <p:nvPr>
            <p:ph type="sldNum" sz="quarter" idx="10"/>
          </p:nvPr>
        </p:nvSpPr>
        <p:spPr>
          <a:xfrm>
            <a:off x="609600" y="6477000"/>
            <a:ext cx="812800" cy="381000"/>
          </a:xfrm>
        </p:spPr>
        <p:txBody>
          <a:bodyPr/>
          <a:lstStyle/>
          <a:p>
            <a:pPr>
              <a:defRPr/>
            </a:pPr>
            <a:fld id="{6EB42F4A-98C5-4908-8016-0838870C904D}" type="slidenum">
              <a:rPr lang="en-US" smtClean="0"/>
              <a:pPr>
                <a:defRPr/>
              </a:pPr>
              <a:t>29</a:t>
            </a:fld>
            <a:endParaRPr lang="en-US" dirty="0"/>
          </a:p>
        </p:txBody>
      </p:sp>
      <p:pic>
        <p:nvPicPr>
          <p:cNvPr id="11" name="Picture 10"/>
          <p:cNvPicPr>
            <a:picLocks noChangeAspect="1"/>
          </p:cNvPicPr>
          <p:nvPr/>
        </p:nvPicPr>
        <p:blipFill>
          <a:blip r:embed="rId8"/>
          <a:stretch>
            <a:fillRect/>
          </a:stretch>
        </p:blipFill>
        <p:spPr>
          <a:xfrm>
            <a:off x="7488301" y="3536465"/>
            <a:ext cx="3782747" cy="1593024"/>
          </a:xfrm>
          <a:prstGeom prst="rect">
            <a:avLst/>
          </a:prstGeom>
          <a:ln>
            <a:solidFill>
              <a:schemeClr val="bg1"/>
            </a:solidFill>
          </a:ln>
        </p:spPr>
      </p:pic>
    </p:spTree>
    <p:extLst>
      <p:ext uri="{BB962C8B-B14F-4D97-AF65-F5344CB8AC3E}">
        <p14:creationId xmlns:p14="http://schemas.microsoft.com/office/powerpoint/2010/main" val="374266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sz="4000" dirty="0"/>
              <a:t>What is RITN?</a:t>
            </a:r>
          </a:p>
          <a:p>
            <a:r>
              <a:rPr lang="en-US" sz="4000" dirty="0"/>
              <a:t>What RITN is preparing for</a:t>
            </a:r>
          </a:p>
          <a:p>
            <a:r>
              <a:rPr lang="en-US" sz="4000" dirty="0"/>
              <a:t>How RITN fits into the response</a:t>
            </a:r>
          </a:p>
          <a:p>
            <a:r>
              <a:rPr lang="en-US" sz="4000" dirty="0"/>
              <a:t>Casualty Profile &amp; Care</a:t>
            </a:r>
          </a:p>
          <a:p>
            <a:r>
              <a:rPr lang="en-US" sz="4000" dirty="0"/>
              <a:t>Resources</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3</a:t>
            </a:fld>
            <a:endParaRPr lang="en-US"/>
          </a:p>
        </p:txBody>
      </p:sp>
    </p:spTree>
    <p:extLst>
      <p:ext uri="{BB962C8B-B14F-4D97-AF65-F5344CB8AC3E}">
        <p14:creationId xmlns:p14="http://schemas.microsoft.com/office/powerpoint/2010/main" val="266369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Materials on RITN.net/exercises</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30</a:t>
            </a:fld>
            <a:endParaRPr lang="en-US"/>
          </a:p>
        </p:txBody>
      </p:sp>
      <p:sp>
        <p:nvSpPr>
          <p:cNvPr id="5" name="Content Placeholder 5"/>
          <p:cNvSpPr txBox="1">
            <a:spLocks/>
          </p:cNvSpPr>
          <p:nvPr/>
        </p:nvSpPr>
        <p:spPr bwMode="auto">
          <a:xfrm>
            <a:off x="89695" y="675278"/>
            <a:ext cx="9675471" cy="4294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Calibri" pitchFamily="34" charset="0"/>
              </a:defRPr>
            </a:lvl2pPr>
            <a:lvl3pPr marL="1143000" indent="-228600" algn="l" rtl="0" eaLnBrk="0" fontAlgn="base" hangingPunct="0">
              <a:spcBef>
                <a:spcPct val="20000"/>
              </a:spcBef>
              <a:spcAft>
                <a:spcPct val="0"/>
              </a:spcAft>
              <a:buChar char="•"/>
              <a:defRPr sz="2000">
                <a:solidFill>
                  <a:schemeClr val="bg1"/>
                </a:solidFill>
                <a:latin typeface="Calibri" pitchFamily="34" charset="0"/>
              </a:defRPr>
            </a:lvl3pPr>
            <a:lvl4pPr marL="1600200" indent="-228600" algn="l" rtl="0" eaLnBrk="0" fontAlgn="base" hangingPunct="0">
              <a:spcBef>
                <a:spcPct val="20000"/>
              </a:spcBef>
              <a:spcAft>
                <a:spcPct val="0"/>
              </a:spcAft>
              <a:buChar char="–"/>
              <a:defRPr>
                <a:solidFill>
                  <a:schemeClr val="bg1"/>
                </a:solidFill>
                <a:latin typeface="Calibri" pitchFamily="34" charset="0"/>
              </a:defRPr>
            </a:lvl4pPr>
            <a:lvl5pPr marL="2057400" indent="-228600" algn="l" rtl="0" eaLnBrk="0" fontAlgn="base" hangingPunct="0">
              <a:spcBef>
                <a:spcPct val="20000"/>
              </a:spcBef>
              <a:spcAft>
                <a:spcPct val="0"/>
              </a:spcAft>
              <a:buChar char="»"/>
              <a:defRPr sz="1600">
                <a:solidFill>
                  <a:schemeClr val="bg1"/>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a:lstStyle>
          <a:p>
            <a:r>
              <a:rPr lang="en-US" kern="0" dirty="0"/>
              <a:t>Tabletop SITMANs (16 years of exercises and results)</a:t>
            </a:r>
          </a:p>
          <a:p>
            <a:r>
              <a:rPr lang="en-US" kern="0" dirty="0"/>
              <a:t>Regional Tabletop and Full-scale exercise materials</a:t>
            </a:r>
          </a:p>
          <a:p>
            <a:r>
              <a:rPr lang="en-US" kern="0" dirty="0"/>
              <a:t>Data from exercises</a:t>
            </a:r>
          </a:p>
          <a:p>
            <a:r>
              <a:rPr lang="en-US" kern="0" dirty="0"/>
              <a:t>AARs</a:t>
            </a:r>
          </a:p>
        </p:txBody>
      </p:sp>
      <p:pic>
        <p:nvPicPr>
          <p:cNvPr id="6" name="Picture 5"/>
          <p:cNvPicPr>
            <a:picLocks noChangeAspect="1"/>
          </p:cNvPicPr>
          <p:nvPr/>
        </p:nvPicPr>
        <p:blipFill>
          <a:blip r:embed="rId3"/>
          <a:stretch>
            <a:fillRect/>
          </a:stretch>
        </p:blipFill>
        <p:spPr>
          <a:xfrm>
            <a:off x="9411531" y="276221"/>
            <a:ext cx="3853904" cy="4523439"/>
          </a:xfrm>
          <a:prstGeom prst="rect">
            <a:avLst/>
          </a:prstGeom>
          <a:ln w="28575">
            <a:solidFill>
              <a:schemeClr val="bg1"/>
            </a:solidFill>
          </a:ln>
        </p:spPr>
      </p:pic>
      <p:pic>
        <p:nvPicPr>
          <p:cNvPr id="7" name="Picture 6"/>
          <p:cNvPicPr>
            <a:picLocks noChangeAspect="1"/>
          </p:cNvPicPr>
          <p:nvPr/>
        </p:nvPicPr>
        <p:blipFill>
          <a:blip r:embed="rId4"/>
          <a:stretch>
            <a:fillRect/>
          </a:stretch>
        </p:blipFill>
        <p:spPr>
          <a:xfrm>
            <a:off x="6012309" y="1779399"/>
            <a:ext cx="3752851" cy="4191000"/>
          </a:xfrm>
          <a:prstGeom prst="rect">
            <a:avLst/>
          </a:prstGeom>
          <a:ln w="28575">
            <a:solidFill>
              <a:schemeClr val="bg1"/>
            </a:solidFill>
          </a:ln>
        </p:spPr>
      </p:pic>
      <p:pic>
        <p:nvPicPr>
          <p:cNvPr id="8" name="Picture 7"/>
          <p:cNvPicPr>
            <a:picLocks noChangeAspect="1"/>
          </p:cNvPicPr>
          <p:nvPr/>
        </p:nvPicPr>
        <p:blipFill>
          <a:blip r:embed="rId5"/>
          <a:stretch>
            <a:fillRect/>
          </a:stretch>
        </p:blipFill>
        <p:spPr>
          <a:xfrm>
            <a:off x="89695" y="3405320"/>
            <a:ext cx="3283303" cy="3452680"/>
          </a:xfrm>
          <a:prstGeom prst="rect">
            <a:avLst/>
          </a:prstGeom>
          <a:ln w="28575">
            <a:solidFill>
              <a:schemeClr val="bg1"/>
            </a:solidFill>
          </a:ln>
        </p:spPr>
      </p:pic>
      <p:pic>
        <p:nvPicPr>
          <p:cNvPr id="9" name="Picture 8"/>
          <p:cNvPicPr>
            <a:picLocks noChangeAspect="1"/>
          </p:cNvPicPr>
          <p:nvPr/>
        </p:nvPicPr>
        <p:blipFill>
          <a:blip r:embed="rId6"/>
          <a:stretch>
            <a:fillRect/>
          </a:stretch>
        </p:blipFill>
        <p:spPr>
          <a:xfrm>
            <a:off x="3092266" y="2139483"/>
            <a:ext cx="2951353" cy="3974176"/>
          </a:xfrm>
          <a:prstGeom prst="rect">
            <a:avLst/>
          </a:prstGeom>
          <a:ln w="28575">
            <a:solidFill>
              <a:schemeClr val="bg1"/>
            </a:solidFill>
          </a:ln>
        </p:spPr>
      </p:pic>
    </p:spTree>
    <p:extLst>
      <p:ext uri="{BB962C8B-B14F-4D97-AF65-F5344CB8AC3E}">
        <p14:creationId xmlns:p14="http://schemas.microsoft.com/office/powerpoint/2010/main" val="283627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RITN YouTube Channel </a:t>
            </a:r>
            <a:r>
              <a:rPr lang="en-US" sz="2800" b="0" dirty="0"/>
              <a:t>https://www.youtube.com/watch?v=v-qW-z7qXRw</a:t>
            </a:r>
            <a:endParaRPr lang="en-US" dirty="0"/>
          </a:p>
        </p:txBody>
      </p:sp>
      <p:sp>
        <p:nvSpPr>
          <p:cNvPr id="3" name="Content Placeholder 2"/>
          <p:cNvSpPr>
            <a:spLocks noGrp="1"/>
          </p:cNvSpPr>
          <p:nvPr>
            <p:ph idx="1"/>
          </p:nvPr>
        </p:nvSpPr>
        <p:spPr>
          <a:xfrm>
            <a:off x="332955" y="1365250"/>
            <a:ext cx="7987923" cy="5111750"/>
          </a:xfrm>
        </p:spPr>
        <p:txBody>
          <a:bodyPr/>
          <a:lstStyle/>
          <a:p>
            <a:r>
              <a:rPr lang="en-US" dirty="0"/>
              <a:t>RITN What You Need to Know (</a:t>
            </a:r>
            <a:r>
              <a:rPr lang="en-US" dirty="0">
                <a:hlinkClick r:id="rId3"/>
              </a:rPr>
              <a:t>Video</a:t>
            </a:r>
            <a:r>
              <a:rPr lang="en-US" dirty="0"/>
              <a:t>): 4 min overview video</a:t>
            </a:r>
          </a:p>
          <a:p>
            <a:endParaRPr lang="en-US" dirty="0"/>
          </a:p>
          <a:p>
            <a:pPr marL="0" indent="0">
              <a:buNone/>
            </a:pPr>
            <a:r>
              <a:rPr lang="en-US" sz="4400" b="1" dirty="0"/>
              <a:t>	+</a:t>
            </a:r>
            <a:endParaRPr lang="en-US" dirty="0"/>
          </a:p>
          <a:p>
            <a:endParaRPr lang="en-US" dirty="0"/>
          </a:p>
          <a:p>
            <a:r>
              <a:rPr lang="en-US" dirty="0"/>
              <a:t>Exercise videos</a:t>
            </a:r>
          </a:p>
          <a:p>
            <a:endParaRPr lang="en-US" dirty="0"/>
          </a:p>
          <a:p>
            <a:r>
              <a:rPr lang="en-US" dirty="0"/>
              <a:t>Just-in-Time Training</a:t>
            </a:r>
          </a:p>
          <a:p>
            <a:pPr marL="0" indent="0">
              <a:buNone/>
            </a:pPr>
            <a:r>
              <a:rPr lang="en-US" dirty="0"/>
              <a:t>    videos</a:t>
            </a:r>
          </a:p>
        </p:txBody>
      </p:sp>
      <p:sp>
        <p:nvSpPr>
          <p:cNvPr id="4" name="Slide Number Placeholder 3"/>
          <p:cNvSpPr>
            <a:spLocks noGrp="1"/>
          </p:cNvSpPr>
          <p:nvPr>
            <p:ph type="sldNum" sz="quarter" idx="10"/>
          </p:nvPr>
        </p:nvSpPr>
        <p:spPr>
          <a:xfrm>
            <a:off x="596900" y="6477000"/>
            <a:ext cx="812800" cy="381000"/>
          </a:xfrm>
        </p:spPr>
        <p:txBody>
          <a:bodyPr/>
          <a:lstStyle/>
          <a:p>
            <a:pPr>
              <a:defRPr/>
            </a:pPr>
            <a:fld id="{6EB42F4A-98C5-4908-8016-0838870C904D}" type="slidenum">
              <a:rPr lang="en-US" smtClean="0"/>
              <a:pPr>
                <a:defRPr/>
              </a:pPr>
              <a:t>31</a:t>
            </a:fld>
            <a:endParaRPr lang="en-US"/>
          </a:p>
        </p:txBody>
      </p:sp>
      <p:pic>
        <p:nvPicPr>
          <p:cNvPr id="5" name="Picture 4"/>
          <p:cNvPicPr>
            <a:picLocks noChangeAspect="1"/>
          </p:cNvPicPr>
          <p:nvPr/>
        </p:nvPicPr>
        <p:blipFill>
          <a:blip r:embed="rId4"/>
          <a:stretch>
            <a:fillRect/>
          </a:stretch>
        </p:blipFill>
        <p:spPr>
          <a:xfrm>
            <a:off x="8210499" y="865077"/>
            <a:ext cx="3565189" cy="1982201"/>
          </a:xfrm>
          <a:prstGeom prst="rect">
            <a:avLst/>
          </a:prstGeom>
        </p:spPr>
      </p:pic>
      <p:pic>
        <p:nvPicPr>
          <p:cNvPr id="6" name="Picture 5"/>
          <p:cNvPicPr>
            <a:picLocks noChangeAspect="1"/>
          </p:cNvPicPr>
          <p:nvPr/>
        </p:nvPicPr>
        <p:blipFill>
          <a:blip r:embed="rId5"/>
          <a:stretch>
            <a:fillRect/>
          </a:stretch>
        </p:blipFill>
        <p:spPr>
          <a:xfrm>
            <a:off x="3934519" y="3601312"/>
            <a:ext cx="7841169" cy="2599696"/>
          </a:xfrm>
          <a:prstGeom prst="rect">
            <a:avLst/>
          </a:prstGeom>
        </p:spPr>
      </p:pic>
    </p:spTree>
    <p:extLst>
      <p:ext uri="{BB962C8B-B14F-4D97-AF65-F5344CB8AC3E}">
        <p14:creationId xmlns:p14="http://schemas.microsoft.com/office/powerpoint/2010/main" val="407302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C029-5586-4C58-BA95-D241E1FE3C4C}"/>
              </a:ext>
            </a:extLst>
          </p:cNvPr>
          <p:cNvSpPr>
            <a:spLocks noGrp="1"/>
          </p:cNvSpPr>
          <p:nvPr>
            <p:ph type="title"/>
          </p:nvPr>
        </p:nvSpPr>
        <p:spPr/>
        <p:txBody>
          <a:bodyPr/>
          <a:lstStyle/>
          <a:p>
            <a:r>
              <a:rPr lang="en-US" dirty="0"/>
              <a:t>RITN Added to REACT/TS App</a:t>
            </a:r>
          </a:p>
        </p:txBody>
      </p:sp>
      <p:sp>
        <p:nvSpPr>
          <p:cNvPr id="4" name="Slide Number Placeholder 3">
            <a:extLst>
              <a:ext uri="{FF2B5EF4-FFF2-40B4-BE49-F238E27FC236}">
                <a16:creationId xmlns:a16="http://schemas.microsoft.com/office/drawing/2014/main" id="{B1C9D310-FC8C-4BAE-AA32-819D8850D469}"/>
              </a:ext>
            </a:extLst>
          </p:cNvPr>
          <p:cNvSpPr>
            <a:spLocks noGrp="1"/>
          </p:cNvSpPr>
          <p:nvPr>
            <p:ph type="sldNum" sz="quarter" idx="10"/>
          </p:nvPr>
        </p:nvSpPr>
        <p:spPr/>
        <p:txBody>
          <a:bodyPr/>
          <a:lstStyle/>
          <a:p>
            <a:pPr>
              <a:defRPr/>
            </a:pPr>
            <a:fld id="{8954F268-332C-496A-A45E-CB7803FD935D}" type="slidenum">
              <a:rPr lang="en-US" smtClean="0"/>
              <a:pPr>
                <a:defRPr/>
              </a:pPr>
              <a:t>32</a:t>
            </a:fld>
            <a:endParaRPr lang="en-US"/>
          </a:p>
        </p:txBody>
      </p:sp>
      <p:pic>
        <p:nvPicPr>
          <p:cNvPr id="3074" name="2C5F5F7C-EECB-4F12-A182-415D3641032F">
            <a:extLst>
              <a:ext uri="{FF2B5EF4-FFF2-40B4-BE49-F238E27FC236}">
                <a16:creationId xmlns:a16="http://schemas.microsoft.com/office/drawing/2014/main" id="{DAFB42CA-9419-4694-BC83-27E3B8A6CB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747"/>
          <a:stretch/>
        </p:blipFill>
        <p:spPr bwMode="auto">
          <a:xfrm>
            <a:off x="5062769" y="875101"/>
            <a:ext cx="2127697" cy="26532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B7EEA987-2FA1-40AB-A86B-77F699E43419">
            <a:extLst>
              <a:ext uri="{FF2B5EF4-FFF2-40B4-BE49-F238E27FC236}">
                <a16:creationId xmlns:a16="http://schemas.microsoft.com/office/drawing/2014/main" id="{865ECF13-C14D-4B71-AA56-67D1EB0FBE9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702" b="34406"/>
          <a:stretch/>
        </p:blipFill>
        <p:spPr bwMode="auto">
          <a:xfrm>
            <a:off x="2827408" y="875101"/>
            <a:ext cx="1923893" cy="95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6" name="B1026366-2D23-45DC-BFFC-2E663FF2746A">
            <a:extLst>
              <a:ext uri="{FF2B5EF4-FFF2-40B4-BE49-F238E27FC236}">
                <a16:creationId xmlns:a16="http://schemas.microsoft.com/office/drawing/2014/main" id="{048F5040-6680-466D-B4B9-9F836EE4F1B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593"/>
          <a:stretch/>
        </p:blipFill>
        <p:spPr bwMode="auto">
          <a:xfrm>
            <a:off x="7440700" y="1221706"/>
            <a:ext cx="2219480" cy="33646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79A3C4F6-2C57-4508-A78D-DD4E8D101943">
            <a:extLst>
              <a:ext uri="{FF2B5EF4-FFF2-40B4-BE49-F238E27FC236}">
                <a16:creationId xmlns:a16="http://schemas.microsoft.com/office/drawing/2014/main" id="{F77ED765-07FE-44F8-BE00-B49BA5A421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0414" y="1756697"/>
            <a:ext cx="2068559" cy="36716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9" name="84B23892-D985-4233-978A-5B5F2CC1F6B0">
            <a:extLst>
              <a:ext uri="{FF2B5EF4-FFF2-40B4-BE49-F238E27FC236}">
                <a16:creationId xmlns:a16="http://schemas.microsoft.com/office/drawing/2014/main" id="{A57B9672-AFB7-4499-9A6B-83F9C98E23D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568"/>
          <a:stretch/>
        </p:blipFill>
        <p:spPr bwMode="auto">
          <a:xfrm>
            <a:off x="2836728" y="1932879"/>
            <a:ext cx="1914573" cy="42783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Image result for apple app store logo">
            <a:extLst>
              <a:ext uri="{FF2B5EF4-FFF2-40B4-BE49-F238E27FC236}">
                <a16:creationId xmlns:a16="http://schemas.microsoft.com/office/drawing/2014/main" id="{A0E45919-96B9-4593-9B14-9AA5A37EBA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860" y="4513809"/>
            <a:ext cx="2050106" cy="1394073"/>
          </a:xfrm>
          <a:prstGeom prst="rect">
            <a:avLst/>
          </a:prstGeom>
          <a:noFill/>
          <a:extLst>
            <a:ext uri="{909E8E84-426E-40DD-AFC4-6F175D3DCCD1}">
              <a14:hiddenFill xmlns:a14="http://schemas.microsoft.com/office/drawing/2010/main">
                <a:solidFill>
                  <a:srgbClr val="FFFFFF"/>
                </a:solidFill>
              </a14:hiddenFill>
            </a:ext>
          </a:extLst>
        </p:spPr>
      </p:pic>
      <p:pic>
        <p:nvPicPr>
          <p:cNvPr id="10" name="76689BA8-6D5A-452D-A995-40BCA7555A7B">
            <a:extLst>
              <a:ext uri="{FF2B5EF4-FFF2-40B4-BE49-F238E27FC236}">
                <a16:creationId xmlns:a16="http://schemas.microsoft.com/office/drawing/2014/main" id="{EC14A58A-4440-4ECF-B4E9-724D9A63BF5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366" y="950117"/>
            <a:ext cx="210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906B3DD0-FF65-427A-9591-F7BE88DEB59B}"/>
              </a:ext>
            </a:extLst>
          </p:cNvPr>
          <p:cNvSpPr>
            <a:spLocks noChangeArrowheads="1"/>
          </p:cNvSpPr>
          <p:nvPr/>
        </p:nvSpPr>
        <p:spPr bwMode="auto">
          <a:xfrm>
            <a:off x="4717848" y="5581148"/>
            <a:ext cx="7474152" cy="685800"/>
          </a:xfrm>
          <a:prstGeom prst="rect">
            <a:avLst/>
          </a:prstGeom>
          <a:noFill/>
          <a:ln w="9525">
            <a:noFill/>
            <a:miter lim="800000"/>
            <a:headEnd/>
            <a:tailEnd/>
          </a:ln>
        </p:spPr>
        <p:txBody>
          <a:bodyPr anchor="ctr"/>
          <a:lstStyle/>
          <a:p>
            <a:r>
              <a:rPr lang="en-US" sz="2000" u="sng" dirty="0">
                <a:solidFill>
                  <a:srgbClr val="000000"/>
                </a:solidFill>
                <a:latin typeface="Calibri" panose="020F0502020204030204" pitchFamily="34" charset="0"/>
                <a:cs typeface="Calibri" panose="020F0502020204030204" pitchFamily="34" charset="0"/>
              </a:rPr>
              <a:t>Radiation Emergency Assistance Center/Training Site (REAC/TS)</a:t>
            </a:r>
          </a:p>
          <a:p>
            <a:r>
              <a:rPr lang="en-US" sz="2000" u="sng" dirty="0">
                <a:solidFill>
                  <a:srgbClr val="000000"/>
                </a:solidFill>
                <a:latin typeface="Calibri" panose="020F0502020204030204" pitchFamily="34" charset="0"/>
                <a:cs typeface="Calibri" panose="020F0502020204030204" pitchFamily="34" charset="0"/>
              </a:rPr>
              <a:t>www. https://orise.orau.gov/reacts/index.html</a:t>
            </a:r>
          </a:p>
        </p:txBody>
      </p:sp>
    </p:spTree>
    <p:extLst>
      <p:ext uri="{BB962C8B-B14F-4D97-AF65-F5344CB8AC3E}">
        <p14:creationId xmlns:p14="http://schemas.microsoft.com/office/powerpoint/2010/main" val="2000157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9B5-6D47-4398-8A3A-8EC9898BD197}"/>
              </a:ext>
            </a:extLst>
          </p:cNvPr>
          <p:cNvSpPr>
            <a:spLocks noGrp="1"/>
          </p:cNvSpPr>
          <p:nvPr>
            <p:ph type="title"/>
          </p:nvPr>
        </p:nvSpPr>
        <p:spPr/>
        <p:txBody>
          <a:bodyPr/>
          <a:lstStyle/>
          <a:p>
            <a:r>
              <a:rPr lang="en-US" dirty="0"/>
              <a:t>Radiation Readiness Radiation Training for Public Health</a:t>
            </a:r>
          </a:p>
        </p:txBody>
      </p:sp>
      <p:sp>
        <p:nvSpPr>
          <p:cNvPr id="3" name="Content Placeholder 2">
            <a:extLst>
              <a:ext uri="{FF2B5EF4-FFF2-40B4-BE49-F238E27FC236}">
                <a16:creationId xmlns:a16="http://schemas.microsoft.com/office/drawing/2014/main" id="{9176A9FB-E1DD-4DE4-AB53-5DB3CB65A539}"/>
              </a:ext>
            </a:extLst>
          </p:cNvPr>
          <p:cNvSpPr>
            <a:spLocks noGrp="1"/>
          </p:cNvSpPr>
          <p:nvPr>
            <p:ph idx="1"/>
          </p:nvPr>
        </p:nvSpPr>
        <p:spPr>
          <a:xfrm>
            <a:off x="0" y="832473"/>
            <a:ext cx="12192000" cy="5293692"/>
          </a:xfrm>
        </p:spPr>
        <p:txBody>
          <a:bodyPr/>
          <a:lstStyle/>
          <a:p>
            <a:r>
              <a:rPr lang="en-US" sz="2500" b="1" dirty="0">
                <a:solidFill>
                  <a:schemeClr val="accent5">
                    <a:lumMod val="50000"/>
                  </a:schemeClr>
                </a:solidFill>
              </a:rPr>
              <a:t>National Alliance for Radiation Readiness Radiation Training Modules for Public Health</a:t>
            </a:r>
            <a:endParaRPr lang="en-US" sz="2500" b="1" dirty="0">
              <a:solidFill>
                <a:schemeClr val="accent5">
                  <a:lumMod val="50000"/>
                </a:schemeClr>
              </a:solidFill>
              <a:hlinkClick r:id="rId3">
                <a:extLst>
                  <a:ext uri="{A12FA001-AC4F-418D-AE19-62706E023703}">
                    <ahyp:hlinkClr xmlns:ahyp="http://schemas.microsoft.com/office/drawing/2018/hyperlinkcolor" val="tx"/>
                  </a:ext>
                </a:extLst>
              </a:hlinkClick>
            </a:endParaRPr>
          </a:p>
          <a:p>
            <a:pPr lvl="1"/>
            <a:r>
              <a:rPr lang="en-US" sz="1400" dirty="0">
                <a:hlinkClick r:id="rId3">
                  <a:extLst>
                    <a:ext uri="{A12FA001-AC4F-418D-AE19-62706E023703}">
                      <ahyp:hlinkClr xmlns:ahyp="http://schemas.microsoft.com/office/drawing/2018/hyperlinkcolor" val="tx"/>
                    </a:ext>
                  </a:extLst>
                </a:hlinkClick>
              </a:rPr>
              <a:t>https://www.radiationready.org/posted-tools/national-alliance-for-radiation-readiness-radiation-training-modules-for-public-health/</a:t>
            </a:r>
            <a:r>
              <a:rPr lang="en-US" sz="1400" dirty="0"/>
              <a:t> </a:t>
            </a:r>
          </a:p>
        </p:txBody>
      </p:sp>
      <p:sp>
        <p:nvSpPr>
          <p:cNvPr id="4" name="Slide Number Placeholder 3">
            <a:extLst>
              <a:ext uri="{FF2B5EF4-FFF2-40B4-BE49-F238E27FC236}">
                <a16:creationId xmlns:a16="http://schemas.microsoft.com/office/drawing/2014/main" id="{809618EA-9DD4-4BD2-9EC0-C9CC47477F5D}"/>
              </a:ext>
            </a:extLst>
          </p:cNvPr>
          <p:cNvSpPr>
            <a:spLocks noGrp="1"/>
          </p:cNvSpPr>
          <p:nvPr>
            <p:ph type="sldNum" sz="quarter" idx="10"/>
          </p:nvPr>
        </p:nvSpPr>
        <p:spPr/>
        <p:txBody>
          <a:bodyPr/>
          <a:lstStyle/>
          <a:p>
            <a:pPr>
              <a:defRPr/>
            </a:pPr>
            <a:fld id="{8954F268-332C-496A-A45E-CB7803FD935D}" type="slidenum">
              <a:rPr lang="en-US" smtClean="0"/>
              <a:pPr>
                <a:defRPr/>
              </a:pPr>
              <a:t>33</a:t>
            </a:fld>
            <a:endParaRPr lang="en-US"/>
          </a:p>
        </p:txBody>
      </p:sp>
      <p:pic>
        <p:nvPicPr>
          <p:cNvPr id="5" name="Picture 4">
            <a:extLst>
              <a:ext uri="{FF2B5EF4-FFF2-40B4-BE49-F238E27FC236}">
                <a16:creationId xmlns:a16="http://schemas.microsoft.com/office/drawing/2014/main" id="{EA47107F-F90A-4FB2-80CF-957C0BC69214}"/>
              </a:ext>
            </a:extLst>
          </p:cNvPr>
          <p:cNvPicPr>
            <a:picLocks noChangeAspect="1"/>
          </p:cNvPicPr>
          <p:nvPr/>
        </p:nvPicPr>
        <p:blipFill>
          <a:blip r:embed="rId4"/>
          <a:stretch>
            <a:fillRect/>
          </a:stretch>
        </p:blipFill>
        <p:spPr>
          <a:xfrm>
            <a:off x="612457" y="1688783"/>
            <a:ext cx="2880305" cy="1633538"/>
          </a:xfrm>
          <a:prstGeom prst="rect">
            <a:avLst/>
          </a:prstGeom>
        </p:spPr>
      </p:pic>
      <p:pic>
        <p:nvPicPr>
          <p:cNvPr id="6" name="Picture 5">
            <a:extLst>
              <a:ext uri="{FF2B5EF4-FFF2-40B4-BE49-F238E27FC236}">
                <a16:creationId xmlns:a16="http://schemas.microsoft.com/office/drawing/2014/main" id="{D8C8C236-CAF4-4CD3-8621-5016BECE2D5E}"/>
              </a:ext>
            </a:extLst>
          </p:cNvPr>
          <p:cNvPicPr>
            <a:picLocks noChangeAspect="1"/>
          </p:cNvPicPr>
          <p:nvPr/>
        </p:nvPicPr>
        <p:blipFill>
          <a:blip r:embed="rId5"/>
          <a:stretch>
            <a:fillRect/>
          </a:stretch>
        </p:blipFill>
        <p:spPr>
          <a:xfrm>
            <a:off x="3322488" y="2424978"/>
            <a:ext cx="2898953" cy="1633537"/>
          </a:xfrm>
          <a:prstGeom prst="rect">
            <a:avLst/>
          </a:prstGeom>
        </p:spPr>
      </p:pic>
      <p:pic>
        <p:nvPicPr>
          <p:cNvPr id="7" name="Picture 6">
            <a:extLst>
              <a:ext uri="{FF2B5EF4-FFF2-40B4-BE49-F238E27FC236}">
                <a16:creationId xmlns:a16="http://schemas.microsoft.com/office/drawing/2014/main" id="{D27CCE46-419F-4BF7-94D6-5B8065F0034E}"/>
              </a:ext>
            </a:extLst>
          </p:cNvPr>
          <p:cNvPicPr>
            <a:picLocks noChangeAspect="1"/>
          </p:cNvPicPr>
          <p:nvPr/>
        </p:nvPicPr>
        <p:blipFill>
          <a:blip r:embed="rId6"/>
          <a:stretch>
            <a:fillRect/>
          </a:stretch>
        </p:blipFill>
        <p:spPr>
          <a:xfrm>
            <a:off x="5703796" y="3322321"/>
            <a:ext cx="3227676" cy="1803400"/>
          </a:xfrm>
          <a:prstGeom prst="rect">
            <a:avLst/>
          </a:prstGeom>
        </p:spPr>
      </p:pic>
      <p:pic>
        <p:nvPicPr>
          <p:cNvPr id="8" name="Picture 7">
            <a:extLst>
              <a:ext uri="{FF2B5EF4-FFF2-40B4-BE49-F238E27FC236}">
                <a16:creationId xmlns:a16="http://schemas.microsoft.com/office/drawing/2014/main" id="{9C237E22-C519-425D-96C1-690698924A08}"/>
              </a:ext>
            </a:extLst>
          </p:cNvPr>
          <p:cNvPicPr>
            <a:picLocks noChangeAspect="1"/>
          </p:cNvPicPr>
          <p:nvPr/>
        </p:nvPicPr>
        <p:blipFill>
          <a:blip r:embed="rId7"/>
          <a:stretch>
            <a:fillRect/>
          </a:stretch>
        </p:blipFill>
        <p:spPr>
          <a:xfrm>
            <a:off x="8169833" y="4224021"/>
            <a:ext cx="3142947" cy="1730387"/>
          </a:xfrm>
          <a:prstGeom prst="rect">
            <a:avLst/>
          </a:prstGeom>
        </p:spPr>
      </p:pic>
    </p:spTree>
    <p:extLst>
      <p:ext uri="{BB962C8B-B14F-4D97-AF65-F5344CB8AC3E}">
        <p14:creationId xmlns:p14="http://schemas.microsoft.com/office/powerpoint/2010/main" val="622077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Number Placeholder 3"/>
          <p:cNvSpPr>
            <a:spLocks noGrp="1"/>
          </p:cNvSpPr>
          <p:nvPr>
            <p:ph type="sldNum" sz="quarter" idx="10"/>
          </p:nvPr>
        </p:nvSpPr>
        <p:spPr>
          <a:xfrm>
            <a:off x="605545" y="6477000"/>
            <a:ext cx="609600" cy="381000"/>
          </a:xfrm>
          <a:noFill/>
        </p:spPr>
        <p:txBody>
          <a:bodyPr/>
          <a:lstStyle/>
          <a:p>
            <a:fld id="{E2760317-08BB-4FFF-BD0F-2AF09B3682A5}" type="slidenum">
              <a:rPr lang="en-US" smtClean="0">
                <a:solidFill>
                  <a:srgbClr val="000000"/>
                </a:solidFill>
                <a:latin typeface="Arial" pitchFamily="34" charset="0"/>
              </a:rPr>
              <a:pPr/>
              <a:t>34</a:t>
            </a:fld>
            <a:endParaRPr lang="en-US" dirty="0">
              <a:solidFill>
                <a:srgbClr val="000000"/>
              </a:solidFill>
              <a:latin typeface="Arial" pitchFamily="34" charset="0"/>
            </a:endParaRPr>
          </a:p>
        </p:txBody>
      </p:sp>
      <p:sp>
        <p:nvSpPr>
          <p:cNvPr id="11" name="Title 1"/>
          <p:cNvSpPr txBox="1">
            <a:spLocks/>
          </p:cNvSpPr>
          <p:nvPr/>
        </p:nvSpPr>
        <p:spPr bwMode="auto">
          <a:xfrm>
            <a:off x="0" y="126362"/>
            <a:ext cx="10668000" cy="514350"/>
          </a:xfrm>
          <a:prstGeom prst="rect">
            <a:avLst/>
          </a:prstGeom>
          <a:solidFill>
            <a:srgbClr val="A6CE39"/>
          </a:solidFill>
          <a:ln w="9525">
            <a:noFill/>
            <a:miter lim="800000"/>
            <a:headEnd/>
            <a:tailEnd/>
          </a:ln>
        </p:spPr>
        <p:txBody>
          <a:bodyPr vert="horz" wrap="square" lIns="68580" tIns="34290" rIns="68580" bIns="34290" numCol="1" anchor="ctr" anchorCtr="0" compatLnSpc="1">
            <a:prstTxWarp prst="textNoShape">
              <a:avLst/>
            </a:prstTxWarp>
          </a:bodyPr>
          <a:lstStyle/>
          <a:p>
            <a:pPr>
              <a:defRPr/>
            </a:pPr>
            <a:r>
              <a:rPr lang="en-US" sz="3600" b="1" kern="0" dirty="0">
                <a:solidFill>
                  <a:srgbClr val="000000"/>
                </a:solidFill>
                <a:latin typeface="Calibri" pitchFamily="34" charset="0"/>
                <a:cs typeface="Calibri" pitchFamily="34" charset="0"/>
              </a:rPr>
              <a:t>Resources continued</a:t>
            </a:r>
          </a:p>
        </p:txBody>
      </p:sp>
      <p:sp>
        <p:nvSpPr>
          <p:cNvPr id="6" name="Rectangle 2"/>
          <p:cNvSpPr>
            <a:spLocks noChangeArrowheads="1"/>
          </p:cNvSpPr>
          <p:nvPr/>
        </p:nvSpPr>
        <p:spPr bwMode="auto">
          <a:xfrm>
            <a:off x="2587395" y="800100"/>
            <a:ext cx="7017210" cy="2098224"/>
          </a:xfrm>
          <a:prstGeom prst="rect">
            <a:avLst/>
          </a:prstGeom>
          <a:noFill/>
          <a:ln w="9525">
            <a:noFill/>
            <a:miter lim="800000"/>
            <a:headEnd/>
            <a:tailEnd/>
          </a:ln>
        </p:spPr>
        <p:txBody>
          <a:bodyPr anchor="ctr"/>
          <a:lstStyle/>
          <a:p>
            <a:pPr algn="ctr"/>
            <a:r>
              <a:rPr lang="en-US" sz="2100" b="1" u="sng" dirty="0">
                <a:solidFill>
                  <a:srgbClr val="000000"/>
                </a:solidFill>
                <a:latin typeface="Arial Black" pitchFamily="34" charset="0"/>
              </a:rPr>
              <a:t>Radiation Emergency Assistance Center/</a:t>
            </a:r>
          </a:p>
          <a:p>
            <a:pPr algn="ctr"/>
            <a:r>
              <a:rPr lang="en-US" sz="2100" b="1" u="sng" dirty="0">
                <a:solidFill>
                  <a:srgbClr val="000000"/>
                </a:solidFill>
                <a:latin typeface="Arial Black" pitchFamily="34" charset="0"/>
              </a:rPr>
              <a:t>Training Site (REAC/TS)</a:t>
            </a:r>
          </a:p>
          <a:p>
            <a:endParaRPr lang="en-US" sz="2100" b="1" u="sng" dirty="0">
              <a:solidFill>
                <a:srgbClr val="000000"/>
              </a:solidFill>
              <a:latin typeface="Arial Black" pitchFamily="34" charset="0"/>
            </a:endParaRPr>
          </a:p>
          <a:p>
            <a:r>
              <a:rPr lang="en-US" sz="2100" b="1" u="sng" dirty="0">
                <a:solidFill>
                  <a:srgbClr val="000000"/>
                </a:solidFill>
                <a:latin typeface="Arial Black" pitchFamily="34" charset="0"/>
              </a:rPr>
              <a:t>www. https://orise.orau.gov/reacts/index.html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2558" y="3182497"/>
            <a:ext cx="5036283" cy="2334294"/>
          </a:xfrm>
          <a:prstGeom prst="rect">
            <a:avLst/>
          </a:prstGeom>
          <a:ln>
            <a:solidFill>
              <a:schemeClr val="bg1"/>
            </a:solidFill>
          </a:ln>
        </p:spPr>
      </p:pic>
      <p:pic>
        <p:nvPicPr>
          <p:cNvPr id="8" name="Picture 2" descr="Image result for apple app stor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4483" y="3876779"/>
            <a:ext cx="2050106" cy="13940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49490" y="5195544"/>
            <a:ext cx="3340092" cy="707886"/>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Downloadable from Google Play or the App Store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478897" y="1790137"/>
            <a:ext cx="2514038" cy="3561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5591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rn Prevention Framework Released – American Burn Association">
            <a:extLst>
              <a:ext uri="{FF2B5EF4-FFF2-40B4-BE49-F238E27FC236}">
                <a16:creationId xmlns:a16="http://schemas.microsoft.com/office/drawing/2014/main" id="{5A04D102-A43D-43B8-8695-FEF8016F50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98" y="3242308"/>
            <a:ext cx="1594148" cy="1594148"/>
          </a:xfrm>
          <a:prstGeom prst="rect">
            <a:avLst/>
          </a:prstGeom>
          <a:noFill/>
          <a:extLst>
            <a:ext uri="{909E8E84-426E-40DD-AFC4-6F175D3DCCD1}">
              <a14:hiddenFill xmlns:a14="http://schemas.microsoft.com/office/drawing/2010/main">
                <a:solidFill>
                  <a:srgbClr val="FFFFFF"/>
                </a:solidFill>
              </a14:hiddenFill>
            </a:ext>
          </a:extLst>
        </p:spPr>
      </p:pic>
      <p:sp>
        <p:nvSpPr>
          <p:cNvPr id="49156" name="Slide Number Placeholder 3"/>
          <p:cNvSpPr txBox="1">
            <a:spLocks/>
          </p:cNvSpPr>
          <p:nvPr/>
        </p:nvSpPr>
        <p:spPr bwMode="auto">
          <a:xfrm>
            <a:off x="605985" y="6599078"/>
            <a:ext cx="398462" cy="3810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F93E8F0-2B09-4A56-B52F-7BB2A5C901A2}" type="slidenum">
              <a:rPr kumimoji="0" lang="en-US" sz="14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a:ln>
                <a:noFill/>
              </a:ln>
              <a:solidFill>
                <a:srgbClr val="000000"/>
              </a:solidFill>
              <a:effectLst/>
              <a:uLnTx/>
              <a:uFillTx/>
              <a:latin typeface="Calibri" pitchFamily="34" charset="0"/>
              <a:ea typeface="+mn-ea"/>
              <a:cs typeface="+mn-cs"/>
            </a:endParaRPr>
          </a:p>
        </p:txBody>
      </p:sp>
      <p:pic>
        <p:nvPicPr>
          <p:cNvPr id="8" name="Picture 7"/>
          <p:cNvPicPr>
            <a:picLocks noChangeAspect="1"/>
          </p:cNvPicPr>
          <p:nvPr/>
        </p:nvPicPr>
        <p:blipFill>
          <a:blip r:embed="rId4"/>
          <a:stretch>
            <a:fillRect/>
          </a:stretch>
        </p:blipFill>
        <p:spPr>
          <a:xfrm>
            <a:off x="2704348" y="2752125"/>
            <a:ext cx="1836708" cy="51019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7307" y="4865712"/>
            <a:ext cx="1654401" cy="5112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9132" y="3753553"/>
            <a:ext cx="1305958" cy="56228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0739" y="4874746"/>
            <a:ext cx="1710089" cy="51922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5554" y="3832735"/>
            <a:ext cx="1387897" cy="46914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3138" y="3696458"/>
            <a:ext cx="1829981" cy="56524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0575" y="1241048"/>
            <a:ext cx="2277547" cy="110318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69099" y="5661103"/>
            <a:ext cx="2529144" cy="622249"/>
          </a:xfrm>
          <a:prstGeom prst="rect">
            <a:avLst/>
          </a:prstGeom>
        </p:spPr>
      </p:pic>
      <p:pic>
        <p:nvPicPr>
          <p:cNvPr id="17" name="Picture 2" descr="https://geohealth.hhs.gov/assets/Aspr_logo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4334" y="2618458"/>
            <a:ext cx="1387897" cy="6475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who.int/about/Logo-WH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29967" y="2578973"/>
            <a:ext cx="2114367" cy="8457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4"/>
          <a:stretch>
            <a:fillRect/>
          </a:stretch>
        </p:blipFill>
        <p:spPr>
          <a:xfrm>
            <a:off x="3973569" y="4723732"/>
            <a:ext cx="1710651" cy="897049"/>
          </a:xfrm>
          <a:prstGeom prst="rect">
            <a:avLst/>
          </a:prstGeom>
        </p:spPr>
      </p:pic>
      <p:pic>
        <p:nvPicPr>
          <p:cNvPr id="20" name="Picture 8" descr="http://www.wbmt.org/fileadmin/bilder-design/wbmt.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53249" y="4813379"/>
            <a:ext cx="845029" cy="6700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41789" y="787237"/>
            <a:ext cx="11383766" cy="461665"/>
            <a:chOff x="370114" y="1312613"/>
            <a:chExt cx="9663304" cy="461665"/>
          </a:xfrm>
        </p:grpSpPr>
        <p:cxnSp>
          <p:nvCxnSpPr>
            <p:cNvPr id="5" name="Straight Connector 4"/>
            <p:cNvCxnSpPr/>
            <p:nvPr/>
          </p:nvCxnSpPr>
          <p:spPr>
            <a:xfrm flipV="1">
              <a:off x="370114" y="1511156"/>
              <a:ext cx="9663304" cy="8932"/>
            </a:xfrm>
            <a:prstGeom prst="line">
              <a:avLst/>
            </a:prstGeom>
            <a:ln w="25400">
              <a:solidFill>
                <a:srgbClr val="A6CE3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0520" y="1312613"/>
              <a:ext cx="1298535" cy="46166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A6CE39"/>
                  </a:solidFill>
                  <a:effectLst/>
                  <a:uLnTx/>
                  <a:uFillTx/>
                  <a:latin typeface="Arial" charset="0"/>
                  <a:ea typeface="+mn-ea"/>
                  <a:cs typeface="+mn-cs"/>
                </a:rPr>
                <a:t>Partners </a:t>
              </a:r>
            </a:p>
          </p:txBody>
        </p:sp>
      </p:grpSp>
      <p:pic>
        <p:nvPicPr>
          <p:cNvPr id="3" name="Picture 2"/>
          <p:cNvPicPr>
            <a:picLocks noChangeAspect="1"/>
          </p:cNvPicPr>
          <p:nvPr/>
        </p:nvPicPr>
        <p:blipFill>
          <a:blip r:embed="rId16"/>
          <a:stretch>
            <a:fillRect/>
          </a:stretch>
        </p:blipFill>
        <p:spPr>
          <a:xfrm>
            <a:off x="5699073" y="3616081"/>
            <a:ext cx="948098" cy="837231"/>
          </a:xfrm>
          <a:prstGeom prst="rect">
            <a:avLst/>
          </a:prstGeom>
        </p:spPr>
      </p:pic>
      <p:pic>
        <p:nvPicPr>
          <p:cNvPr id="4" name="Picture 3"/>
          <p:cNvPicPr>
            <a:picLocks noChangeAspect="1"/>
          </p:cNvPicPr>
          <p:nvPr/>
        </p:nvPicPr>
        <p:blipFill>
          <a:blip r:embed="rId17"/>
          <a:stretch>
            <a:fillRect/>
          </a:stretch>
        </p:blipFill>
        <p:spPr>
          <a:xfrm>
            <a:off x="2523039" y="4521716"/>
            <a:ext cx="781501" cy="1239622"/>
          </a:xfrm>
          <a:prstGeom prst="rect">
            <a:avLst/>
          </a:prstGeom>
        </p:spPr>
      </p:pic>
      <p:pic>
        <p:nvPicPr>
          <p:cNvPr id="22" name="Picture 21"/>
          <p:cNvPicPr>
            <a:picLocks noChangeAspect="1"/>
          </p:cNvPicPr>
          <p:nvPr/>
        </p:nvPicPr>
        <p:blipFill>
          <a:blip r:embed="rId18"/>
          <a:stretch>
            <a:fillRect/>
          </a:stretch>
        </p:blipFill>
        <p:spPr>
          <a:xfrm>
            <a:off x="2211360" y="3716792"/>
            <a:ext cx="1727177" cy="666504"/>
          </a:xfrm>
          <a:prstGeom prst="rect">
            <a:avLst/>
          </a:prstGeom>
        </p:spPr>
      </p:pic>
      <p:pic>
        <p:nvPicPr>
          <p:cNvPr id="1026" name="Picture 2" descr="Image result for apbm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07707" y="3733871"/>
            <a:ext cx="1701175" cy="510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rda hh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328811" y="2487861"/>
            <a:ext cx="904269" cy="904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stct">
            <a:extLst>
              <a:ext uri="{FF2B5EF4-FFF2-40B4-BE49-F238E27FC236}">
                <a16:creationId xmlns:a16="http://schemas.microsoft.com/office/drawing/2014/main" id="{13188308-9F1B-4F7F-811C-1742E3BD720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36047" y="1319646"/>
            <a:ext cx="3361402" cy="10605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E625BE4-0D9B-4E4C-AA34-893035081DD0}"/>
              </a:ext>
            </a:extLst>
          </p:cNvPr>
          <p:cNvSpPr txBox="1"/>
          <p:nvPr/>
        </p:nvSpPr>
        <p:spPr>
          <a:xfrm>
            <a:off x="9455555" y="2559683"/>
            <a:ext cx="2878696" cy="769441"/>
          </a:xfrm>
          <a:prstGeom prst="rect">
            <a:avLst/>
          </a:prstGeom>
          <a:noFill/>
        </p:spPr>
        <p:txBody>
          <a:bodyPr wrap="square" rtlCol="0">
            <a:spAutoFit/>
          </a:bodyPr>
          <a:lstStyle/>
          <a:p>
            <a:pPr algn="ctr"/>
            <a:r>
              <a:rPr lang="en-US" sz="1100" b="1" dirty="0">
                <a:solidFill>
                  <a:schemeClr val="bg1"/>
                </a:solidFill>
              </a:rPr>
              <a:t>National Institute of Allergy and Infectious Diseases (NIAID), Radiation and Nuclear Countermeasures Development Program (RNCP)</a:t>
            </a:r>
          </a:p>
        </p:txBody>
      </p:sp>
      <p:sp>
        <p:nvSpPr>
          <p:cNvPr id="23" name="Rectangle 22">
            <a:extLst>
              <a:ext uri="{FF2B5EF4-FFF2-40B4-BE49-F238E27FC236}">
                <a16:creationId xmlns:a16="http://schemas.microsoft.com/office/drawing/2014/main" id="{5E65356D-29F1-4958-A937-B0ED22A76C81}"/>
              </a:ext>
            </a:extLst>
          </p:cNvPr>
          <p:cNvSpPr/>
          <p:nvPr/>
        </p:nvSpPr>
        <p:spPr>
          <a:xfrm>
            <a:off x="0" y="19548"/>
            <a:ext cx="10097449" cy="646331"/>
          </a:xfrm>
          <a:prstGeom prst="rect">
            <a:avLst/>
          </a:prstGeom>
        </p:spPr>
        <p:txBody>
          <a:bodyPr wrap="square">
            <a:spAutoFit/>
          </a:bodyPr>
          <a:lstStyle/>
          <a:p>
            <a:pPr lvl="0">
              <a:defRPr/>
            </a:pPr>
            <a:r>
              <a:rPr lang="en-US" sz="3600" b="1" kern="0" dirty="0">
                <a:solidFill>
                  <a:schemeClr val="bg1"/>
                </a:solidFill>
                <a:latin typeface="Calibri" pitchFamily="34" charset="0"/>
                <a:cs typeface="Calibri" pitchFamily="34" charset="0"/>
              </a:rPr>
              <a:t>Critical to Success</a:t>
            </a:r>
          </a:p>
        </p:txBody>
      </p:sp>
      <p:pic>
        <p:nvPicPr>
          <p:cNvPr id="6" name="Picture 2" descr="Epic Systems - Wikipedia">
            <a:extLst>
              <a:ext uri="{FF2B5EF4-FFF2-40B4-BE49-F238E27FC236}">
                <a16:creationId xmlns:a16="http://schemas.microsoft.com/office/drawing/2014/main" id="{958296AA-8ECC-4522-9F03-87BABD773CE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1172" y="4792231"/>
            <a:ext cx="1562838" cy="6017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text, clipart&#10;&#10;Description automatically generated">
            <a:extLst>
              <a:ext uri="{FF2B5EF4-FFF2-40B4-BE49-F238E27FC236}">
                <a16:creationId xmlns:a16="http://schemas.microsoft.com/office/drawing/2014/main" id="{3252C13B-1031-48E9-BB17-4C3AB6C07AF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3137" y="2714338"/>
            <a:ext cx="2168416" cy="606617"/>
          </a:xfrm>
          <a:prstGeom prst="rect">
            <a:avLst/>
          </a:prstGeom>
        </p:spPr>
      </p:pic>
    </p:spTree>
    <p:extLst>
      <p:ext uri="{BB962C8B-B14F-4D97-AF65-F5344CB8AC3E}">
        <p14:creationId xmlns:p14="http://schemas.microsoft.com/office/powerpoint/2010/main" val="2754640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905000"/>
            <a:ext cx="12191994" cy="2873736"/>
          </a:xfrm>
        </p:spPr>
        <p:txBody>
          <a:bodyPr/>
          <a:lstStyle/>
          <a:p>
            <a:pPr marL="0" indent="0" algn="ctr">
              <a:buNone/>
            </a:pPr>
            <a:r>
              <a:rPr lang="en-US" sz="6000" dirty="0"/>
              <a:t>What is RITN?</a:t>
            </a:r>
            <a:endParaRPr lang="en-US" sz="4800" dirty="0"/>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pPr>
                <a:defRPr/>
              </a:pPr>
              <a:t>4</a:t>
            </a:fld>
            <a:endParaRPr lang="en-US"/>
          </a:p>
        </p:txBody>
      </p:sp>
    </p:spTree>
    <p:extLst>
      <p:ext uri="{BB962C8B-B14F-4D97-AF65-F5344CB8AC3E}">
        <p14:creationId xmlns:p14="http://schemas.microsoft.com/office/powerpoint/2010/main" val="101093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RITN? And why create it?</a:t>
            </a:r>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solidFill>
                  <a:srgbClr val="000000"/>
                </a:solidFill>
              </a:rPr>
              <a:pPr>
                <a:defRPr/>
              </a:pPr>
              <a:t>5</a:t>
            </a:fld>
            <a:endParaRPr lang="en-US">
              <a:solidFill>
                <a:srgbClr val="000000"/>
              </a:solidFill>
            </a:endParaRPr>
          </a:p>
        </p:txBody>
      </p:sp>
      <p:sp>
        <p:nvSpPr>
          <p:cNvPr id="5" name="TextBox 4"/>
          <p:cNvSpPr txBox="1"/>
          <p:nvPr/>
        </p:nvSpPr>
        <p:spPr>
          <a:xfrm>
            <a:off x="8326594" y="4257529"/>
            <a:ext cx="3865406" cy="1815882"/>
          </a:xfrm>
          <a:prstGeom prst="rect">
            <a:avLst/>
          </a:prstGeom>
          <a:noFill/>
        </p:spPr>
        <p:txBody>
          <a:bodyPr wrap="square" rtlCol="0">
            <a:spAutoFit/>
          </a:bodyPr>
          <a:lstStyle/>
          <a:p>
            <a:r>
              <a:rPr lang="en-US" sz="2800" b="1" dirty="0">
                <a:solidFill>
                  <a:schemeClr val="bg1"/>
                </a:solidFill>
              </a:rPr>
              <a:t>74 medical centers with expertise in the management of bone marrow failure</a:t>
            </a:r>
          </a:p>
        </p:txBody>
      </p:sp>
      <p:pic>
        <p:nvPicPr>
          <p:cNvPr id="9" name="Content Placeholder 5" descr="Map&#10;&#10;Description automatically generated">
            <a:extLst>
              <a:ext uri="{FF2B5EF4-FFF2-40B4-BE49-F238E27FC236}">
                <a16:creationId xmlns:a16="http://schemas.microsoft.com/office/drawing/2014/main" id="{A56642C4-8991-4ABF-94CB-71ADBABCFE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162" y="0"/>
            <a:ext cx="11403534" cy="7238538"/>
          </a:xfrm>
        </p:spPr>
      </p:pic>
    </p:spTree>
    <p:extLst>
      <p:ext uri="{BB962C8B-B14F-4D97-AF65-F5344CB8AC3E}">
        <p14:creationId xmlns:p14="http://schemas.microsoft.com/office/powerpoint/2010/main" val="366031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97E1-205B-4102-9027-6F25A1545942}"/>
              </a:ext>
            </a:extLst>
          </p:cNvPr>
          <p:cNvSpPr>
            <a:spLocks noGrp="1"/>
          </p:cNvSpPr>
          <p:nvPr>
            <p:ph type="title"/>
          </p:nvPr>
        </p:nvSpPr>
        <p:spPr/>
        <p:txBody>
          <a:bodyPr/>
          <a:lstStyle/>
          <a:p>
            <a:r>
              <a:rPr lang="en-US" dirty="0"/>
              <a:t>RITN Mission</a:t>
            </a:r>
          </a:p>
        </p:txBody>
      </p:sp>
      <p:sp>
        <p:nvSpPr>
          <p:cNvPr id="4" name="Slide Number Placeholder 3">
            <a:extLst>
              <a:ext uri="{FF2B5EF4-FFF2-40B4-BE49-F238E27FC236}">
                <a16:creationId xmlns:a16="http://schemas.microsoft.com/office/drawing/2014/main" id="{20C4EAC1-8E6A-40D4-9148-919575F45F31}"/>
              </a:ext>
            </a:extLst>
          </p:cNvPr>
          <p:cNvSpPr>
            <a:spLocks noGrp="1"/>
          </p:cNvSpPr>
          <p:nvPr>
            <p:ph type="sldNum" sz="quarter" idx="10"/>
          </p:nvPr>
        </p:nvSpPr>
        <p:spPr/>
        <p:txBody>
          <a:bodyPr/>
          <a:lstStyle/>
          <a:p>
            <a:pPr>
              <a:defRPr/>
            </a:pPr>
            <a:fld id="{8954F268-332C-496A-A45E-CB7803FD935D}" type="slidenum">
              <a:rPr lang="en-US" smtClean="0"/>
              <a:pPr>
                <a:defRPr/>
              </a:pPr>
              <a:t>6</a:t>
            </a:fld>
            <a:endParaRPr lang="en-US"/>
          </a:p>
        </p:txBody>
      </p:sp>
      <p:sp>
        <p:nvSpPr>
          <p:cNvPr id="5" name="TextBox 4">
            <a:extLst>
              <a:ext uri="{FF2B5EF4-FFF2-40B4-BE49-F238E27FC236}">
                <a16:creationId xmlns:a16="http://schemas.microsoft.com/office/drawing/2014/main" id="{DDCC8B49-84AD-4B38-BE87-BF215A2899C8}"/>
              </a:ext>
            </a:extLst>
          </p:cNvPr>
          <p:cNvSpPr txBox="1"/>
          <p:nvPr/>
        </p:nvSpPr>
        <p:spPr>
          <a:xfrm>
            <a:off x="75045" y="685800"/>
            <a:ext cx="12041909" cy="5219700"/>
          </a:xfrm>
          <a:prstGeom prst="rect">
            <a:avLst/>
          </a:prstGeom>
          <a:solidFill>
            <a:schemeClr val="tx1"/>
          </a:solidFill>
        </p:spPr>
        <p:txBody>
          <a:bodyPr wrap="square" rtlCol="0" anchor="ctr" anchorCtr="0">
            <a:noAutofit/>
          </a:bodyPr>
          <a:lstStyle/>
          <a:p>
            <a:pPr algn="ctr"/>
            <a:r>
              <a:rPr lang="en-US" sz="6000" b="1" i="1" dirty="0">
                <a:solidFill>
                  <a:schemeClr val="tx1">
                    <a:lumMod val="50000"/>
                  </a:schemeClr>
                </a:solidFill>
                <a:latin typeface="Calibri" panose="020F0502020204030204" pitchFamily="34" charset="0"/>
                <a:cs typeface="Calibri" panose="020F0502020204030204" pitchFamily="34" charset="0"/>
              </a:rPr>
              <a:t>Preparing to treat </a:t>
            </a:r>
            <a:r>
              <a:rPr lang="en-US" sz="6000" b="1" i="1" dirty="0">
                <a:solidFill>
                  <a:srgbClr val="FFFFFF">
                    <a:lumMod val="50000"/>
                  </a:srgbClr>
                </a:solidFill>
                <a:latin typeface="Calibri" panose="020F0502020204030204" pitchFamily="34" charset="0"/>
                <a:cs typeface="Calibri" panose="020F0502020204030204" pitchFamily="34" charset="0"/>
              </a:rPr>
              <a:t>Acute Radiation Syndrome</a:t>
            </a:r>
            <a:r>
              <a:rPr lang="en-US" sz="6000" b="1" i="1" dirty="0">
                <a:solidFill>
                  <a:schemeClr val="tx1">
                    <a:lumMod val="50000"/>
                  </a:schemeClr>
                </a:solidFill>
                <a:latin typeface="Calibri" panose="020F0502020204030204" pitchFamily="34" charset="0"/>
                <a:cs typeface="Calibri" panose="020F0502020204030204" pitchFamily="34" charset="0"/>
              </a:rPr>
              <a:t> casualties from a </a:t>
            </a:r>
            <a:r>
              <a:rPr lang="en-US" sz="6000" b="1" i="1" u="sng" dirty="0">
                <a:solidFill>
                  <a:schemeClr val="tx1">
                    <a:lumMod val="50000"/>
                  </a:schemeClr>
                </a:solidFill>
                <a:latin typeface="Calibri" panose="020F0502020204030204" pitchFamily="34" charset="0"/>
                <a:cs typeface="Calibri" panose="020F0502020204030204" pitchFamily="34" charset="0"/>
              </a:rPr>
              <a:t>distant</a:t>
            </a:r>
            <a:r>
              <a:rPr lang="en-US" sz="6000" b="1" i="1" dirty="0">
                <a:solidFill>
                  <a:schemeClr val="tx1">
                    <a:lumMod val="50000"/>
                  </a:schemeClr>
                </a:solidFill>
                <a:latin typeface="Calibri" panose="020F0502020204030204" pitchFamily="34" charset="0"/>
                <a:cs typeface="Calibri" panose="020F0502020204030204" pitchFamily="34" charset="0"/>
              </a:rPr>
              <a:t> radiological mass casualty disaster</a:t>
            </a:r>
          </a:p>
        </p:txBody>
      </p:sp>
    </p:spTree>
    <p:extLst>
      <p:ext uri="{BB962C8B-B14F-4D97-AF65-F5344CB8AC3E}">
        <p14:creationId xmlns:p14="http://schemas.microsoft.com/office/powerpoint/2010/main" val="2030109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Cancer Centers?</a:t>
            </a:r>
          </a:p>
        </p:txBody>
      </p:sp>
      <p:sp>
        <p:nvSpPr>
          <p:cNvPr id="5" name="Content Placeholder 2"/>
          <p:cNvSpPr txBox="1">
            <a:spLocks/>
          </p:cNvSpPr>
          <p:nvPr/>
        </p:nvSpPr>
        <p:spPr bwMode="auto">
          <a:xfrm>
            <a:off x="157065" y="942681"/>
            <a:ext cx="7414727" cy="4353392"/>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Calibri" pitchFamily="34" charset="0"/>
              </a:defRPr>
            </a:lvl2pPr>
            <a:lvl3pPr marL="1143000" indent="-228600" algn="l" rtl="0" eaLnBrk="0" fontAlgn="base" hangingPunct="0">
              <a:spcBef>
                <a:spcPct val="20000"/>
              </a:spcBef>
              <a:spcAft>
                <a:spcPct val="0"/>
              </a:spcAft>
              <a:buChar char="•"/>
              <a:defRPr sz="2000">
                <a:solidFill>
                  <a:schemeClr val="bg1"/>
                </a:solidFill>
                <a:latin typeface="Calibri" pitchFamily="34" charset="0"/>
              </a:defRPr>
            </a:lvl3pPr>
            <a:lvl4pPr marL="1600200" indent="-228600" algn="l" rtl="0" eaLnBrk="0" fontAlgn="base" hangingPunct="0">
              <a:spcBef>
                <a:spcPct val="20000"/>
              </a:spcBef>
              <a:spcAft>
                <a:spcPct val="0"/>
              </a:spcAft>
              <a:buChar char="–"/>
              <a:defRPr>
                <a:solidFill>
                  <a:schemeClr val="bg1"/>
                </a:solidFill>
                <a:latin typeface="Calibri" pitchFamily="34" charset="0"/>
              </a:defRPr>
            </a:lvl4pPr>
            <a:lvl5pPr marL="2057400" indent="-228600" algn="l" rtl="0" eaLnBrk="0" fontAlgn="base" hangingPunct="0">
              <a:spcBef>
                <a:spcPct val="20000"/>
              </a:spcBef>
              <a:spcAft>
                <a:spcPct val="0"/>
              </a:spcAft>
              <a:buChar char="»"/>
              <a:defRPr sz="1600">
                <a:solidFill>
                  <a:schemeClr val="bg1"/>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a:lstStyle>
          <a:p>
            <a:pPr>
              <a:spcAft>
                <a:spcPts val="450"/>
              </a:spcAft>
            </a:pPr>
            <a:r>
              <a:rPr lang="en-US" kern="0" dirty="0">
                <a:solidFill>
                  <a:srgbClr val="000000"/>
                </a:solidFill>
              </a:rPr>
              <a:t>Bone marrow is a the most sensitive organ in the body to ionizing radiation</a:t>
            </a:r>
            <a:endParaRPr lang="en-US" kern="0" dirty="0"/>
          </a:p>
          <a:p>
            <a:pPr>
              <a:spcAft>
                <a:spcPts val="450"/>
              </a:spcAft>
            </a:pPr>
            <a:r>
              <a:rPr lang="en-US" kern="0" dirty="0"/>
              <a:t>Doses &gt;2 </a:t>
            </a:r>
            <a:r>
              <a:rPr lang="en-US" kern="0" dirty="0" err="1"/>
              <a:t>Gy</a:t>
            </a:r>
            <a:r>
              <a:rPr lang="en-US" kern="0" dirty="0"/>
              <a:t>** of ionizing radiation can cause Acute Radiation Syndrome (ARS)</a:t>
            </a:r>
          </a:p>
          <a:p>
            <a:pPr>
              <a:spcBef>
                <a:spcPts val="0"/>
              </a:spcBef>
              <a:spcAft>
                <a:spcPts val="600"/>
              </a:spcAft>
            </a:pPr>
            <a:r>
              <a:rPr lang="en-US" kern="0" dirty="0">
                <a:solidFill>
                  <a:srgbClr val="000000"/>
                </a:solidFill>
              </a:rPr>
              <a:t>ARS mimics what BMT/hematology/oncology staff see daily while treating patients with blood cancers</a:t>
            </a:r>
          </a:p>
          <a:p>
            <a:pPr>
              <a:spcBef>
                <a:spcPts val="0"/>
              </a:spcBef>
              <a:spcAft>
                <a:spcPts val="600"/>
              </a:spcAft>
            </a:pPr>
            <a:r>
              <a:rPr lang="en-US" kern="0" dirty="0"/>
              <a:t>Through cancer treatment process patients are irradiated or given chemotherapy to destroy their immune system (marrow)</a:t>
            </a:r>
          </a:p>
          <a:p>
            <a:pPr>
              <a:spcBef>
                <a:spcPts val="0"/>
              </a:spcBef>
              <a:spcAft>
                <a:spcPts val="600"/>
              </a:spcAft>
            </a:pPr>
            <a:r>
              <a:rPr lang="en-US" kern="0" dirty="0">
                <a:solidFill>
                  <a:srgbClr val="000000"/>
                </a:solidFill>
              </a:rPr>
              <a:t>Failure to restore would result in </a:t>
            </a:r>
            <a:r>
              <a:rPr lang="en-US" b="1" u="sng" kern="0" dirty="0">
                <a:solidFill>
                  <a:srgbClr val="000000"/>
                </a:solidFill>
              </a:rPr>
              <a:t>death</a:t>
            </a:r>
          </a:p>
          <a:p>
            <a:pPr marL="0" indent="0">
              <a:spcBef>
                <a:spcPts val="0"/>
              </a:spcBef>
              <a:spcAft>
                <a:spcPts val="600"/>
              </a:spcAft>
              <a:buNone/>
            </a:pPr>
            <a:endParaRPr lang="en-US" kern="0" dirty="0">
              <a:solidFill>
                <a:srgbClr val="000000"/>
              </a:solidFill>
            </a:endParaRPr>
          </a:p>
        </p:txBody>
      </p:sp>
      <p:grpSp>
        <p:nvGrpSpPr>
          <p:cNvPr id="13" name="Group 12"/>
          <p:cNvGrpSpPr/>
          <p:nvPr/>
        </p:nvGrpSpPr>
        <p:grpSpPr>
          <a:xfrm>
            <a:off x="7788749" y="1171128"/>
            <a:ext cx="3335508" cy="3380602"/>
            <a:chOff x="7254644" y="1037329"/>
            <a:chExt cx="4447344" cy="4507470"/>
          </a:xfrm>
        </p:grpSpPr>
        <p:pic>
          <p:nvPicPr>
            <p:cNvPr id="1026" name="Picture 2" descr="Image result for radiation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644" y="1037329"/>
              <a:ext cx="4447344" cy="38173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54644" y="4867691"/>
              <a:ext cx="4447344" cy="677108"/>
            </a:xfrm>
            <a:prstGeom prst="rect">
              <a:avLst/>
            </a:prstGeom>
            <a:noFill/>
          </p:spPr>
          <p:txBody>
            <a:bodyPr wrap="square" rtlCol="0">
              <a:spAutoFit/>
            </a:bodyPr>
            <a:lstStyle/>
            <a:p>
              <a:r>
                <a:rPr lang="en-US" sz="900" dirty="0">
                  <a:solidFill>
                    <a:schemeClr val="bg1"/>
                  </a:solidFill>
                </a:rPr>
                <a:t>Image Source: NCI </a:t>
              </a:r>
              <a:r>
                <a:rPr lang="en-US" sz="900" dirty="0">
                  <a:solidFill>
                    <a:schemeClr val="bg1"/>
                  </a:solidFill>
                  <a:hlinkClick r:id="rId4"/>
                </a:rPr>
                <a:t>https://www.cancer.gov/about-cancer/treatment/types/radiation-therapy/radiation-fact-sheet</a:t>
              </a:r>
              <a:r>
                <a:rPr lang="en-US" sz="900" dirty="0">
                  <a:solidFill>
                    <a:schemeClr val="bg1"/>
                  </a:solidFill>
                </a:rPr>
                <a:t> accessed 11/29/16</a:t>
              </a:r>
            </a:p>
          </p:txBody>
        </p:sp>
      </p:grpSp>
      <p:sp>
        <p:nvSpPr>
          <p:cNvPr id="3" name="TextBox 2"/>
          <p:cNvSpPr txBox="1"/>
          <p:nvPr/>
        </p:nvSpPr>
        <p:spPr>
          <a:xfrm>
            <a:off x="7685113" y="4772853"/>
            <a:ext cx="3728906"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050" b="1" dirty="0">
                <a:solidFill>
                  <a:schemeClr val="bg1"/>
                </a:solidFill>
              </a:rPr>
              <a:t>**Chest CT = 7 </a:t>
            </a:r>
            <a:r>
              <a:rPr lang="en-US" sz="1050" b="1" dirty="0" err="1">
                <a:solidFill>
                  <a:schemeClr val="bg1"/>
                </a:solidFill>
              </a:rPr>
              <a:t>mSv</a:t>
            </a:r>
            <a:r>
              <a:rPr lang="en-US" sz="1050" b="1" dirty="0">
                <a:solidFill>
                  <a:schemeClr val="bg1"/>
                </a:solidFill>
              </a:rPr>
              <a:t> : ~0.007 </a:t>
            </a:r>
            <a:r>
              <a:rPr lang="en-US" sz="1050" b="1" dirty="0" err="1">
                <a:solidFill>
                  <a:schemeClr val="bg1"/>
                </a:solidFill>
              </a:rPr>
              <a:t>Gy</a:t>
            </a:r>
            <a:r>
              <a:rPr lang="en-US" sz="1050" b="1" dirty="0">
                <a:solidFill>
                  <a:schemeClr val="bg1"/>
                </a:solidFill>
              </a:rPr>
              <a:t> == 2 </a:t>
            </a:r>
            <a:r>
              <a:rPr lang="en-US" sz="1050" b="1" dirty="0" err="1">
                <a:solidFill>
                  <a:schemeClr val="bg1"/>
                </a:solidFill>
              </a:rPr>
              <a:t>Gy</a:t>
            </a:r>
            <a:r>
              <a:rPr lang="en-US" sz="1050" b="1" dirty="0">
                <a:solidFill>
                  <a:schemeClr val="bg1"/>
                </a:solidFill>
              </a:rPr>
              <a:t> ~286 chest CTs</a:t>
            </a:r>
          </a:p>
          <a:p>
            <a:endParaRPr lang="en-US" sz="600" b="1" dirty="0">
              <a:solidFill>
                <a:schemeClr val="bg1"/>
              </a:solidFill>
            </a:endParaRPr>
          </a:p>
          <a:p>
            <a:pPr>
              <a:tabLst>
                <a:tab pos="127394" algn="l"/>
              </a:tabLst>
            </a:pPr>
            <a:r>
              <a:rPr lang="en-US" sz="1050" b="1" dirty="0">
                <a:solidFill>
                  <a:schemeClr val="bg1"/>
                </a:solidFill>
              </a:rPr>
              <a:t>**	PET/CT = 25 </a:t>
            </a:r>
            <a:r>
              <a:rPr lang="en-US" sz="1050" b="1" dirty="0" err="1">
                <a:solidFill>
                  <a:schemeClr val="bg1"/>
                </a:solidFill>
              </a:rPr>
              <a:t>mSv</a:t>
            </a:r>
            <a:r>
              <a:rPr lang="en-US" sz="1050" b="1" dirty="0">
                <a:solidFill>
                  <a:schemeClr val="bg1"/>
                </a:solidFill>
              </a:rPr>
              <a:t> : ~0.025 </a:t>
            </a:r>
            <a:r>
              <a:rPr lang="en-US" sz="1050" b="1" dirty="0" err="1">
                <a:solidFill>
                  <a:schemeClr val="bg1"/>
                </a:solidFill>
              </a:rPr>
              <a:t>Gy</a:t>
            </a:r>
            <a:r>
              <a:rPr lang="en-US" sz="1050" b="1" dirty="0">
                <a:solidFill>
                  <a:schemeClr val="bg1"/>
                </a:solidFill>
              </a:rPr>
              <a:t> == 2 </a:t>
            </a:r>
            <a:r>
              <a:rPr lang="en-US" sz="1050" b="1" dirty="0" err="1">
                <a:solidFill>
                  <a:schemeClr val="bg1"/>
                </a:solidFill>
              </a:rPr>
              <a:t>Gy</a:t>
            </a:r>
            <a:r>
              <a:rPr lang="en-US" sz="1050" b="1" dirty="0">
                <a:solidFill>
                  <a:schemeClr val="bg1"/>
                </a:solidFill>
              </a:rPr>
              <a:t> ~ 80 PET/CTs</a:t>
            </a:r>
          </a:p>
        </p:txBody>
      </p:sp>
      <p:sp>
        <p:nvSpPr>
          <p:cNvPr id="8" name="Slide Number Placeholder 3">
            <a:extLst>
              <a:ext uri="{FF2B5EF4-FFF2-40B4-BE49-F238E27FC236}">
                <a16:creationId xmlns:a16="http://schemas.microsoft.com/office/drawing/2014/main" id="{E4352056-F18E-48C7-8BCA-A5FE22147F98}"/>
              </a:ext>
            </a:extLst>
          </p:cNvPr>
          <p:cNvSpPr>
            <a:spLocks noGrp="1"/>
          </p:cNvSpPr>
          <p:nvPr>
            <p:ph type="sldNum" sz="quarter" idx="10"/>
          </p:nvPr>
        </p:nvSpPr>
        <p:spPr>
          <a:xfrm>
            <a:off x="609600" y="6477000"/>
            <a:ext cx="812800" cy="381000"/>
          </a:xfrm>
        </p:spPr>
        <p:txBody>
          <a:bodyPr/>
          <a:lstStyle/>
          <a:p>
            <a:pPr>
              <a:defRPr/>
            </a:pPr>
            <a:fld id="{6EB42F4A-98C5-4908-8016-0838870C904D}"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89430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B42F4A-98C5-4908-8016-0838870C904D}" type="slidenum">
              <a:rPr lang="en-US" smtClean="0">
                <a:solidFill>
                  <a:srgbClr val="000000"/>
                </a:solidFill>
              </a:rPr>
              <a:pPr>
                <a:defRPr/>
              </a:pPr>
              <a:t>8</a:t>
            </a:fld>
            <a:endParaRPr lang="en-US">
              <a:solidFill>
                <a:srgbClr val="000000"/>
              </a:solidFill>
            </a:endParaRPr>
          </a:p>
        </p:txBody>
      </p:sp>
      <p:pic>
        <p:nvPicPr>
          <p:cNvPr id="9" name="Picture 8">
            <a:extLst>
              <a:ext uri="{FF2B5EF4-FFF2-40B4-BE49-F238E27FC236}">
                <a16:creationId xmlns:a16="http://schemas.microsoft.com/office/drawing/2014/main" id="{03C72F60-62BB-45D2-8EBC-5B55C978EF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1299371" cy="6285275"/>
          </a:xfrm>
          <a:prstGeom prst="rect">
            <a:avLst/>
          </a:prstGeom>
        </p:spPr>
      </p:pic>
    </p:spTree>
    <p:extLst>
      <p:ext uri="{BB962C8B-B14F-4D97-AF65-F5344CB8AC3E}">
        <p14:creationId xmlns:p14="http://schemas.microsoft.com/office/powerpoint/2010/main" val="365834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518" y="4810933"/>
            <a:ext cx="2094271" cy="659734"/>
          </a:xfrm>
          <a:prstGeom prst="rect">
            <a:avLst/>
          </a:prstGeom>
        </p:spPr>
      </p:pic>
      <p:sp>
        <p:nvSpPr>
          <p:cNvPr id="9" name="Title 1"/>
          <p:cNvSpPr txBox="1">
            <a:spLocks/>
          </p:cNvSpPr>
          <p:nvPr/>
        </p:nvSpPr>
        <p:spPr bwMode="auto">
          <a:xfrm>
            <a:off x="0" y="-849"/>
            <a:ext cx="12192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Calibri" pitchFamily="34" charset="0"/>
                <a:ea typeface="+mj-ea"/>
                <a:cs typeface="+mj-cs"/>
              </a:defRPr>
            </a:lvl1pPr>
            <a:lvl2pPr algn="l" rtl="0" eaLnBrk="0" fontAlgn="base" hangingPunct="0">
              <a:spcBef>
                <a:spcPct val="0"/>
              </a:spcBef>
              <a:spcAft>
                <a:spcPct val="0"/>
              </a:spcAft>
              <a:defRPr sz="3600" b="1">
                <a:solidFill>
                  <a:schemeClr val="folHlink"/>
                </a:solidFill>
                <a:latin typeface="Calibri" pitchFamily="34" charset="0"/>
              </a:defRPr>
            </a:lvl2pPr>
            <a:lvl3pPr algn="l" rtl="0" eaLnBrk="0" fontAlgn="base" hangingPunct="0">
              <a:spcBef>
                <a:spcPct val="0"/>
              </a:spcBef>
              <a:spcAft>
                <a:spcPct val="0"/>
              </a:spcAft>
              <a:defRPr sz="3600" b="1">
                <a:solidFill>
                  <a:schemeClr val="folHlink"/>
                </a:solidFill>
                <a:latin typeface="Calibri" pitchFamily="34" charset="0"/>
              </a:defRPr>
            </a:lvl3pPr>
            <a:lvl4pPr algn="l" rtl="0" eaLnBrk="0" fontAlgn="base" hangingPunct="0">
              <a:spcBef>
                <a:spcPct val="0"/>
              </a:spcBef>
              <a:spcAft>
                <a:spcPct val="0"/>
              </a:spcAft>
              <a:defRPr sz="3600" b="1">
                <a:solidFill>
                  <a:schemeClr val="folHlink"/>
                </a:solidFill>
                <a:latin typeface="Calibri" pitchFamily="34" charset="0"/>
              </a:defRPr>
            </a:lvl4pPr>
            <a:lvl5pPr algn="l" rtl="0" eaLnBrk="0" fontAlgn="base" hangingPunct="0">
              <a:spcBef>
                <a:spcPct val="0"/>
              </a:spcBef>
              <a:spcAft>
                <a:spcPct val="0"/>
              </a:spcAft>
              <a:defRPr sz="3600" b="1">
                <a:solidFill>
                  <a:schemeClr val="folHlink"/>
                </a:solidFill>
                <a:latin typeface="Calibri" pitchFamily="34" charset="0"/>
              </a:defRPr>
            </a:lvl5pPr>
            <a:lvl6pPr marL="457189" algn="l" rtl="0" fontAlgn="base">
              <a:spcBef>
                <a:spcPct val="0"/>
              </a:spcBef>
              <a:spcAft>
                <a:spcPct val="0"/>
              </a:spcAft>
              <a:defRPr sz="3000" b="1">
                <a:solidFill>
                  <a:schemeClr val="folHlink"/>
                </a:solidFill>
                <a:latin typeface="Arial Black" pitchFamily="34" charset="0"/>
              </a:defRPr>
            </a:lvl6pPr>
            <a:lvl7pPr marL="914377" algn="l" rtl="0" fontAlgn="base">
              <a:spcBef>
                <a:spcPct val="0"/>
              </a:spcBef>
              <a:spcAft>
                <a:spcPct val="0"/>
              </a:spcAft>
              <a:defRPr sz="3000" b="1">
                <a:solidFill>
                  <a:schemeClr val="folHlink"/>
                </a:solidFill>
                <a:latin typeface="Arial Black" pitchFamily="34" charset="0"/>
              </a:defRPr>
            </a:lvl7pPr>
            <a:lvl8pPr marL="1371566" algn="l" rtl="0" fontAlgn="base">
              <a:spcBef>
                <a:spcPct val="0"/>
              </a:spcBef>
              <a:spcAft>
                <a:spcPct val="0"/>
              </a:spcAft>
              <a:defRPr sz="3000" b="1">
                <a:solidFill>
                  <a:schemeClr val="folHlink"/>
                </a:solidFill>
                <a:latin typeface="Arial Black" pitchFamily="34" charset="0"/>
              </a:defRPr>
            </a:lvl8pPr>
            <a:lvl9pPr marL="1828754" algn="l" rtl="0" fontAlgn="base">
              <a:spcBef>
                <a:spcPct val="0"/>
              </a:spcBef>
              <a:spcAft>
                <a:spcPct val="0"/>
              </a:spcAft>
              <a:defRPr sz="3000" b="1">
                <a:solidFill>
                  <a:schemeClr val="folHlink"/>
                </a:solidFill>
                <a:latin typeface="Arial Black" pitchFamily="34" charset="0"/>
              </a:defRPr>
            </a:lvl9pPr>
          </a:lstStyle>
          <a:p>
            <a:pPr>
              <a:tabLst>
                <a:tab pos="463550" algn="l"/>
              </a:tabLst>
            </a:pPr>
            <a:r>
              <a:rPr lang="en-US" kern="0" dirty="0"/>
              <a:t>Federal Plans Involving the RITN</a:t>
            </a:r>
          </a:p>
        </p:txBody>
      </p:sp>
      <p:sp>
        <p:nvSpPr>
          <p:cNvPr id="11" name="Content Placeholder 2"/>
          <p:cNvSpPr>
            <a:spLocks noGrp="1"/>
          </p:cNvSpPr>
          <p:nvPr>
            <p:ph idx="1"/>
          </p:nvPr>
        </p:nvSpPr>
        <p:spPr>
          <a:xfrm>
            <a:off x="14327" y="858744"/>
            <a:ext cx="12192000" cy="4438130"/>
          </a:xfrm>
        </p:spPr>
        <p:txBody>
          <a:bodyPr/>
          <a:lstStyle/>
          <a:p>
            <a:pPr>
              <a:spcBef>
                <a:spcPts val="0"/>
              </a:spcBef>
              <a:spcAft>
                <a:spcPts val="400"/>
              </a:spcAft>
            </a:pPr>
            <a:r>
              <a:rPr lang="en-US" dirty="0"/>
              <a:t>White House: Planning Guidance for Response to a Nuclear Detonation</a:t>
            </a:r>
          </a:p>
          <a:p>
            <a:pPr>
              <a:spcBef>
                <a:spcPts val="0"/>
              </a:spcBef>
              <a:spcAft>
                <a:spcPts val="400"/>
              </a:spcAft>
            </a:pPr>
            <a:r>
              <a:rPr lang="en-US" dirty="0"/>
              <a:t>FEMA: Nuclear/Radiological Incident Annex</a:t>
            </a:r>
          </a:p>
          <a:p>
            <a:pPr>
              <a:spcBef>
                <a:spcPts val="0"/>
              </a:spcBef>
              <a:spcAft>
                <a:spcPts val="400"/>
              </a:spcAft>
            </a:pPr>
            <a:r>
              <a:rPr lang="en-US" dirty="0"/>
              <a:t>ASPR: Radiological Dispersal Device Playbook</a:t>
            </a:r>
          </a:p>
          <a:p>
            <a:pPr>
              <a:spcBef>
                <a:spcPts val="0"/>
              </a:spcBef>
              <a:spcAft>
                <a:spcPts val="400"/>
              </a:spcAft>
            </a:pPr>
            <a:r>
              <a:rPr lang="en-US" dirty="0"/>
              <a:t>ASPR: Rad/Nuke Annex to All Hazards Plan</a:t>
            </a:r>
          </a:p>
          <a:p>
            <a:pPr>
              <a:spcBef>
                <a:spcPts val="0"/>
              </a:spcBef>
              <a:spcAft>
                <a:spcPts val="400"/>
              </a:spcAft>
            </a:pPr>
            <a:r>
              <a:rPr lang="en-US" dirty="0"/>
              <a:t>ASPR: State &amp; Local Planners Playbook for Medical Response to a Nuclear Detonation</a:t>
            </a:r>
          </a:p>
          <a:p>
            <a:pPr>
              <a:spcBef>
                <a:spcPts val="0"/>
              </a:spcBef>
              <a:spcAft>
                <a:spcPts val="400"/>
              </a:spcAft>
            </a:pPr>
            <a:r>
              <a:rPr lang="en-US" dirty="0"/>
              <a:t>ASPR: Medical Planning and Response Manual for a Nuclear Detonation Incident</a:t>
            </a:r>
          </a:p>
          <a:p>
            <a:pPr>
              <a:spcBef>
                <a:spcPts val="0"/>
              </a:spcBef>
              <a:spcAft>
                <a:spcPts val="400"/>
              </a:spcAft>
            </a:pPr>
            <a:r>
              <a:rPr lang="en-US" dirty="0"/>
              <a:t>NLM: REMM-RITN Prototype for Adult &amp; Pediatric Medical Orders During a Radiation Incident</a:t>
            </a:r>
          </a:p>
          <a:p>
            <a:pPr marL="0" indent="0">
              <a:spcBef>
                <a:spcPts val="0"/>
              </a:spcBef>
              <a:spcAft>
                <a:spcPts val="400"/>
              </a:spcAft>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249" y="4894150"/>
            <a:ext cx="1922044" cy="8938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0327" y="5396709"/>
            <a:ext cx="2282557" cy="80312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294" y="5228493"/>
            <a:ext cx="1914921" cy="1139554"/>
          </a:xfrm>
          <a:prstGeom prst="rect">
            <a:avLst/>
          </a:prstGeom>
        </p:spPr>
      </p:pic>
      <p:sp>
        <p:nvSpPr>
          <p:cNvPr id="8" name="Slide Number Placeholder 3"/>
          <p:cNvSpPr>
            <a:spLocks noGrp="1"/>
          </p:cNvSpPr>
          <p:nvPr>
            <p:ph type="sldNum" sz="quarter" idx="10"/>
          </p:nvPr>
        </p:nvSpPr>
        <p:spPr>
          <a:xfrm>
            <a:off x="609600" y="6477000"/>
            <a:ext cx="812800" cy="381000"/>
          </a:xfrm>
        </p:spPr>
        <p:txBody>
          <a:bodyPr/>
          <a:lstStyle/>
          <a:p>
            <a:pPr>
              <a:defRPr/>
            </a:pPr>
            <a:r>
              <a:rPr lang="en-US" dirty="0">
                <a:solidFill>
                  <a:srgbClr val="000000"/>
                </a:solidFill>
              </a:rPr>
              <a:t>8</a:t>
            </a:r>
          </a:p>
        </p:txBody>
      </p:sp>
    </p:spTree>
    <p:extLst>
      <p:ext uri="{BB962C8B-B14F-4D97-AF65-F5344CB8AC3E}">
        <p14:creationId xmlns:p14="http://schemas.microsoft.com/office/powerpoint/2010/main" val="305127373"/>
      </p:ext>
    </p:extLst>
  </p:cSld>
  <p:clrMapOvr>
    <a:masterClrMapping/>
  </p:clrMapOvr>
</p:sld>
</file>

<file path=ppt/theme/theme1.xml><?xml version="1.0" encoding="utf-8"?>
<a:theme xmlns:a="http://schemas.openxmlformats.org/drawingml/2006/main" name="Slide Master Design">
  <a:themeElements>
    <a:clrScheme name="Slide Master Design 14">
      <a:dk1>
        <a:srgbClr val="003300"/>
      </a:dk1>
      <a:lt1>
        <a:srgbClr val="FFFFFF"/>
      </a:lt1>
      <a:dk2>
        <a:srgbClr val="000000"/>
      </a:dk2>
      <a:lt2>
        <a:srgbClr val="A6CE39"/>
      </a:lt2>
      <a:accent1>
        <a:srgbClr val="FFFFFF"/>
      </a:accent1>
      <a:accent2>
        <a:srgbClr val="468A4B"/>
      </a:accent2>
      <a:accent3>
        <a:srgbClr val="AAAAAA"/>
      </a:accent3>
      <a:accent4>
        <a:srgbClr val="DADADA"/>
      </a:accent4>
      <a:accent5>
        <a:srgbClr val="FFFFFF"/>
      </a:accent5>
      <a:accent6>
        <a:srgbClr val="3F7D43"/>
      </a:accent6>
      <a:hlink>
        <a:srgbClr val="66CCFF"/>
      </a:hlink>
      <a:folHlink>
        <a:srgbClr val="FFF200"/>
      </a:folHlink>
    </a:clrScheme>
    <a:fontScheme name="Slide Master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Design 13">
        <a:dk1>
          <a:srgbClr val="000000"/>
        </a:dk1>
        <a:lt1>
          <a:srgbClr val="CCFF99"/>
        </a:lt1>
        <a:dk2>
          <a:srgbClr val="000000"/>
        </a:dk2>
        <a:lt2>
          <a:srgbClr val="004600"/>
        </a:lt2>
        <a:accent1>
          <a:srgbClr val="FFFFF7"/>
        </a:accent1>
        <a:accent2>
          <a:srgbClr val="008000"/>
        </a:accent2>
        <a:accent3>
          <a:srgbClr val="E2FFCA"/>
        </a:accent3>
        <a:accent4>
          <a:srgbClr val="000000"/>
        </a:accent4>
        <a:accent5>
          <a:srgbClr val="FFFFFA"/>
        </a:accent5>
        <a:accent6>
          <a:srgbClr val="007300"/>
        </a:accent6>
        <a:hlink>
          <a:srgbClr val="0000FF"/>
        </a:hlink>
        <a:folHlink>
          <a:srgbClr val="FFCC00"/>
        </a:folHlink>
      </a:clrScheme>
      <a:clrMap bg1="lt1" tx1="dk1" bg2="lt2" tx2="dk2" accent1="accent1" accent2="accent2" accent3="accent3" accent4="accent4" accent5="accent5" accent6="accent6" hlink="hlink" folHlink="folHlink"/>
    </a:extraClrScheme>
    <a:extraClrScheme>
      <a:clrScheme name="Slide Master Design 14">
        <a:dk1>
          <a:srgbClr val="003300"/>
        </a:dk1>
        <a:lt1>
          <a:srgbClr val="FFFFFF"/>
        </a:lt1>
        <a:dk2>
          <a:srgbClr val="000000"/>
        </a:dk2>
        <a:lt2>
          <a:srgbClr val="A6CE39"/>
        </a:lt2>
        <a:accent1>
          <a:srgbClr val="FFFFFF"/>
        </a:accent1>
        <a:accent2>
          <a:srgbClr val="468A4B"/>
        </a:accent2>
        <a:accent3>
          <a:srgbClr val="AAAAAA"/>
        </a:accent3>
        <a:accent4>
          <a:srgbClr val="DADADA"/>
        </a:accent4>
        <a:accent5>
          <a:srgbClr val="FFFFFF"/>
        </a:accent5>
        <a:accent6>
          <a:srgbClr val="3F7D43"/>
        </a:accent6>
        <a:hlink>
          <a:srgbClr val="66CCFF"/>
        </a:hlink>
        <a:folHlink>
          <a:srgbClr val="FFF200"/>
        </a:folHlink>
      </a:clrScheme>
      <a:clrMap bg1="dk2" tx1="lt1" bg2="dk1" tx2="lt2" accent1="accent1" accent2="accent2" accent3="accent3" accent4="accent4" accent5="accent5" accent6="accent6" hlink="hlink" folHlink="folHlink"/>
    </a:extraClrScheme>
    <a:extraClrScheme>
      <a:clrScheme name="Slide Master Design 15">
        <a:dk1>
          <a:srgbClr val="003300"/>
        </a:dk1>
        <a:lt1>
          <a:srgbClr val="FFFFFF"/>
        </a:lt1>
        <a:dk2>
          <a:srgbClr val="000000"/>
        </a:dk2>
        <a:lt2>
          <a:srgbClr val="A6CE39"/>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FF2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 Master Design">
  <a:themeElements>
    <a:clrScheme name="Slide Master Design 14">
      <a:dk1>
        <a:srgbClr val="003300"/>
      </a:dk1>
      <a:lt1>
        <a:srgbClr val="FFFFFF"/>
      </a:lt1>
      <a:dk2>
        <a:srgbClr val="000000"/>
      </a:dk2>
      <a:lt2>
        <a:srgbClr val="A6CE39"/>
      </a:lt2>
      <a:accent1>
        <a:srgbClr val="FFFFFF"/>
      </a:accent1>
      <a:accent2>
        <a:srgbClr val="468A4B"/>
      </a:accent2>
      <a:accent3>
        <a:srgbClr val="AAAAAA"/>
      </a:accent3>
      <a:accent4>
        <a:srgbClr val="DADADA"/>
      </a:accent4>
      <a:accent5>
        <a:srgbClr val="FFFFFF"/>
      </a:accent5>
      <a:accent6>
        <a:srgbClr val="3F7D43"/>
      </a:accent6>
      <a:hlink>
        <a:srgbClr val="66CCFF"/>
      </a:hlink>
      <a:folHlink>
        <a:srgbClr val="FFF200"/>
      </a:folHlink>
    </a:clrScheme>
    <a:fontScheme name="Slide Master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solidFill>
              <a:schemeClr val="tx1">
                <a:lumMod val="50000"/>
              </a:schemeClr>
            </a:solidFill>
            <a:latin typeface="Calibri" panose="020F0502020204030204" pitchFamily="34" charset="0"/>
            <a:cs typeface="Calibri" panose="020F0502020204030204" pitchFamily="34" charset="0"/>
          </a:defRPr>
        </a:defPPr>
      </a:lstStyle>
    </a:txDef>
  </a:objectDefaults>
  <a:extraClrSchemeLst>
    <a:extraClrScheme>
      <a:clrScheme name="Slide Maste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Design 13">
        <a:dk1>
          <a:srgbClr val="000000"/>
        </a:dk1>
        <a:lt1>
          <a:srgbClr val="CCFF99"/>
        </a:lt1>
        <a:dk2>
          <a:srgbClr val="000000"/>
        </a:dk2>
        <a:lt2>
          <a:srgbClr val="004600"/>
        </a:lt2>
        <a:accent1>
          <a:srgbClr val="FFFFF7"/>
        </a:accent1>
        <a:accent2>
          <a:srgbClr val="008000"/>
        </a:accent2>
        <a:accent3>
          <a:srgbClr val="E2FFCA"/>
        </a:accent3>
        <a:accent4>
          <a:srgbClr val="000000"/>
        </a:accent4>
        <a:accent5>
          <a:srgbClr val="FFFFFA"/>
        </a:accent5>
        <a:accent6>
          <a:srgbClr val="007300"/>
        </a:accent6>
        <a:hlink>
          <a:srgbClr val="0000FF"/>
        </a:hlink>
        <a:folHlink>
          <a:srgbClr val="FFCC00"/>
        </a:folHlink>
      </a:clrScheme>
      <a:clrMap bg1="lt1" tx1="dk1" bg2="lt2" tx2="dk2" accent1="accent1" accent2="accent2" accent3="accent3" accent4="accent4" accent5="accent5" accent6="accent6" hlink="hlink" folHlink="folHlink"/>
    </a:extraClrScheme>
    <a:extraClrScheme>
      <a:clrScheme name="Slide Master Design 14">
        <a:dk1>
          <a:srgbClr val="003300"/>
        </a:dk1>
        <a:lt1>
          <a:srgbClr val="FFFFFF"/>
        </a:lt1>
        <a:dk2>
          <a:srgbClr val="000000"/>
        </a:dk2>
        <a:lt2>
          <a:srgbClr val="A6CE39"/>
        </a:lt2>
        <a:accent1>
          <a:srgbClr val="FFFFFF"/>
        </a:accent1>
        <a:accent2>
          <a:srgbClr val="468A4B"/>
        </a:accent2>
        <a:accent3>
          <a:srgbClr val="AAAAAA"/>
        </a:accent3>
        <a:accent4>
          <a:srgbClr val="DADADA"/>
        </a:accent4>
        <a:accent5>
          <a:srgbClr val="FFFFFF"/>
        </a:accent5>
        <a:accent6>
          <a:srgbClr val="3F7D43"/>
        </a:accent6>
        <a:hlink>
          <a:srgbClr val="66CCFF"/>
        </a:hlink>
        <a:folHlink>
          <a:srgbClr val="FFF200"/>
        </a:folHlink>
      </a:clrScheme>
      <a:clrMap bg1="dk2" tx1="lt1" bg2="dk1" tx2="lt2" accent1="accent1" accent2="accent2" accent3="accent3" accent4="accent4" accent5="accent5" accent6="accent6" hlink="hlink" folHlink="folHlink"/>
    </a:extraClrScheme>
    <a:extraClrScheme>
      <a:clrScheme name="Slide Master Design 15">
        <a:dk1>
          <a:srgbClr val="003300"/>
        </a:dk1>
        <a:lt1>
          <a:srgbClr val="FFFFFF"/>
        </a:lt1>
        <a:dk2>
          <a:srgbClr val="000000"/>
        </a:dk2>
        <a:lt2>
          <a:srgbClr val="A6CE39"/>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FF2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6717</TotalTime>
  <Words>4673</Words>
  <Application>Microsoft Office PowerPoint</Application>
  <PresentationFormat>Widescreen</PresentationFormat>
  <Paragraphs>487</Paragraphs>
  <Slides>35</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Arial Black</vt:lpstr>
      <vt:lpstr>Calibri</vt:lpstr>
      <vt:lpstr>Slide Master Design</vt:lpstr>
      <vt:lpstr>1_Slide Master Design</vt:lpstr>
      <vt:lpstr>Radiation Injury Treatment Network</vt:lpstr>
      <vt:lpstr>PowerPoint Presentation</vt:lpstr>
      <vt:lpstr>Agenda</vt:lpstr>
      <vt:lpstr>PowerPoint Presentation</vt:lpstr>
      <vt:lpstr>What is RITN? And why create it?</vt:lpstr>
      <vt:lpstr>RITN Mission</vt:lpstr>
      <vt:lpstr>Why Cancer Centers?</vt:lpstr>
      <vt:lpstr>PowerPoint Presentation</vt:lpstr>
      <vt:lpstr>PowerPoint Presentation</vt:lpstr>
      <vt:lpstr>PowerPoint Presentation</vt:lpstr>
      <vt:lpstr>PowerPoint Presentation</vt:lpstr>
      <vt:lpstr>PowerPoint Presentation</vt:lpstr>
      <vt:lpstr>PowerPoint Presentation</vt:lpstr>
      <vt:lpstr>It is not the Cold War….. Nor is it a futile effort</vt:lpstr>
      <vt:lpstr>Movement of patients through NDMS</vt:lpstr>
      <vt:lpstr>ARS Patient Movement</vt:lpstr>
      <vt:lpstr>PowerPoint Presentation</vt:lpstr>
      <vt:lpstr>RITN Estimated Patient Profile</vt:lpstr>
      <vt:lpstr>With Acute Radiation Syndrome There is Time</vt:lpstr>
      <vt:lpstr>PowerPoint Presentation</vt:lpstr>
      <vt:lpstr>PowerPoint Presentation</vt:lpstr>
      <vt:lpstr>RITN Preparedness Efforts…. Exercises, Training and More….</vt:lpstr>
      <vt:lpstr>Resources</vt:lpstr>
      <vt:lpstr>Adult &amp; Pediatric Medical Orders: REMM.HHS.GOV  &amp;  RITN.net/treatment</vt:lpstr>
      <vt:lpstr>Treatment Guidelines on RITN.net/treatment</vt:lpstr>
      <vt:lpstr>Referral Guidelines: www.RITN.net/triage</vt:lpstr>
      <vt:lpstr>Cytokine Triage Guidelines:    www.RITN.net/triage/ </vt:lpstr>
      <vt:lpstr>Training: Medical Grand Rounds on RITN.net/training</vt:lpstr>
      <vt:lpstr>Web Based Training on RITN.net/training     (FREE TRAINING)</vt:lpstr>
      <vt:lpstr>Exercise Materials on RITN.net/exercises</vt:lpstr>
      <vt:lpstr>RITN YouTube Channel https://www.youtube.com/watch?v=v-qW-z7qXRw</vt:lpstr>
      <vt:lpstr>RITN Added to REACT/TS App</vt:lpstr>
      <vt:lpstr>Radiation Readiness Radiation Training for Public Health</vt:lpstr>
      <vt:lpstr>PowerPoint Presentation</vt:lpstr>
      <vt:lpstr>PowerPoint Presentation</vt:lpstr>
    </vt:vector>
  </TitlesOfParts>
  <Company>NMDP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dc:creator>
  <cp:lastModifiedBy>Cullen Case</cp:lastModifiedBy>
  <cp:revision>764</cp:revision>
  <cp:lastPrinted>2023-02-14T22:43:59Z</cp:lastPrinted>
  <dcterms:created xsi:type="dcterms:W3CDTF">2007-01-18T21:59:34Z</dcterms:created>
  <dcterms:modified xsi:type="dcterms:W3CDTF">2023-02-14T22:44:43Z</dcterms:modified>
</cp:coreProperties>
</file>